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4"/>
    <p:sldMasterId id="2147483686" r:id="rId5"/>
  </p:sldMasterIdLst>
  <p:notesMasterIdLst>
    <p:notesMasterId r:id="rId22"/>
  </p:notesMasterIdLst>
  <p:sldIdLst>
    <p:sldId id="259" r:id="rId6"/>
    <p:sldId id="258" r:id="rId7"/>
    <p:sldId id="297" r:id="rId8"/>
    <p:sldId id="264" r:id="rId9"/>
    <p:sldId id="303" r:id="rId10"/>
    <p:sldId id="302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2" r:id="rId19"/>
    <p:sldId id="313" r:id="rId20"/>
    <p:sldId id="311" r:id="rId21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64">
          <p15:clr>
            <a:srgbClr val="A4A3A4"/>
          </p15:clr>
        </p15:guide>
        <p15:guide id="2" pos="28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2947"/>
    <a:srgbClr val="A5B324"/>
    <a:srgbClr val="1E344B"/>
    <a:srgbClr val="0E99C0"/>
    <a:srgbClr val="000099"/>
    <a:srgbClr val="3333CC"/>
    <a:srgbClr val="0033CC"/>
    <a:srgbClr val="64A1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06" autoAdjust="0"/>
    <p:restoredTop sz="81019" autoAdjust="0"/>
  </p:normalViewPr>
  <p:slideViewPr>
    <p:cSldViewPr snapToGrid="0">
      <p:cViewPr varScale="1">
        <p:scale>
          <a:sx n="92" d="100"/>
          <a:sy n="92" d="100"/>
        </p:scale>
        <p:origin x="2088" y="90"/>
      </p:cViewPr>
      <p:guideLst>
        <p:guide orient="horz" pos="864"/>
        <p:guide pos="28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B6F36ED7-C138-453F-B975-A976FDAE3C05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472BDEF-9369-4914-8942-A3EAA0FE1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530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2BDEF-9369-4914-8942-A3EAA0FE1AF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227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baseline="0" dirty="0">
                <a:latin typeface="LMSans9-Regular"/>
              </a:rPr>
              <a:t>For small ACC or small excluded random effect (solid line), not much efficiency is lost by choosing the wrong model.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72BDEF-9369-4914-8942-A3EAA0FE1AF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71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Is one approach more robust? </a:t>
            </a:r>
          </a:p>
          <a:p>
            <a:r>
              <a:rPr lang="en-US" dirty="0"/>
              <a:t>How far wrong might we be if we fit wrong model?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72BDEF-9369-4914-8942-A3EAA0FE1AF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84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648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5610" indent="-294465" defTabSz="958648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7862" indent="-235572" defTabSz="958648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9006" indent="-235572" defTabSz="958648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20151" indent="-235572" defTabSz="958648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91295" indent="-235572" defTabSz="95864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62440" indent="-235572" defTabSz="95864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33585" indent="-235572" defTabSz="95864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04729" indent="-235572" defTabSz="95864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F1B6F2E-7212-4C14-8129-1D0BE716BA18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6 sequences, 1 cluster per sequence, 7 time periods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648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5610" indent="-294465" defTabSz="958648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7862" indent="-235572" defTabSz="958648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9006" indent="-235572" defTabSz="958648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20151" indent="-235572" defTabSz="958648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91295" indent="-235572" defTabSz="95864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62440" indent="-235572" defTabSz="95864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33585" indent="-235572" defTabSz="95864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04729" indent="-235572" defTabSz="95864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F1B6F2E-7212-4C14-8129-1D0BE716BA18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Cook and Campbell – “Experimentally Staged Introduction”</a:t>
            </a:r>
          </a:p>
          <a:p>
            <a:r>
              <a:rPr lang="en-US" altLang="en-US"/>
              <a:t>Note issue of healthy survivor bias if cohorts are followed</a:t>
            </a:r>
          </a:p>
          <a:p>
            <a:r>
              <a:rPr lang="en-US" altLang="en-US"/>
              <a:t>Outcome usually measured at time of stepping but maybe not in IRT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648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1pPr>
            <a:lvl2pPr marL="765610" indent="-294465" defTabSz="958648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2pPr>
            <a:lvl3pPr marL="1177862" indent="-235572" defTabSz="958648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9006" indent="-235572" defTabSz="958648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4pPr>
            <a:lvl5pPr marL="2120151" indent="-235572" defTabSz="958648" eaLnBrk="0" hangingPunct="0">
              <a:defRPr sz="2500">
                <a:solidFill>
                  <a:schemeClr val="tx1"/>
                </a:solidFill>
                <a:latin typeface="Times New Roman" pitchFamily="18" charset="0"/>
              </a:defRPr>
            </a:lvl5pPr>
            <a:lvl6pPr marL="2591295" indent="-235572" defTabSz="95864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6pPr>
            <a:lvl7pPr marL="3062440" indent="-235572" defTabSz="95864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7pPr>
            <a:lvl8pPr marL="3533585" indent="-235572" defTabSz="95864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8pPr>
            <a:lvl9pPr marL="4004729" indent="-235572" defTabSz="958648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F97EF6B-5A21-4DE5-A8A2-6640902CCB0B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Model is for a continuous outcome; ideas extend to binary measures</a:t>
            </a:r>
          </a:p>
          <a:p>
            <a:r>
              <a:rPr lang="en-US" altLang="en-US" dirty="0"/>
              <a:t>Model</a:t>
            </a:r>
            <a:r>
              <a:rPr lang="en-US" altLang="en-US" baseline="0" dirty="0"/>
              <a:t> for cross-sectional measurements (no person level random effect)</a:t>
            </a:r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Two clusters with intervention turned on at time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72BDEF-9369-4914-8942-A3EAA0FE1AF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0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Closed form solutions of roots derived</a:t>
            </a:r>
          </a:p>
          <a:p>
            <a:r>
              <a:rPr lang="en-US" dirty="0"/>
              <a:t>In simulated data, root one most common, especially as sample size increased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72BDEF-9369-4914-8942-A3EAA0FE1AF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9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Focus on root 1 – most interesting and most prevalent</a:t>
            </a:r>
          </a:p>
          <a:p>
            <a:r>
              <a:rPr lang="en-US" dirty="0"/>
              <a:t>True mis-specified model variance based on a sandwich estimate</a:t>
            </a:r>
          </a:p>
          <a:p>
            <a:r>
              <a:rPr lang="en-US" dirty="0"/>
              <a:t>Validity &gt; 1 conservative; Validity &lt; 1 too liberal (inflated type I error rate)</a:t>
            </a:r>
          </a:p>
          <a:p>
            <a:r>
              <a:rPr lang="en-US" dirty="0"/>
              <a:t>Efficiency &lt;= 1 always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72BDEF-9369-4914-8942-A3EAA0FE1AF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43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Results for root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i="0" u="none" strike="noStrike" baseline="0" dirty="0">
              <a:latin typeface="LMSans9-Regular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baseline="0" dirty="0">
                <a:latin typeface="LMSans9-Regular"/>
              </a:rPr>
              <a:t>Validity (mis-specified model var/true mis-specified model var) for typical set of variance components.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72BDEF-9369-4914-8942-A3EAA0FE1AF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9707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baseline="0" dirty="0">
                <a:latin typeface="LMSans9-Regular"/>
              </a:rPr>
              <a:t>Validity worsens as ACC* increases or as the excluded random effect becomes more influential.</a:t>
            </a: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72BDEF-9369-4914-8942-A3EAA0FE1AF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987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WHIT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hptn_ppt_gradient-mediumblue_v1.png"/>
          <p:cNvPicPr>
            <a:picLocks noChangeAspect="1"/>
          </p:cNvPicPr>
          <p:nvPr userDrawn="1"/>
        </p:nvPicPr>
        <p:blipFill>
          <a:blip r:embed="rId2">
            <a:biLevel thresh="25000"/>
          </a:blip>
          <a:stretch>
            <a:fillRect/>
          </a:stretch>
        </p:blipFill>
        <p:spPr>
          <a:xfrm>
            <a:off x="0" y="955274"/>
            <a:ext cx="9144000" cy="590272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133600"/>
            <a:ext cx="8229600" cy="16764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4500" b="1" i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Slideshow Title Goes in </a:t>
            </a:r>
            <a:br>
              <a:rPr lang="en-US" dirty="0"/>
            </a:br>
            <a:r>
              <a:rPr lang="en-US" dirty="0"/>
              <a:t>This Area Right Here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4191000"/>
            <a:ext cx="8229600" cy="914400"/>
          </a:xfrm>
          <a:prstGeom prst="rect">
            <a:avLst/>
          </a:prstGeom>
        </p:spPr>
        <p:txBody>
          <a:bodyPr/>
          <a:lstStyle>
            <a:lvl1pPr algn="ctr">
              <a:buNone/>
              <a:defRPr sz="2000" b="1" i="0" cap="all" baseline="0">
                <a:solidFill>
                  <a:schemeClr val="tx2">
                    <a:lumMod val="5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Subtitle can go right below</a:t>
            </a:r>
          </a:p>
        </p:txBody>
      </p:sp>
      <p:pic>
        <p:nvPicPr>
          <p:cNvPr id="2050" name="Picture 2" descr="C:\Users\jphughes\Desktop\sph_biost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622"/>
            <a:ext cx="9143999" cy="927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676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 descr="hptn_ppt_logo_v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136304"/>
            <a:ext cx="2067953" cy="531081"/>
          </a:xfrm>
          <a:prstGeom prst="rect">
            <a:avLst/>
          </a:prstGeom>
        </p:spPr>
      </p:pic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838200" y="960438"/>
            <a:ext cx="7467600" cy="944562"/>
          </a:xfrm>
        </p:spPr>
        <p:txBody>
          <a:bodyPr/>
          <a:lstStyle>
            <a:lvl1pPr>
              <a:defRPr>
                <a:solidFill>
                  <a:srgbClr val="0E99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826644" y="2134158"/>
            <a:ext cx="341439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814664" y="2773920"/>
            <a:ext cx="3426380" cy="3951288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1"/>
          </p:nvPr>
        </p:nvSpPr>
        <p:spPr>
          <a:xfrm>
            <a:off x="4896617" y="2118815"/>
            <a:ext cx="3414399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12"/>
          </p:nvPr>
        </p:nvSpPr>
        <p:spPr>
          <a:xfrm>
            <a:off x="4887982" y="2758577"/>
            <a:ext cx="3426378" cy="3951288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 rot="5400000">
            <a:off x="2247192" y="4423313"/>
            <a:ext cx="4648200" cy="1588"/>
          </a:xfrm>
          <a:prstGeom prst="line">
            <a:avLst/>
          </a:prstGeom>
          <a:ln>
            <a:solidFill>
              <a:srgbClr val="0E99C0">
                <a:alpha val="4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71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C7D25DF-436F-4361-B316-A3A39F1C9990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C18C74-065D-459A-B7D0-0E984F15D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426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E9131-CB6E-43BF-977A-0CBAFAE2E0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149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25ABB-EFDA-438D-AAD0-98250843BE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5DC1B1-90CC-4496-B8FC-8789F091E5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8DBE5-43CE-4A68-9390-9DAFD819A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B381-738B-4494-AD29-A7F02176EB4F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AEC54-42BC-45F4-8BDC-5FACEFEC2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000CA-26BD-493D-9DF8-2F58A9C7E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F001B-9738-48AA-95A0-0FDE1AEF7C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8" descr="C:\Users\jphughes\Desktop\sph_bios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927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8553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4FFF2-7F5F-4A87-8E08-022A2A9F8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6067-BAF3-478E-A16F-802B96DE81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C212F-17AD-47EC-A8EB-44891BD04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B381-738B-4494-AD29-A7F02176EB4F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E289A-984C-416C-A4E5-8217C2B57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4B936F-9C9B-43D4-A53F-EC6AE07BE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F001B-9738-48AA-95A0-0FDE1AEF7C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8" descr="C:\Users\jphughes\Desktop\sph_bios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927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3232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707F9-6F1C-4ED9-8197-7C0EA80CB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7F1FE3-CC44-4247-912B-FCFCCDED2F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15B7A1-BD54-4E46-B02A-2C7A1F413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B381-738B-4494-AD29-A7F02176EB4F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A4B3DF-43F0-4D04-8A6C-87BCEE0A5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07777-CD4A-4D6A-87FF-65B80C2D6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F001B-9738-48AA-95A0-0FDE1AEF7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152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F4184-B837-475E-8704-B75F46663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2F7EF-836D-4605-B545-D6611F99A7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F4AF71-69A5-4AE3-859D-7914E420B5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0FE060-7A33-4BCA-A211-34DA9067B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B381-738B-4494-AD29-A7F02176EB4F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C097A6-C0F3-429B-ACD9-BD177CF26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1AED0-91DB-4142-913A-D88A120C0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F001B-9738-48AA-95A0-0FDE1AEF7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908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D5599-A466-470F-94A7-9EDA18206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FEF530-401A-4D49-8301-DDD86F692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ED78A2-9B91-412F-A0D3-F8EB747D2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B834D7-5B02-48DA-B2F6-E223501C0E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591B08-1DF9-4DC6-8C43-0DC3EA5091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D66AA4-BC4C-4AD9-940B-C95B52FF1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B381-738B-4494-AD29-A7F02176EB4F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613B2A-1381-426C-8FF8-5CE7D4D18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D92E9C-050A-421E-B295-E2C4163CC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F001B-9738-48AA-95A0-0FDE1AEF7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093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33983-5A76-492F-B638-29868FD48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34E969-269B-45E1-B0C7-EBE827EE6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B381-738B-4494-AD29-A7F02176EB4F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0EF7B5-70D2-4030-9A2B-70DD95078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7A5A0E-63CC-40B9-982A-A4F0AAD62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F001B-9738-48AA-95A0-0FDE1AEF7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08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5ADD54-7766-4DD4-80C3-63BDA26BF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B381-738B-4494-AD29-A7F02176EB4F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6EDB55-4179-4E1B-A87F-B8253380D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BFA020-EA72-4D5C-972A-6AFF4E30E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F001B-9738-48AA-95A0-0FDE1AEF7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78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WHIT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>
            <a:spLocks noGrp="1"/>
          </p:cNvSpPr>
          <p:nvPr userDrawn="1">
            <p:ph type="title" hasCustomPrompt="1"/>
          </p:nvPr>
        </p:nvSpPr>
        <p:spPr>
          <a:xfrm>
            <a:off x="838200" y="457200"/>
            <a:ext cx="7467600" cy="944562"/>
          </a:xfrm>
        </p:spPr>
        <p:txBody>
          <a:bodyPr>
            <a:normAutofit/>
          </a:bodyPr>
          <a:lstStyle>
            <a:lvl1pPr algn="ctr">
              <a:defRPr sz="2500" cap="all"/>
            </a:lvl1pPr>
          </a:lstStyle>
          <a:p>
            <a:r>
              <a:rPr lang="en-US" dirty="0"/>
              <a:t>Acknowledgements</a:t>
            </a:r>
          </a:p>
        </p:txBody>
      </p:sp>
      <p:sp>
        <p:nvSpPr>
          <p:cNvPr id="10" name="Content Placeholder 2"/>
          <p:cNvSpPr txBox="1">
            <a:spLocks/>
          </p:cNvSpPr>
          <p:nvPr userDrawn="1"/>
        </p:nvSpPr>
        <p:spPr>
          <a:xfrm>
            <a:off x="1235075" y="1584326"/>
            <a:ext cx="6829425" cy="3463924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22" name="Picture 21" descr="hptn_ppt_logo_v5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90731" y="5450376"/>
            <a:ext cx="2379103" cy="612246"/>
          </a:xfrm>
          <a:prstGeom prst="rect">
            <a:avLst/>
          </a:prstGeom>
        </p:spPr>
      </p:pic>
      <p:pic>
        <p:nvPicPr>
          <p:cNvPr id="12" name="Picture 11" descr="DHHS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806594" y="5496150"/>
            <a:ext cx="610016" cy="630931"/>
          </a:xfrm>
          <a:prstGeom prst="rect">
            <a:avLst/>
          </a:prstGeom>
        </p:spPr>
      </p:pic>
      <p:pic>
        <p:nvPicPr>
          <p:cNvPr id="13" name="Picture 12" descr="NIAID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505310" y="5474445"/>
            <a:ext cx="838200" cy="674341"/>
          </a:xfrm>
          <a:prstGeom prst="rect">
            <a:avLst/>
          </a:prstGeom>
        </p:spPr>
      </p:pic>
      <p:pic>
        <p:nvPicPr>
          <p:cNvPr id="14" name="Picture 13" descr="NIMH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724510" y="5570725"/>
            <a:ext cx="657938" cy="481781"/>
          </a:xfrm>
          <a:prstGeom prst="rect">
            <a:avLst/>
          </a:prstGeom>
        </p:spPr>
      </p:pic>
      <p:pic>
        <p:nvPicPr>
          <p:cNvPr id="15" name="Picture 14" descr="NIDA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4772510" y="5544915"/>
            <a:ext cx="1238865" cy="5334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636" y="5519749"/>
            <a:ext cx="663574" cy="58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6058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4F524-CA23-44BA-947A-7B110BEB19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39EBE-5205-453C-883F-8168E8297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565815-A81B-439D-8A0F-1EC43FFFA5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5947E5-B196-4114-BF93-F71C621C0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B381-738B-4494-AD29-A7F02176EB4F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32B83C-5A20-43C6-AF66-B675D50F4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4A8371-B9BB-4933-AA4F-229C4E6D4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F001B-9738-48AA-95A0-0FDE1AEF7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218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108B3-430D-4AE5-AD07-0D1BA456F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B33C8B-E0FD-49BD-BC01-F26FBFD177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A86E81-93BE-4D5F-AB21-FC7650C21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754349-911C-4068-8041-AFDE6C3B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B381-738B-4494-AD29-A7F02176EB4F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3852DC-59D0-45C7-8A07-F9ECBE9C8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54E384-C8D1-409F-829A-00A8B40E5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F001B-9738-48AA-95A0-0FDE1AEF7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913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21561-C1D1-4F8C-8847-D2AFE5B31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1A7775-366C-480F-9F66-1E5636739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3BE02-8F89-42AD-AF1A-988756119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B381-738B-4494-AD29-A7F02176EB4F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49D9A-5392-43E5-B35D-6E22024E0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F55DF-5D8B-47B4-88E5-10E0E9C88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F001B-9738-48AA-95A0-0FDE1AEF7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5701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CB7A56-5406-4F58-873D-00735E3962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66569A-EC35-49C8-B3EF-C06F77B6A7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0BD5F-E391-4F88-87CA-8E95589DD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DB381-738B-4494-AD29-A7F02176EB4F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CCE25-2426-42F8-AF53-8D83AF6AA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56CDB-389F-49C2-9CF8-1B1140C99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F001B-9738-48AA-95A0-0FDE1AEF7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3463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WHIT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sph-template-letter-size-purple.jpg"/>
          <p:cNvSpPr>
            <a:spLocks noChangeAspect="1" noChangeArrowheads="1"/>
          </p:cNvSpPr>
          <p:nvPr userDrawn="1"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" name="AutoShape 4" descr="sph-template-letter-size-purple.jpg"/>
          <p:cNvSpPr>
            <a:spLocks noChangeAspect="1" noChangeArrowheads="1"/>
          </p:cNvSpPr>
          <p:nvPr userDrawn="1"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" name="AutoShape 6" descr="sph-template-letter-size-purple.jpg"/>
          <p:cNvSpPr>
            <a:spLocks noChangeAspect="1" noChangeArrowheads="1"/>
          </p:cNvSpPr>
          <p:nvPr userDrawn="1"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pic>
        <p:nvPicPr>
          <p:cNvPr id="1032" name="Picture 8" descr="C:\Users\jphughes\Desktop\sph_bios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927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02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WHIT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676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962400" y="1371600"/>
            <a:ext cx="4724400" cy="472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371600"/>
            <a:ext cx="2743200" cy="3581400"/>
          </a:xfrm>
        </p:spPr>
        <p:txBody>
          <a:bodyPr anchor="t"/>
          <a:lstStyle>
            <a:lvl1pPr algn="r">
              <a:defRPr>
                <a:solidFill>
                  <a:srgbClr val="0E99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 rot="5400000">
            <a:off x="1182688" y="3694906"/>
            <a:ext cx="4648200" cy="1588"/>
          </a:xfrm>
          <a:prstGeom prst="line">
            <a:avLst/>
          </a:prstGeom>
          <a:ln>
            <a:solidFill>
              <a:srgbClr val="0E99C0">
                <a:alpha val="4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hptn_ppt_logo_v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136304"/>
            <a:ext cx="2067953" cy="53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60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RIGHT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676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 descr="hptn_ppt_logo_v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136304"/>
            <a:ext cx="2067953" cy="531081"/>
          </a:xfrm>
          <a:prstGeom prst="rect">
            <a:avLst/>
          </a:prstGeom>
        </p:spPr>
      </p:pic>
      <p:cxnSp>
        <p:nvCxnSpPr>
          <p:cNvPr id="5" name="Straight Connector 4"/>
          <p:cNvCxnSpPr/>
          <p:nvPr userDrawn="1"/>
        </p:nvCxnSpPr>
        <p:spPr>
          <a:xfrm rot="5400000">
            <a:off x="3144778" y="3694906"/>
            <a:ext cx="4648200" cy="1588"/>
          </a:xfrm>
          <a:prstGeom prst="line">
            <a:avLst/>
          </a:prstGeom>
          <a:ln>
            <a:solidFill>
              <a:srgbClr val="0E99C0">
                <a:alpha val="40000"/>
              </a:srgb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73166" y="1364291"/>
            <a:ext cx="4724400" cy="4666642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5"/>
          <p:cNvSpPr>
            <a:spLocks noGrp="1"/>
          </p:cNvSpPr>
          <p:nvPr>
            <p:ph sz="quarter" idx="4"/>
          </p:nvPr>
        </p:nvSpPr>
        <p:spPr>
          <a:xfrm>
            <a:off x="5942252" y="1360121"/>
            <a:ext cx="2780489" cy="4642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 marL="0" indent="0" algn="ctr">
              <a:buFontTx/>
              <a:buNone/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99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WHIT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676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914400" y="2133600"/>
            <a:ext cx="7391400" cy="3962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960438"/>
            <a:ext cx="7467600" cy="944562"/>
          </a:xfrm>
        </p:spPr>
        <p:txBody>
          <a:bodyPr/>
          <a:lstStyle>
            <a:lvl1pPr>
              <a:defRPr>
                <a:solidFill>
                  <a:srgbClr val="0E99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 descr="hptn_ppt_logo_v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136304"/>
            <a:ext cx="2067953" cy="531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605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WHIT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457200"/>
            <a:ext cx="7467600" cy="944562"/>
          </a:xfrm>
        </p:spPr>
        <p:txBody>
          <a:bodyPr>
            <a:normAutofit/>
          </a:bodyPr>
          <a:lstStyle>
            <a:lvl1pPr algn="ctr">
              <a:defRPr sz="2500" cap="all">
                <a:solidFill>
                  <a:srgbClr val="0E99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06605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WHIT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sph-template-letter-size-purple.jpg"/>
          <p:cNvSpPr>
            <a:spLocks noChangeAspect="1" noChangeArrowheads="1"/>
          </p:cNvSpPr>
          <p:nvPr userDrawn="1"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sph-template-letter-size-purple.jpg"/>
          <p:cNvSpPr>
            <a:spLocks noChangeAspect="1" noChangeArrowheads="1"/>
          </p:cNvSpPr>
          <p:nvPr userDrawn="1"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sph-template-letter-size-purple.jpg"/>
          <p:cNvSpPr>
            <a:spLocks noChangeAspect="1" noChangeArrowheads="1"/>
          </p:cNvSpPr>
          <p:nvPr userDrawn="1"/>
        </p:nvSpPr>
        <p:spPr bwMode="auto">
          <a:xfrm>
            <a:off x="368300" y="1682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C:\Users\jphughes\Desktop\sph_bios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927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6605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676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2" name="Picture 11" descr="hptn_ppt_logo_v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136304"/>
            <a:ext cx="2067953" cy="531081"/>
          </a:xfrm>
          <a:prstGeom prst="rect">
            <a:avLst/>
          </a:prstGeom>
        </p:spPr>
      </p:pic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834571" y="955524"/>
            <a:ext cx="7467810" cy="5778166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9015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66768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3" descr="hptn_ppt_logo_v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136304"/>
            <a:ext cx="2067953" cy="531081"/>
          </a:xfrm>
          <a:prstGeom prst="rect">
            <a:avLst/>
          </a:prstGeom>
        </p:spPr>
      </p:pic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838200" y="960438"/>
            <a:ext cx="7467600" cy="944562"/>
          </a:xfrm>
        </p:spPr>
        <p:txBody>
          <a:bodyPr/>
          <a:lstStyle>
            <a:lvl1pPr>
              <a:defRPr>
                <a:solidFill>
                  <a:srgbClr val="0E99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14664" y="2120752"/>
            <a:ext cx="7487717" cy="461293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8306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42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2133600"/>
            <a:ext cx="82296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8360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80" r:id="rId2"/>
    <p:sldLayoutId id="2147483669" r:id="rId3"/>
    <p:sldLayoutId id="2147483684" r:id="rId4"/>
    <p:sldLayoutId id="2147483670" r:id="rId5"/>
    <p:sldLayoutId id="2147483671" r:id="rId6"/>
    <p:sldLayoutId id="2147483674" r:id="rId7"/>
    <p:sldLayoutId id="2147483681" r:id="rId8"/>
    <p:sldLayoutId id="2147483682" r:id="rId9"/>
    <p:sldLayoutId id="2147483683" r:id="rId10"/>
    <p:sldLayoutId id="2147483685" r:id="rId11"/>
    <p:sldLayoutId id="2147483699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E99C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b="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b="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73C709-6FAC-4779-9B71-2DB1ED468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989B8A-E7D1-4D15-9246-0F66D55F5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7F0E1-4370-4A53-9A80-6FB2C3D11D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DB381-738B-4494-AD29-A7F02176EB4F}" type="datetimeFigureOut">
              <a:rPr lang="en-US" smtClean="0"/>
              <a:t>4/9/2021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A2C48-535E-4E2C-9B2D-87723ED0FD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8A346-D540-487A-9F1E-A78490EFE7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F001B-9738-48AA-95A0-0FDE1AEF7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00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Random Effect Misspecification in Stepped Wedge Designs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61391" y="5004375"/>
            <a:ext cx="7071430" cy="914400"/>
          </a:xfrm>
        </p:spPr>
        <p:txBody>
          <a:bodyPr>
            <a:noAutofit/>
          </a:bodyPr>
          <a:lstStyle/>
          <a:p>
            <a:pPr lvl="0"/>
            <a:br>
              <a:rPr lang="en-US" sz="1800" dirty="0"/>
            </a:br>
            <a:r>
              <a:rPr lang="en-US" sz="1800" dirty="0"/>
              <a:t>13</a:t>
            </a:r>
            <a:r>
              <a:rPr lang="en-US" sz="1800" baseline="30000" dirty="0"/>
              <a:t>th</a:t>
            </a:r>
            <a:r>
              <a:rPr lang="en-US" sz="1800" dirty="0"/>
              <a:t> Annual Conference  on statistical Issues in Clinical Trials </a:t>
            </a:r>
          </a:p>
          <a:p>
            <a:pPr lvl="0"/>
            <a:r>
              <a:rPr lang="en-US" sz="1800" cap="none" dirty="0"/>
              <a:t>April 12, 2021</a:t>
            </a:r>
          </a:p>
          <a:p>
            <a:pPr lvl="0"/>
            <a:r>
              <a:rPr lang="en-US" sz="1800" dirty="0"/>
              <a:t>J</a:t>
            </a:r>
            <a:r>
              <a:rPr lang="en-US" sz="1800" cap="none" dirty="0"/>
              <a:t>oint with Patrick Heagerty, Fan Xia, Avi Kenny</a:t>
            </a:r>
            <a:endParaRPr lang="en-US" sz="1800" dirty="0"/>
          </a:p>
        </p:txBody>
      </p:sp>
      <p:sp>
        <p:nvSpPr>
          <p:cNvPr id="3" name="Rectangle 2"/>
          <p:cNvSpPr/>
          <p:nvPr/>
        </p:nvSpPr>
        <p:spPr>
          <a:xfrm>
            <a:off x="2123294" y="4114800"/>
            <a:ext cx="50991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Emily Voldal, Jim Hughes</a:t>
            </a:r>
          </a:p>
        </p:txBody>
      </p:sp>
    </p:spTree>
    <p:extLst>
      <p:ext uri="{BB962C8B-B14F-4D97-AF65-F5344CB8AC3E}">
        <p14:creationId xmlns:p14="http://schemas.microsoft.com/office/powerpoint/2010/main" val="1330893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A7D94-2E72-4A3F-B443-51E1BFA7852E}"/>
              </a:ext>
            </a:extLst>
          </p:cNvPr>
          <p:cNvSpPr txBox="1">
            <a:spLocks/>
          </p:cNvSpPr>
          <p:nvPr/>
        </p:nvSpPr>
        <p:spPr>
          <a:xfrm>
            <a:off x="360948" y="1121091"/>
            <a:ext cx="7886700" cy="795129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u="sng" dirty="0">
                <a:latin typeface="+mn-lt"/>
              </a:rPr>
              <a:t>Variance of treatment effect estimate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082FD31-5854-4D18-AD72-88CBAFDCF16C}"/>
                  </a:ext>
                </a:extLst>
              </p:cNvPr>
              <p:cNvSpPr txBox="1"/>
              <p:nvPr/>
            </p:nvSpPr>
            <p:spPr>
              <a:xfrm>
                <a:off x="360949" y="1916220"/>
                <a:ext cx="8422104" cy="2721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Define two measures of the effect of mis-specification:</a:t>
                </a:r>
              </a:p>
              <a:p>
                <a:endParaRPr lang="en-US" sz="2400" dirty="0"/>
              </a:p>
              <a:p>
                <a:pPr marL="457200" indent="-457200">
                  <a:spcBef>
                    <a:spcPts val="1800"/>
                  </a:spcBef>
                </a:pPr>
                <a:r>
                  <a:rPr lang="en-US" sz="2400" dirty="0"/>
                  <a:t>Validity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/>
                          <m:t>Model</m:t>
                        </m:r>
                        <m:r>
                          <m:rPr>
                            <m:nor/>
                          </m:rPr>
                          <a:rPr lang="en-US" sz="2400" dirty="0"/>
                          <m:t>−</m:t>
                        </m:r>
                        <m:r>
                          <m:rPr>
                            <m:nor/>
                          </m:rPr>
                          <a:rPr lang="en-US" sz="2400" dirty="0"/>
                          <m:t>based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  <m:r>
                          <m:rPr>
                            <m:nor/>
                          </m:rPr>
                          <a:rPr lang="en-US" sz="2400" dirty="0"/>
                          <m:t>variance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  <m:r>
                          <m:rPr>
                            <m:nor/>
                          </m:rPr>
                          <a:rPr lang="en-US" sz="2400" dirty="0"/>
                          <m:t>with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  <m:r>
                          <m:rPr>
                            <m:nor/>
                          </m:rPr>
                          <a:rPr lang="en-US" sz="2400" dirty="0"/>
                          <m:t>mis</m:t>
                        </m:r>
                        <m:r>
                          <m:rPr>
                            <m:nor/>
                          </m:rPr>
                          <a:rPr lang="en-US" sz="2400" dirty="0"/>
                          <m:t>−</m:t>
                        </m:r>
                        <m:r>
                          <m:rPr>
                            <m:nor/>
                          </m:rPr>
                          <a:rPr lang="en-US" sz="2400" dirty="0"/>
                          <m:t>specified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  <m:r>
                          <m:rPr>
                            <m:nor/>
                          </m:rPr>
                          <a:rPr lang="en-US" sz="2400" dirty="0"/>
                          <m:t>model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/>
                          <m:t>True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  <m:r>
                          <m:rPr>
                            <m:nor/>
                          </m:rPr>
                          <a:rPr lang="en-US" sz="2400" dirty="0"/>
                          <m:t>mis</m:t>
                        </m:r>
                        <m:r>
                          <m:rPr>
                            <m:nor/>
                          </m:rPr>
                          <a:rPr lang="en-US" sz="2400" dirty="0"/>
                          <m:t>−</m:t>
                        </m:r>
                        <m:r>
                          <m:rPr>
                            <m:nor/>
                          </m:rPr>
                          <a:rPr lang="en-US" sz="2400" dirty="0"/>
                          <m:t>specified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  <m:r>
                          <m:rPr>
                            <m:nor/>
                          </m:rPr>
                          <a:rPr lang="en-US" sz="2400" dirty="0"/>
                          <m:t>model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  <m:r>
                          <m:rPr>
                            <m:nor/>
                          </m:rPr>
                          <a:rPr lang="en-US" sz="2400" dirty="0"/>
                          <m:t>variance</m:t>
                        </m:r>
                      </m:den>
                    </m:f>
                  </m:oMath>
                </a14:m>
                <a:endParaRPr lang="en-US" sz="2400" dirty="0"/>
              </a:p>
              <a:p>
                <a:pPr marL="457200" indent="-457200"/>
                <a:endParaRPr lang="en-US" sz="2400" dirty="0"/>
              </a:p>
              <a:p>
                <a:pPr marL="457200" indent="-457200"/>
                <a:r>
                  <a:rPr lang="en-US" sz="2400" dirty="0"/>
                  <a:t>Efficiency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/>
                          <m:t>Model</m:t>
                        </m:r>
                        <m:r>
                          <m:rPr>
                            <m:nor/>
                          </m:rPr>
                          <a:rPr lang="en-US" sz="2400" dirty="0"/>
                          <m:t>−</m:t>
                        </m:r>
                        <m:r>
                          <m:rPr>
                            <m:nor/>
                          </m:rPr>
                          <a:rPr lang="en-US" sz="2400" dirty="0"/>
                          <m:t>based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  <m:r>
                          <m:rPr>
                            <m:nor/>
                          </m:rPr>
                          <a:rPr lang="en-US" sz="2400" dirty="0"/>
                          <m:t>variance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  <m:r>
                          <m:rPr>
                            <m:nor/>
                          </m:rPr>
                          <a:rPr lang="en-US" sz="2400" dirty="0"/>
                          <m:t>with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  <m:r>
                          <m:rPr>
                            <m:nor/>
                          </m:rPr>
                          <a:rPr lang="en-US" sz="2400" dirty="0"/>
                          <m:t>correctly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  <m:r>
                          <m:rPr>
                            <m:nor/>
                          </m:rPr>
                          <a:rPr lang="en-US" sz="2400" dirty="0"/>
                          <m:t>specified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  <m:r>
                          <m:rPr>
                            <m:nor/>
                          </m:rPr>
                          <a:rPr lang="en-US" sz="2400" dirty="0"/>
                          <m:t>model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400" dirty="0"/>
                          <m:t>True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  <m:r>
                          <m:rPr>
                            <m:nor/>
                          </m:rPr>
                          <a:rPr lang="en-US" sz="2400" dirty="0"/>
                          <m:t>mis</m:t>
                        </m:r>
                        <m:r>
                          <m:rPr>
                            <m:nor/>
                          </m:rPr>
                          <a:rPr lang="en-US" sz="2400" dirty="0"/>
                          <m:t>−</m:t>
                        </m:r>
                        <m:r>
                          <m:rPr>
                            <m:nor/>
                          </m:rPr>
                          <a:rPr lang="en-US" sz="2400" dirty="0"/>
                          <m:t>specified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  <m:r>
                          <m:rPr>
                            <m:nor/>
                          </m:rPr>
                          <a:rPr lang="en-US" sz="2400" dirty="0"/>
                          <m:t>model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  <m:r>
                          <m:rPr>
                            <m:nor/>
                          </m:rPr>
                          <a:rPr lang="en-US" sz="2400" dirty="0"/>
                          <m:t>variance</m:t>
                        </m:r>
                        <m:r>
                          <m:rPr>
                            <m:nor/>
                          </m:rPr>
                          <a:rPr lang="en-US" sz="2400" dirty="0"/>
                          <m:t>   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082FD31-5854-4D18-AD72-88CBAFDCF1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949" y="1916220"/>
                <a:ext cx="8422104" cy="2721899"/>
              </a:xfrm>
              <a:prstGeom prst="rect">
                <a:avLst/>
              </a:prstGeom>
              <a:blipFill>
                <a:blip r:embed="rId3"/>
                <a:stretch>
                  <a:fillRect l="-1085" t="-17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2077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562DF8D-3CA8-4F4F-9C95-54460AD2B1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084" y="1967765"/>
            <a:ext cx="7712242" cy="42183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E1C19A8-8D03-4857-A839-7A2BA7236101}"/>
              </a:ext>
            </a:extLst>
          </p:cNvPr>
          <p:cNvSpPr txBox="1"/>
          <p:nvPr/>
        </p:nvSpPr>
        <p:spPr>
          <a:xfrm>
            <a:off x="565485" y="1114047"/>
            <a:ext cx="184100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u="sng" dirty="0">
                <a:latin typeface="+mn-lt"/>
              </a:rPr>
              <a:t>Validity</a:t>
            </a:r>
            <a:endParaRPr lang="en-US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CBEB201-11F1-4DBD-95AA-448E4B1CE5AF}"/>
              </a:ext>
            </a:extLst>
          </p:cNvPr>
          <p:cNvSpPr txBox="1"/>
          <p:nvPr/>
        </p:nvSpPr>
        <p:spPr>
          <a:xfrm>
            <a:off x="4009813" y="1114046"/>
            <a:ext cx="1124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    X    </a:t>
            </a:r>
            <a:r>
              <a:rPr lang="en-US" dirty="0" err="1"/>
              <a:t>X</a:t>
            </a:r>
            <a:endParaRPr lang="en-US" dirty="0"/>
          </a:p>
          <a:p>
            <a:r>
              <a:rPr lang="en-US" dirty="0"/>
              <a:t>O    </a:t>
            </a:r>
            <a:r>
              <a:rPr lang="en-US" dirty="0" err="1"/>
              <a:t>O</a:t>
            </a:r>
            <a:r>
              <a:rPr lang="en-US" dirty="0"/>
              <a:t>    X</a:t>
            </a:r>
          </a:p>
        </p:txBody>
      </p:sp>
    </p:spTree>
    <p:extLst>
      <p:ext uri="{BB962C8B-B14F-4D97-AF65-F5344CB8AC3E}">
        <p14:creationId xmlns:p14="http://schemas.microsoft.com/office/powerpoint/2010/main" val="314909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22DEF2B-5F15-48C8-8F42-B942DE325C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485" y="2016485"/>
            <a:ext cx="8217568" cy="43400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DA5A22-F07C-4890-813D-D123A59D2FF8}"/>
              </a:ext>
            </a:extLst>
          </p:cNvPr>
          <p:cNvSpPr txBox="1"/>
          <p:nvPr/>
        </p:nvSpPr>
        <p:spPr>
          <a:xfrm>
            <a:off x="1034715" y="6444734"/>
            <a:ext cx="6966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*Average cluster correlation – extension of intra-cluster correlation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CD03A3-4077-4B38-AA28-8426C56E8798}"/>
              </a:ext>
            </a:extLst>
          </p:cNvPr>
          <p:cNvSpPr txBox="1"/>
          <p:nvPr/>
        </p:nvSpPr>
        <p:spPr>
          <a:xfrm>
            <a:off x="565485" y="1114047"/>
            <a:ext cx="184100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u="sng" dirty="0">
                <a:latin typeface="+mn-lt"/>
              </a:rPr>
              <a:t>Validity</a:t>
            </a:r>
            <a:endParaRPr lang="en-US" sz="3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025680-9F4D-4487-B473-E7A05765C8A3}"/>
              </a:ext>
            </a:extLst>
          </p:cNvPr>
          <p:cNvSpPr txBox="1"/>
          <p:nvPr/>
        </p:nvSpPr>
        <p:spPr>
          <a:xfrm>
            <a:off x="7213600" y="4124960"/>
            <a:ext cx="146312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% cluster var from mis-specified effect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DA6885C-8C2B-43C3-81DD-9D7402967995}"/>
              </a:ext>
            </a:extLst>
          </p:cNvPr>
          <p:cNvSpPr txBox="1"/>
          <p:nvPr/>
        </p:nvSpPr>
        <p:spPr>
          <a:xfrm>
            <a:off x="7657719" y="4892874"/>
            <a:ext cx="574888" cy="93358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600" dirty="0"/>
              <a:t>10%</a:t>
            </a:r>
          </a:p>
          <a:p>
            <a:pPr>
              <a:spcAft>
                <a:spcPts val="400"/>
              </a:spcAft>
            </a:pPr>
            <a:r>
              <a:rPr lang="en-US" sz="1600" dirty="0"/>
              <a:t>50%</a:t>
            </a:r>
          </a:p>
          <a:p>
            <a:pPr>
              <a:spcAft>
                <a:spcPts val="400"/>
              </a:spcAft>
            </a:pPr>
            <a:r>
              <a:rPr lang="en-US" sz="1600" dirty="0"/>
              <a:t>90%</a:t>
            </a:r>
          </a:p>
        </p:txBody>
      </p:sp>
    </p:spTree>
    <p:extLst>
      <p:ext uri="{BB962C8B-B14F-4D97-AF65-F5344CB8AC3E}">
        <p14:creationId xmlns:p14="http://schemas.microsoft.com/office/powerpoint/2010/main" val="3670352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8C23FAB-8A4E-49EC-9199-99D05E63CF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085" y="2062996"/>
            <a:ext cx="7848774" cy="414529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BE6DA8A-E75D-4930-A2C6-CAE6AE28C24F}"/>
              </a:ext>
            </a:extLst>
          </p:cNvPr>
          <p:cNvSpPr txBox="1"/>
          <p:nvPr/>
        </p:nvSpPr>
        <p:spPr>
          <a:xfrm>
            <a:off x="565485" y="1114047"/>
            <a:ext cx="20982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u="sng" dirty="0">
                <a:latin typeface="+mn-lt"/>
              </a:rPr>
              <a:t>Efficiency</a:t>
            </a:r>
            <a:endParaRPr lang="en-US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BC0B5B-A1B5-4A43-8CEB-4153C5434028}"/>
              </a:ext>
            </a:extLst>
          </p:cNvPr>
          <p:cNvSpPr txBox="1"/>
          <p:nvPr/>
        </p:nvSpPr>
        <p:spPr>
          <a:xfrm>
            <a:off x="7179733" y="4057227"/>
            <a:ext cx="1463126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% cluster var from mis-specified effect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002289-C7D2-40DC-A12E-42149A86DB6A}"/>
              </a:ext>
            </a:extLst>
          </p:cNvPr>
          <p:cNvSpPr txBox="1"/>
          <p:nvPr/>
        </p:nvSpPr>
        <p:spPr>
          <a:xfrm>
            <a:off x="7623852" y="4825141"/>
            <a:ext cx="574888" cy="93358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400"/>
              </a:spcAft>
            </a:pPr>
            <a:r>
              <a:rPr lang="en-US" sz="1600" dirty="0"/>
              <a:t>10%</a:t>
            </a:r>
          </a:p>
          <a:p>
            <a:pPr>
              <a:spcAft>
                <a:spcPts val="400"/>
              </a:spcAft>
            </a:pPr>
            <a:r>
              <a:rPr lang="en-US" sz="1600" dirty="0"/>
              <a:t>50%</a:t>
            </a:r>
          </a:p>
          <a:p>
            <a:pPr>
              <a:spcAft>
                <a:spcPts val="400"/>
              </a:spcAft>
            </a:pPr>
            <a:r>
              <a:rPr lang="en-US" sz="1600" dirty="0"/>
              <a:t>90%</a:t>
            </a:r>
          </a:p>
        </p:txBody>
      </p:sp>
    </p:spTree>
    <p:extLst>
      <p:ext uri="{BB962C8B-B14F-4D97-AF65-F5344CB8AC3E}">
        <p14:creationId xmlns:p14="http://schemas.microsoft.com/office/powerpoint/2010/main" val="2623911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FD9BBD2-B99A-41B0-955B-DF86B6F18C38}"/>
              </a:ext>
            </a:extLst>
          </p:cNvPr>
          <p:cNvSpPr txBox="1"/>
          <p:nvPr/>
        </p:nvSpPr>
        <p:spPr>
          <a:xfrm>
            <a:off x="565485" y="1114047"/>
            <a:ext cx="20982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u="sng" dirty="0">
                <a:latin typeface="+mn-lt"/>
              </a:rPr>
              <a:t>Example</a:t>
            </a:r>
            <a:endParaRPr lang="en-US" sz="36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09ACC7-B36B-442E-822B-ADB3AA32EED3}"/>
              </a:ext>
            </a:extLst>
          </p:cNvPr>
          <p:cNvSpPr txBox="1"/>
          <p:nvPr/>
        </p:nvSpPr>
        <p:spPr>
          <a:xfrm>
            <a:off x="801786" y="1973943"/>
            <a:ext cx="82115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Effect of removing weekend services from hospital ward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Outcome is log(length hospital stay)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Six sequences, 2 wards/sequence, mean 177 </a:t>
            </a:r>
            <a:r>
              <a:rPr lang="en-US" sz="2400" dirty="0" err="1"/>
              <a:t>obs</a:t>
            </a:r>
            <a:r>
              <a:rPr lang="en-US" sz="2400" dirty="0"/>
              <a:t>/ward/period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sz="2400" dirty="0"/>
              <a:t>Full model does not converge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7A947B5-253E-4DD3-A6EE-4A3C9854899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54543067"/>
                  </p:ext>
                </p:extLst>
              </p:nvPr>
            </p:nvGraphicFramePr>
            <p:xfrm>
              <a:off x="801785" y="4575692"/>
              <a:ext cx="7776158" cy="138690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391358">
                      <a:extLst>
                        <a:ext uri="{9D8B030D-6E8A-4147-A177-3AD203B41FA5}">
                          <a16:colId xmlns:a16="http://schemas.microsoft.com/office/drawing/2014/main" val="1071009213"/>
                        </a:ext>
                      </a:extLst>
                    </a:gridCol>
                    <a:gridCol w="1567543">
                      <a:extLst>
                        <a:ext uri="{9D8B030D-6E8A-4147-A177-3AD203B41FA5}">
                          <a16:colId xmlns:a16="http://schemas.microsoft.com/office/drawing/2014/main" val="110092527"/>
                        </a:ext>
                      </a:extLst>
                    </a:gridCol>
                    <a:gridCol w="1393371">
                      <a:extLst>
                        <a:ext uri="{9D8B030D-6E8A-4147-A177-3AD203B41FA5}">
                          <a16:colId xmlns:a16="http://schemas.microsoft.com/office/drawing/2014/main" val="2832501737"/>
                        </a:ext>
                      </a:extLst>
                    </a:gridCol>
                    <a:gridCol w="1175657">
                      <a:extLst>
                        <a:ext uri="{9D8B030D-6E8A-4147-A177-3AD203B41FA5}">
                          <a16:colId xmlns:a16="http://schemas.microsoft.com/office/drawing/2014/main" val="3870175829"/>
                        </a:ext>
                      </a:extLst>
                    </a:gridCol>
                    <a:gridCol w="1248229">
                      <a:extLst>
                        <a:ext uri="{9D8B030D-6E8A-4147-A177-3AD203B41FA5}">
                          <a16:colId xmlns:a16="http://schemas.microsoft.com/office/drawing/2014/main" val="1464007168"/>
                        </a:ext>
                      </a:extLst>
                    </a:gridCol>
                  </a:tblGrid>
                  <a:tr h="0">
                    <a:tc>
                      <a:txBody>
                        <a:bodyPr/>
                        <a:lstStyle/>
                        <a:p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̂"/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𝜽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400" b="1" smtClean="0">
                                    <a:latin typeface="Cambria Math" panose="02040503050406030204" pitchFamily="18" charset="0"/>
                                  </a:rPr>
                                  <m:t>𝒔𝒆</m:t>
                                </m:r>
                                <m:r>
                                  <a:rPr lang="en-US" sz="2400" b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acc>
                                  <m:accPr>
                                    <m:chr m:val="̂"/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400" smtClean="0">
                                        <a:latin typeface="Cambria Math" panose="02040503050406030204" pitchFamily="18" charset="0"/>
                                      </a:rPr>
                                      <m:t>𝜽</m:t>
                                    </m:r>
                                  </m:e>
                                </m:acc>
                                <m:r>
                                  <a:rPr lang="en-US" sz="2400" b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/>
                            <a:t>SD</a:t>
                          </a:r>
                          <a:r>
                            <a:rPr lang="en-US" sz="2400" baseline="-25000" dirty="0" err="1"/>
                            <a:t>time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/>
                            <a:t>SD</a:t>
                          </a:r>
                          <a:r>
                            <a:rPr lang="en-US" sz="2400" baseline="-25000" dirty="0" err="1"/>
                            <a:t>treat</a:t>
                          </a:r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4741824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Fit random time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0.13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0.05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0.12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--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113738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Fit random treat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0.10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0.04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--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0.10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9235582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C7A947B5-253E-4DD3-A6EE-4A3C9854899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54543067"/>
                  </p:ext>
                </p:extLst>
              </p:nvPr>
            </p:nvGraphicFramePr>
            <p:xfrm>
              <a:off x="801785" y="4575692"/>
              <a:ext cx="7776158" cy="1386904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391358">
                      <a:extLst>
                        <a:ext uri="{9D8B030D-6E8A-4147-A177-3AD203B41FA5}">
                          <a16:colId xmlns:a16="http://schemas.microsoft.com/office/drawing/2014/main" val="1071009213"/>
                        </a:ext>
                      </a:extLst>
                    </a:gridCol>
                    <a:gridCol w="1567543">
                      <a:extLst>
                        <a:ext uri="{9D8B030D-6E8A-4147-A177-3AD203B41FA5}">
                          <a16:colId xmlns:a16="http://schemas.microsoft.com/office/drawing/2014/main" val="110092527"/>
                        </a:ext>
                      </a:extLst>
                    </a:gridCol>
                    <a:gridCol w="1393371">
                      <a:extLst>
                        <a:ext uri="{9D8B030D-6E8A-4147-A177-3AD203B41FA5}">
                          <a16:colId xmlns:a16="http://schemas.microsoft.com/office/drawing/2014/main" val="2832501737"/>
                        </a:ext>
                      </a:extLst>
                    </a:gridCol>
                    <a:gridCol w="1175657">
                      <a:extLst>
                        <a:ext uri="{9D8B030D-6E8A-4147-A177-3AD203B41FA5}">
                          <a16:colId xmlns:a16="http://schemas.microsoft.com/office/drawing/2014/main" val="3870175829"/>
                        </a:ext>
                      </a:extLst>
                    </a:gridCol>
                    <a:gridCol w="1248229">
                      <a:extLst>
                        <a:ext uri="{9D8B030D-6E8A-4147-A177-3AD203B41FA5}">
                          <a16:colId xmlns:a16="http://schemas.microsoft.com/office/drawing/2014/main" val="1464007168"/>
                        </a:ext>
                      </a:extLst>
                    </a:gridCol>
                  </a:tblGrid>
                  <a:tr h="472504">
                    <a:tc>
                      <a:txBody>
                        <a:bodyPr/>
                        <a:lstStyle/>
                        <a:p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53307" t="-8974" r="-244747" b="-2217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84279" t="-8974" r="-174672" b="-2217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/>
                            <a:t>SD</a:t>
                          </a:r>
                          <a:r>
                            <a:rPr lang="en-US" sz="2400" baseline="-25000" dirty="0" err="1"/>
                            <a:t>time</a:t>
                          </a:r>
                          <a:endParaRPr lang="en-US" sz="2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err="1"/>
                            <a:t>SD</a:t>
                          </a:r>
                          <a:r>
                            <a:rPr lang="en-US" sz="2400" baseline="-25000" dirty="0" err="1"/>
                            <a:t>treat</a:t>
                          </a:r>
                          <a:endParaRPr lang="en-US" sz="2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47418242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Fit random time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0.13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0.05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0.12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--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11373847"/>
                      </a:ext>
                    </a:extLst>
                  </a:tr>
                  <a:tr h="457200">
                    <a:tc>
                      <a:txBody>
                        <a:bodyPr/>
                        <a:lstStyle/>
                        <a:p>
                          <a:r>
                            <a:rPr lang="en-US" sz="2400" dirty="0"/>
                            <a:t>Fit random treat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0.10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0.04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--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/>
                            <a:t>0.10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92355825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774682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FD9BBD2-B99A-41B0-955B-DF86B6F18C38}"/>
              </a:ext>
            </a:extLst>
          </p:cNvPr>
          <p:cNvSpPr txBox="1"/>
          <p:nvPr/>
        </p:nvSpPr>
        <p:spPr>
          <a:xfrm>
            <a:off x="565485" y="1114047"/>
            <a:ext cx="209820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u="sng" dirty="0">
                <a:latin typeface="+mn-lt"/>
              </a:rPr>
              <a:t>Example</a:t>
            </a:r>
            <a:endParaRPr lang="en-US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5EB5A2-3191-4859-B98E-D1226CF44D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588" y="2077610"/>
            <a:ext cx="7720823" cy="3945819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DF5B3D6B-B18D-4FF5-8774-7AAC550CC2CD}"/>
              </a:ext>
            </a:extLst>
          </p:cNvPr>
          <p:cNvSpPr/>
          <p:nvPr/>
        </p:nvSpPr>
        <p:spPr>
          <a:xfrm>
            <a:off x="3688422" y="3958051"/>
            <a:ext cx="154113" cy="1438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B47173E-9630-4465-8337-19F546DA3321}"/>
              </a:ext>
            </a:extLst>
          </p:cNvPr>
          <p:cNvSpPr/>
          <p:nvPr/>
        </p:nvSpPr>
        <p:spPr>
          <a:xfrm>
            <a:off x="4005208" y="4326209"/>
            <a:ext cx="154113" cy="1438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78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A9B7F-E1FF-48AF-A671-F38FC4165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986" y="825417"/>
            <a:ext cx="7886700" cy="1144588"/>
          </a:xfrm>
        </p:spPr>
        <p:txBody>
          <a:bodyPr>
            <a:normAutofit/>
          </a:bodyPr>
          <a:lstStyle/>
          <a:p>
            <a:r>
              <a:rPr lang="en-US" sz="3600" u="sng" dirty="0">
                <a:latin typeface="+mn-lt"/>
              </a:rPr>
              <a:t>Conclusions - Model mis-specification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0A3D4-62A2-4301-B999-354DF07CB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Can quickly calculate efficiency and validity without simulations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Help choose a model when there are convergence issues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Quantify concerns about fitting a mis-specified model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/>
              <a:t>Choice of fitting random time or treatment matters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No universal recommendation regarding most robust approach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Designs with 2 or 3 sequences – fitting random time safer than random treatment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400" dirty="0"/>
              <a:t>Use full model and/or robust variances when possible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338078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067983"/>
            <a:ext cx="5943600" cy="792162"/>
          </a:xfrm>
        </p:spPr>
        <p:txBody>
          <a:bodyPr/>
          <a:lstStyle/>
          <a:p>
            <a:pPr eaLnBrk="1" hangingPunct="1"/>
            <a:r>
              <a:rPr lang="en-US" altLang="en-US" b="0" u="sng" dirty="0">
                <a:solidFill>
                  <a:schemeClr val="tx1"/>
                </a:solidFill>
                <a:latin typeface="+mn-lt"/>
              </a:rPr>
              <a:t>The stepped wedge design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295400" y="5097463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71499" y="4791401"/>
            <a:ext cx="8039101" cy="171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2250" indent="-2222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>
                <a:latin typeface="+mn-lt"/>
              </a:rPr>
              <a:t>Phased implementation, all clusters receive intervention eventually 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>
                <a:latin typeface="+mn-lt"/>
              </a:rPr>
              <a:t>Clusters are randomized as to </a:t>
            </a:r>
            <a:r>
              <a:rPr lang="en-US" altLang="en-US" u="sng" dirty="0">
                <a:latin typeface="+mn-lt"/>
              </a:rPr>
              <a:t>when</a:t>
            </a:r>
            <a:r>
              <a:rPr lang="en-US" altLang="en-US" dirty="0">
                <a:latin typeface="+mn-lt"/>
              </a:rPr>
              <a:t> intervention is received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>
                <a:latin typeface="+mn-lt"/>
              </a:rPr>
              <a:t>Typically, measure outcome on each cluster, at each time step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081054"/>
              </p:ext>
            </p:extLst>
          </p:nvPr>
        </p:nvGraphicFramePr>
        <p:xfrm>
          <a:off x="1045567" y="1937266"/>
          <a:ext cx="6096000" cy="2590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Cluster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DCCC"/>
                    </a:solidFill>
                  </a:tcPr>
                </a:tc>
                <a:tc gridSpan="6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D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DCCC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D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D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DCCC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D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D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D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DCCC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D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D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D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D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DCCC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7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D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D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D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D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D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D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77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2797680" y="2101214"/>
            <a:ext cx="40386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7713756" y="3048000"/>
            <a:ext cx="1488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Intervention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13757" y="3569732"/>
            <a:ext cx="1488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7256556" y="3048000"/>
            <a:ext cx="457200" cy="369332"/>
          </a:xfrm>
          <a:prstGeom prst="rect">
            <a:avLst/>
          </a:prstGeom>
          <a:solidFill>
            <a:srgbClr val="00877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7256556" y="3570153"/>
            <a:ext cx="457200" cy="369332"/>
          </a:xfrm>
          <a:prstGeom prst="rect">
            <a:avLst/>
          </a:prstGeom>
          <a:solidFill>
            <a:srgbClr val="64DC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0473" y="907256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b="0" u="sng" dirty="0">
                <a:solidFill>
                  <a:schemeClr val="tx1"/>
                </a:solidFill>
                <a:latin typeface="+mn-lt"/>
              </a:rPr>
              <a:t>The stepped wedge design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295400" y="5097463"/>
            <a:ext cx="7315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85800" y="1828800"/>
            <a:ext cx="81534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2250" indent="-2222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1200"/>
              </a:spcBef>
              <a:buFontTx/>
              <a:buChar char="•"/>
            </a:pPr>
            <a:r>
              <a:rPr lang="en-US" altLang="en-US" dirty="0">
                <a:latin typeface="+mn-lt"/>
              </a:rPr>
              <a:t>Time in NOT balanced between intervention and control periods</a:t>
            </a:r>
          </a:p>
          <a:p>
            <a:pPr lvl="1" eaLnBrk="1" hangingPunct="1">
              <a:spcBef>
                <a:spcPts val="1200"/>
              </a:spcBef>
              <a:buFontTx/>
              <a:buChar char="•"/>
            </a:pPr>
            <a:r>
              <a:rPr lang="en-US" dirty="0">
                <a:latin typeface="+mn-lt"/>
                <a:cs typeface="Arial" panose="020B0604020202020204" pitchFamily="34" charset="0"/>
              </a:rPr>
              <a:t>Intentional confounding of time and treatment must be resolved using e.g. regression analysis</a:t>
            </a:r>
          </a:p>
          <a:p>
            <a:pPr eaLnBrk="1" hangingPunct="1">
              <a:spcBef>
                <a:spcPts val="1200"/>
              </a:spcBef>
              <a:buFontTx/>
              <a:buChar char="•"/>
            </a:pPr>
            <a:r>
              <a:rPr lang="en-US" altLang="en-US" dirty="0">
                <a:latin typeface="+mn-lt"/>
                <a:cs typeface="Arial" panose="020B0604020202020204" pitchFamily="34" charset="0"/>
              </a:rPr>
              <a:t>Correlated data due to clustering</a:t>
            </a:r>
            <a:endParaRPr lang="en-US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00680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33400" y="2019240"/>
            <a:ext cx="80772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dirty="0">
                <a:latin typeface="+mn-lt"/>
              </a:rPr>
              <a:t>	</a:t>
            </a:r>
            <a:r>
              <a:rPr lang="en-US" altLang="en-US" dirty="0" err="1">
                <a:latin typeface="+mn-lt"/>
              </a:rPr>
              <a:t>Y</a:t>
            </a:r>
            <a:r>
              <a:rPr lang="en-US" altLang="en-US" baseline="-25000" dirty="0" err="1">
                <a:latin typeface="+mn-lt"/>
              </a:rPr>
              <a:t>ijk</a:t>
            </a:r>
            <a:r>
              <a:rPr lang="en-US" altLang="en-US" dirty="0">
                <a:latin typeface="+mn-lt"/>
              </a:rPr>
              <a:t> = </a:t>
            </a:r>
            <a:r>
              <a:rPr lang="en-US" altLang="en-US" dirty="0">
                <a:latin typeface="+mn-lt"/>
                <a:sym typeface="Symbol" pitchFamily="18" charset="2"/>
              </a:rPr>
              <a:t> + </a:t>
            </a:r>
            <a:r>
              <a:rPr lang="en-US" altLang="en-US" baseline="-25000" dirty="0">
                <a:latin typeface="+mn-lt"/>
                <a:sym typeface="Symbol" pitchFamily="18" charset="2"/>
              </a:rPr>
              <a:t>j</a:t>
            </a:r>
            <a:r>
              <a:rPr lang="en-US" altLang="en-US" dirty="0">
                <a:latin typeface="+mn-lt"/>
                <a:sym typeface="Symbol" pitchFamily="18" charset="2"/>
              </a:rPr>
              <a:t> + </a:t>
            </a:r>
            <a:r>
              <a:rPr lang="en-US" altLang="en-US" dirty="0" err="1">
                <a:latin typeface="+mn-lt"/>
                <a:sym typeface="Symbol" pitchFamily="18" charset="2"/>
              </a:rPr>
              <a:t>X</a:t>
            </a:r>
            <a:r>
              <a:rPr lang="en-US" altLang="en-US" baseline="-25000" dirty="0" err="1">
                <a:latin typeface="+mn-lt"/>
                <a:sym typeface="Symbol" pitchFamily="18" charset="2"/>
              </a:rPr>
              <a:t>ij</a:t>
            </a:r>
            <a:r>
              <a:rPr lang="en-US" altLang="en-US" dirty="0">
                <a:latin typeface="+mn-lt"/>
                <a:sym typeface="Symbol" pitchFamily="18" charset="2"/>
              </a:rPr>
              <a:t> + </a:t>
            </a:r>
            <a:r>
              <a:rPr lang="en-US" altLang="en-US" dirty="0" err="1">
                <a:latin typeface="+mn-lt"/>
                <a:sym typeface="Symbol" pitchFamily="18" charset="2"/>
              </a:rPr>
              <a:t>a</a:t>
            </a:r>
            <a:r>
              <a:rPr lang="en-US" altLang="en-US" baseline="-25000" dirty="0" err="1">
                <a:latin typeface="+mn-lt"/>
                <a:sym typeface="Symbol" pitchFamily="18" charset="2"/>
              </a:rPr>
              <a:t>i</a:t>
            </a:r>
            <a:r>
              <a:rPr lang="en-US" altLang="en-US" dirty="0">
                <a:latin typeface="+mn-lt"/>
                <a:sym typeface="Symbol" pitchFamily="18" charset="2"/>
              </a:rPr>
              <a:t>  + </a:t>
            </a:r>
            <a:r>
              <a:rPr lang="en-US" altLang="en-US" dirty="0" err="1">
                <a:latin typeface="+mn-lt"/>
                <a:sym typeface="Symbol" pitchFamily="18" charset="2"/>
              </a:rPr>
              <a:t>b</a:t>
            </a:r>
            <a:r>
              <a:rPr lang="en-US" altLang="en-US" baseline="-25000" dirty="0" err="1">
                <a:latin typeface="+mn-lt"/>
                <a:sym typeface="Symbol" pitchFamily="18" charset="2"/>
              </a:rPr>
              <a:t>ij</a:t>
            </a:r>
            <a:r>
              <a:rPr lang="en-US" altLang="en-US" dirty="0">
                <a:latin typeface="+mn-lt"/>
                <a:sym typeface="Symbol" pitchFamily="18" charset="2"/>
              </a:rPr>
              <a:t> + </a:t>
            </a:r>
            <a:r>
              <a:rPr lang="en-US" altLang="en-US" dirty="0" err="1">
                <a:latin typeface="+mn-lt"/>
                <a:sym typeface="Symbol" pitchFamily="18" charset="2"/>
              </a:rPr>
              <a:t>X</a:t>
            </a:r>
            <a:r>
              <a:rPr lang="en-US" altLang="en-US" baseline="-25000" dirty="0" err="1">
                <a:latin typeface="+mn-lt"/>
                <a:sym typeface="Symbol" pitchFamily="18" charset="2"/>
              </a:rPr>
              <a:t>ij</a:t>
            </a:r>
            <a:r>
              <a:rPr lang="en-US" altLang="en-US" dirty="0" err="1">
                <a:latin typeface="+mn-lt"/>
                <a:sym typeface="Symbol" pitchFamily="18" charset="2"/>
              </a:rPr>
              <a:t>c</a:t>
            </a:r>
            <a:r>
              <a:rPr lang="en-US" altLang="en-US" baseline="-25000" dirty="0" err="1">
                <a:latin typeface="+mn-lt"/>
                <a:sym typeface="Symbol" pitchFamily="18" charset="2"/>
              </a:rPr>
              <a:t>i</a:t>
            </a:r>
            <a:r>
              <a:rPr lang="en-US" altLang="en-US" dirty="0">
                <a:latin typeface="+mn-lt"/>
                <a:sym typeface="Symbol" pitchFamily="18" charset="2"/>
              </a:rPr>
              <a:t> + </a:t>
            </a:r>
            <a:r>
              <a:rPr lang="en-US" altLang="en-US" dirty="0" err="1">
                <a:latin typeface="+mn-lt"/>
                <a:sym typeface="Symbol" pitchFamily="18" charset="2"/>
              </a:rPr>
              <a:t>e</a:t>
            </a:r>
            <a:r>
              <a:rPr lang="en-US" altLang="en-US" baseline="-25000" dirty="0" err="1">
                <a:latin typeface="+mn-lt"/>
                <a:sym typeface="Symbol" pitchFamily="18" charset="2"/>
              </a:rPr>
              <a:t>ijk</a:t>
            </a:r>
            <a:r>
              <a:rPr lang="en-US" altLang="en-US" dirty="0">
                <a:latin typeface="+mn-lt"/>
                <a:sym typeface="Symbol" pitchFamily="18" charset="2"/>
              </a:rPr>
              <a:t> </a:t>
            </a:r>
          </a:p>
          <a:p>
            <a:pPr eaLnBrk="1" hangingPunct="1"/>
            <a:endParaRPr lang="en-US" altLang="en-US" dirty="0">
              <a:latin typeface="+mn-lt"/>
              <a:sym typeface="Symbol" pitchFamily="18" charset="2"/>
            </a:endParaRPr>
          </a:p>
          <a:p>
            <a:pPr eaLnBrk="1" hangingPunct="1"/>
            <a:r>
              <a:rPr lang="en-US" altLang="en-US" dirty="0">
                <a:latin typeface="+mn-lt"/>
                <a:sym typeface="Symbol" pitchFamily="18" charset="2"/>
              </a:rPr>
              <a:t>	a</a:t>
            </a:r>
            <a:r>
              <a:rPr lang="en-US" altLang="en-US" baseline="-25000" dirty="0">
                <a:latin typeface="+mn-lt"/>
                <a:sym typeface="Symbol" pitchFamily="18" charset="2"/>
              </a:rPr>
              <a:t>i</a:t>
            </a:r>
            <a:r>
              <a:rPr lang="en-US" altLang="en-US" dirty="0">
                <a:latin typeface="+mn-lt"/>
                <a:sym typeface="Symbol" pitchFamily="18" charset="2"/>
              </a:rPr>
              <a:t> ~ N(0,</a:t>
            </a:r>
            <a:r>
              <a:rPr lang="en-US" altLang="en-US" baseline="30000" dirty="0">
                <a:latin typeface="+mn-lt"/>
                <a:sym typeface="Symbol" pitchFamily="18" charset="2"/>
              </a:rPr>
              <a:t>2</a:t>
            </a:r>
            <a:r>
              <a:rPr lang="en-US" altLang="en-US" dirty="0">
                <a:latin typeface="+mn-lt"/>
                <a:sym typeface="Symbol" pitchFamily="18" charset="2"/>
              </a:rPr>
              <a:t>) – variation in mean </a:t>
            </a:r>
          </a:p>
          <a:p>
            <a:pPr eaLnBrk="1" hangingPunct="1"/>
            <a:r>
              <a:rPr lang="en-US" altLang="en-US" dirty="0">
                <a:latin typeface="+mn-lt"/>
                <a:sym typeface="Symbol" pitchFamily="18" charset="2"/>
              </a:rPr>
              <a:t>	</a:t>
            </a:r>
            <a:r>
              <a:rPr lang="en-US" altLang="en-US" dirty="0" err="1">
                <a:latin typeface="+mn-lt"/>
                <a:sym typeface="Symbol" pitchFamily="18" charset="2"/>
              </a:rPr>
              <a:t>b</a:t>
            </a:r>
            <a:r>
              <a:rPr lang="en-US" altLang="en-US" baseline="-25000" dirty="0" err="1">
                <a:latin typeface="+mn-lt"/>
                <a:sym typeface="Symbol" pitchFamily="18" charset="2"/>
              </a:rPr>
              <a:t>ij</a:t>
            </a:r>
            <a:r>
              <a:rPr lang="en-US" altLang="en-US" dirty="0">
                <a:latin typeface="+mn-lt"/>
                <a:sym typeface="Symbol" pitchFamily="18" charset="2"/>
              </a:rPr>
              <a:t> ~ N(0, </a:t>
            </a:r>
            <a:r>
              <a:rPr lang="en-US" altLang="en-US" dirty="0">
                <a:latin typeface="+mn-lt"/>
                <a:sym typeface="Symbol"/>
              </a:rPr>
              <a:t></a:t>
            </a:r>
            <a:r>
              <a:rPr lang="en-US" altLang="en-US" baseline="30000" dirty="0">
                <a:latin typeface="+mn-lt"/>
                <a:sym typeface="Symbol"/>
              </a:rPr>
              <a:t>2</a:t>
            </a:r>
            <a:r>
              <a:rPr lang="en-US" altLang="en-US" dirty="0">
                <a:latin typeface="+mn-lt"/>
                <a:sym typeface="Symbol"/>
              </a:rPr>
              <a:t>) – variation in time effect</a:t>
            </a:r>
            <a:endParaRPr lang="en-US" altLang="en-US" dirty="0">
              <a:latin typeface="+mn-lt"/>
              <a:sym typeface="Symbol" pitchFamily="18" charset="2"/>
            </a:endParaRPr>
          </a:p>
          <a:p>
            <a:pPr eaLnBrk="1" hangingPunct="1"/>
            <a:r>
              <a:rPr lang="en-US" altLang="en-US" dirty="0">
                <a:latin typeface="+mn-lt"/>
                <a:sym typeface="Symbol" pitchFamily="18" charset="2"/>
              </a:rPr>
              <a:t>	c</a:t>
            </a:r>
            <a:r>
              <a:rPr lang="en-US" altLang="en-US" baseline="-25000" dirty="0">
                <a:latin typeface="+mn-lt"/>
                <a:sym typeface="Symbol" pitchFamily="18" charset="2"/>
              </a:rPr>
              <a:t>i</a:t>
            </a:r>
            <a:r>
              <a:rPr lang="en-US" altLang="en-US" dirty="0">
                <a:latin typeface="+mn-lt"/>
                <a:sym typeface="Symbol" pitchFamily="18" charset="2"/>
              </a:rPr>
              <a:t> ~ N(0,</a:t>
            </a:r>
            <a:r>
              <a:rPr lang="en-US" altLang="en-US" dirty="0">
                <a:latin typeface="+mn-lt"/>
                <a:sym typeface="Symbol"/>
              </a:rPr>
              <a:t></a:t>
            </a:r>
            <a:r>
              <a:rPr lang="en-US" altLang="en-US" baseline="30000" dirty="0">
                <a:latin typeface="+mn-lt"/>
                <a:sym typeface="Symbol MT"/>
              </a:rPr>
              <a:t>2</a:t>
            </a:r>
            <a:r>
              <a:rPr lang="en-US" altLang="en-US" dirty="0">
                <a:latin typeface="+mn-lt"/>
                <a:sym typeface="Symbol MT"/>
              </a:rPr>
              <a:t>) – variation in </a:t>
            </a:r>
            <a:r>
              <a:rPr lang="en-US" altLang="en-US" dirty="0" err="1">
                <a:latin typeface="+mn-lt"/>
                <a:sym typeface="Symbol MT"/>
              </a:rPr>
              <a:t>tx</a:t>
            </a:r>
            <a:r>
              <a:rPr lang="en-US" altLang="en-US" dirty="0">
                <a:latin typeface="+mn-lt"/>
                <a:sym typeface="Symbol MT"/>
              </a:rPr>
              <a:t> effect</a:t>
            </a:r>
            <a:endParaRPr lang="en-US" altLang="en-US" dirty="0">
              <a:latin typeface="+mn-lt"/>
              <a:sym typeface="Symbol" pitchFamily="18" charset="2"/>
            </a:endParaRPr>
          </a:p>
          <a:p>
            <a:pPr eaLnBrk="1" hangingPunct="1"/>
            <a:r>
              <a:rPr lang="en-US" altLang="en-US" dirty="0">
                <a:latin typeface="+mn-lt"/>
                <a:sym typeface="Symbol" pitchFamily="18" charset="2"/>
              </a:rPr>
              <a:t>	</a:t>
            </a:r>
            <a:r>
              <a:rPr lang="en-US" altLang="en-US" dirty="0" err="1">
                <a:latin typeface="+mn-lt"/>
                <a:sym typeface="Symbol" pitchFamily="18" charset="2"/>
              </a:rPr>
              <a:t>e</a:t>
            </a:r>
            <a:r>
              <a:rPr lang="en-US" altLang="en-US" baseline="-25000" dirty="0" err="1">
                <a:latin typeface="+mn-lt"/>
                <a:sym typeface="Symbol" pitchFamily="18" charset="2"/>
              </a:rPr>
              <a:t>ijk</a:t>
            </a:r>
            <a:r>
              <a:rPr lang="en-US" altLang="en-US" dirty="0">
                <a:latin typeface="+mn-lt"/>
                <a:sym typeface="Symbol" pitchFamily="18" charset="2"/>
              </a:rPr>
              <a:t> ~ N(0,</a:t>
            </a:r>
            <a:r>
              <a:rPr lang="en-US" altLang="en-US" baseline="30000" dirty="0">
                <a:latin typeface="+mn-lt"/>
                <a:sym typeface="Symbol" pitchFamily="18" charset="2"/>
              </a:rPr>
              <a:t>2</a:t>
            </a:r>
            <a:r>
              <a:rPr lang="en-US" altLang="en-US" dirty="0">
                <a:latin typeface="+mn-lt"/>
                <a:sym typeface="Symbol" pitchFamily="18" charset="2"/>
              </a:rPr>
              <a:t>) – random variation</a:t>
            </a:r>
          </a:p>
          <a:p>
            <a:pPr eaLnBrk="1" hangingPunct="1"/>
            <a:endParaRPr lang="en-US" altLang="en-US" dirty="0">
              <a:latin typeface="+mn-lt"/>
              <a:sym typeface="Symbol" pitchFamily="18" charset="2"/>
            </a:endParaRPr>
          </a:p>
          <a:p>
            <a:pPr eaLnBrk="1" hangingPunct="1"/>
            <a:endParaRPr lang="en-US" altLang="en-US" dirty="0">
              <a:latin typeface="+mn-lt"/>
              <a:sym typeface="Symbol" pitchFamily="18" charset="2"/>
            </a:endParaRPr>
          </a:p>
          <a:p>
            <a:pPr marL="1085850" lvl="1" indent="-342900" eaLnBrk="1" hangingPunct="1">
              <a:buFont typeface="Arial" panose="020B0604020202020204" pitchFamily="34" charset="0"/>
              <a:buChar char="•"/>
            </a:pPr>
            <a:r>
              <a:rPr lang="en-US" altLang="en-US" dirty="0">
                <a:latin typeface="+mn-lt"/>
                <a:sym typeface="Symbol" pitchFamily="18" charset="2"/>
              </a:rPr>
              <a:t>Assuming cross-sectional sampling </a:t>
            </a:r>
            <a:r>
              <a:rPr lang="en-US" altLang="en-US">
                <a:latin typeface="+mn-lt"/>
                <a:sym typeface="Symbol" pitchFamily="18" charset="2"/>
              </a:rPr>
              <a:t>at each time</a:t>
            </a:r>
            <a:endParaRPr lang="en-US" altLang="en-US" dirty="0">
              <a:latin typeface="+mn-lt"/>
              <a:sym typeface="Symbol" pitchFamily="18" charset="2"/>
            </a:endParaRPr>
          </a:p>
          <a:p>
            <a:pPr eaLnBrk="1" hangingPunct="1"/>
            <a:endParaRPr lang="en-US" altLang="en-US" dirty="0">
              <a:latin typeface="+mn-lt"/>
              <a:sym typeface="Symbol" pitchFamily="18" charset="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C2809F9-DCD0-49AB-9534-9A4FDE5ADC40}"/>
              </a:ext>
            </a:extLst>
          </p:cNvPr>
          <p:cNvSpPr txBox="1">
            <a:spLocks/>
          </p:cNvSpPr>
          <p:nvPr/>
        </p:nvSpPr>
        <p:spPr>
          <a:xfrm>
            <a:off x="267903" y="105310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0E99C0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u="sng">
                <a:solidFill>
                  <a:schemeClr val="tx1"/>
                </a:solidFill>
                <a:latin typeface="+mn-lt"/>
              </a:rPr>
              <a:t>LMM framework</a:t>
            </a:r>
            <a:endParaRPr lang="en-US" u="sng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CB397-E528-4E31-8C59-AF9B710BC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18578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b="1" u="sng" dirty="0">
                <a:latin typeface="+mn-lt"/>
              </a:rPr>
              <a:t>Random effects</a:t>
            </a:r>
          </a:p>
        </p:txBody>
      </p:sp>
      <p:pic>
        <p:nvPicPr>
          <p:cNvPr id="5" name="Content Placeholder 4" descr="Chart&#10;&#10;Description automatically generated">
            <a:extLst>
              <a:ext uri="{FF2B5EF4-FFF2-40B4-BE49-F238E27FC236}">
                <a16:creationId xmlns:a16="http://schemas.microsoft.com/office/drawing/2014/main" id="{36883187-9639-4BC8-BB21-741F4418EE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732" y="2338949"/>
            <a:ext cx="6706536" cy="3324689"/>
          </a:xfrm>
        </p:spPr>
      </p:pic>
    </p:spTree>
    <p:extLst>
      <p:ext uri="{BB962C8B-B14F-4D97-AF65-F5344CB8AC3E}">
        <p14:creationId xmlns:p14="http://schemas.microsoft.com/office/powerpoint/2010/main" val="2957006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67903" y="1053108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u="sng" dirty="0">
                <a:solidFill>
                  <a:schemeClr val="tx1"/>
                </a:solidFill>
                <a:latin typeface="+mn-lt"/>
              </a:rPr>
              <a:t>LMM framework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FCE876-3559-4100-803F-757EFB894A8A}"/>
              </a:ext>
            </a:extLst>
          </p:cNvPr>
          <p:cNvSpPr txBox="1"/>
          <p:nvPr/>
        </p:nvSpPr>
        <p:spPr>
          <a:xfrm>
            <a:off x="890337" y="2610853"/>
            <a:ext cx="747160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en-US" sz="2400" dirty="0">
                <a:latin typeface="+mn-lt"/>
              </a:rPr>
              <a:t>	</a:t>
            </a:r>
            <a:r>
              <a:rPr lang="en-US" altLang="en-US" sz="2400" dirty="0" err="1">
                <a:latin typeface="+mn-lt"/>
              </a:rPr>
              <a:t>Y</a:t>
            </a:r>
            <a:r>
              <a:rPr lang="en-US" altLang="en-US" sz="2400" baseline="-25000" dirty="0" err="1">
                <a:latin typeface="+mn-lt"/>
              </a:rPr>
              <a:t>ijk</a:t>
            </a:r>
            <a:r>
              <a:rPr lang="en-US" altLang="en-US" sz="2400" dirty="0">
                <a:latin typeface="+mn-lt"/>
              </a:rPr>
              <a:t> = </a:t>
            </a:r>
            <a:r>
              <a:rPr lang="en-US" altLang="en-US" sz="2400" dirty="0">
                <a:latin typeface="+mn-lt"/>
                <a:sym typeface="Symbol" pitchFamily="18" charset="2"/>
              </a:rPr>
              <a:t> + </a:t>
            </a:r>
            <a:r>
              <a:rPr lang="en-US" altLang="en-US" sz="2400" baseline="-25000" dirty="0">
                <a:latin typeface="+mn-lt"/>
                <a:sym typeface="Symbol" pitchFamily="18" charset="2"/>
              </a:rPr>
              <a:t>j</a:t>
            </a:r>
            <a:r>
              <a:rPr lang="en-US" altLang="en-US" sz="2400" dirty="0">
                <a:latin typeface="+mn-lt"/>
                <a:sym typeface="Symbol" pitchFamily="18" charset="2"/>
              </a:rPr>
              <a:t> + </a:t>
            </a:r>
            <a:r>
              <a:rPr lang="en-US" altLang="en-US" sz="2400" dirty="0" err="1">
                <a:latin typeface="+mn-lt"/>
                <a:sym typeface="Symbol" pitchFamily="18" charset="2"/>
              </a:rPr>
              <a:t>X</a:t>
            </a:r>
            <a:r>
              <a:rPr lang="en-US" altLang="en-US" sz="2400" baseline="-25000" dirty="0" err="1">
                <a:latin typeface="+mn-lt"/>
                <a:sym typeface="Symbol" pitchFamily="18" charset="2"/>
              </a:rPr>
              <a:t>ij</a:t>
            </a:r>
            <a:r>
              <a:rPr lang="en-US" altLang="en-US" sz="2400" dirty="0">
                <a:latin typeface="+mn-lt"/>
                <a:sym typeface="Symbol" pitchFamily="18" charset="2"/>
              </a:rPr>
              <a:t> + a</a:t>
            </a:r>
            <a:r>
              <a:rPr lang="en-US" altLang="en-US" sz="2400" baseline="-25000" dirty="0">
                <a:latin typeface="+mn-lt"/>
                <a:sym typeface="Symbol" pitchFamily="18" charset="2"/>
              </a:rPr>
              <a:t>i</a:t>
            </a:r>
            <a:r>
              <a:rPr lang="en-US" altLang="en-US" sz="2400" dirty="0">
                <a:latin typeface="+mn-lt"/>
                <a:sym typeface="Symbol" pitchFamily="18" charset="2"/>
              </a:rPr>
              <a:t>  + </a:t>
            </a:r>
            <a:r>
              <a:rPr lang="en-US" altLang="en-US" sz="2400" dirty="0" err="1">
                <a:latin typeface="+mn-lt"/>
                <a:sym typeface="Symbol" pitchFamily="18" charset="2"/>
              </a:rPr>
              <a:t>b</a:t>
            </a:r>
            <a:r>
              <a:rPr lang="en-US" altLang="en-US" sz="2400" baseline="-25000" dirty="0" err="1">
                <a:latin typeface="+mn-lt"/>
                <a:sym typeface="Symbol" pitchFamily="18" charset="2"/>
              </a:rPr>
              <a:t>ij</a:t>
            </a:r>
            <a:r>
              <a:rPr lang="en-US" altLang="en-US" sz="2400" dirty="0">
                <a:latin typeface="+mn-lt"/>
                <a:sym typeface="Symbol" pitchFamily="18" charset="2"/>
              </a:rPr>
              <a:t> + </a:t>
            </a:r>
            <a:r>
              <a:rPr lang="en-US" altLang="en-US" sz="2400" dirty="0" err="1">
                <a:latin typeface="+mn-lt"/>
                <a:sym typeface="Symbol" pitchFamily="18" charset="2"/>
              </a:rPr>
              <a:t>X</a:t>
            </a:r>
            <a:r>
              <a:rPr lang="en-US" altLang="en-US" sz="2400" baseline="-25000" dirty="0" err="1">
                <a:latin typeface="+mn-lt"/>
                <a:sym typeface="Symbol" pitchFamily="18" charset="2"/>
              </a:rPr>
              <a:t>ij</a:t>
            </a:r>
            <a:r>
              <a:rPr lang="en-US" altLang="en-US" sz="2400" dirty="0" err="1">
                <a:latin typeface="+mn-lt"/>
                <a:sym typeface="Symbol" pitchFamily="18" charset="2"/>
              </a:rPr>
              <a:t>c</a:t>
            </a:r>
            <a:r>
              <a:rPr lang="en-US" altLang="en-US" sz="2400" baseline="-25000" dirty="0" err="1">
                <a:latin typeface="+mn-lt"/>
                <a:sym typeface="Symbol" pitchFamily="18" charset="2"/>
              </a:rPr>
              <a:t>i</a:t>
            </a:r>
            <a:r>
              <a:rPr lang="en-US" altLang="en-US" sz="2400" dirty="0">
                <a:latin typeface="+mn-lt"/>
                <a:sym typeface="Symbol" pitchFamily="18" charset="2"/>
              </a:rPr>
              <a:t> + </a:t>
            </a:r>
            <a:r>
              <a:rPr lang="en-US" altLang="en-US" sz="2400" dirty="0" err="1">
                <a:latin typeface="+mn-lt"/>
                <a:sym typeface="Symbol" pitchFamily="18" charset="2"/>
              </a:rPr>
              <a:t>e</a:t>
            </a:r>
            <a:r>
              <a:rPr lang="en-US" altLang="en-US" sz="2400" baseline="-25000" dirty="0" err="1">
                <a:latin typeface="+mn-lt"/>
                <a:sym typeface="Symbol" pitchFamily="18" charset="2"/>
              </a:rPr>
              <a:t>ijk</a:t>
            </a:r>
            <a:r>
              <a:rPr lang="en-US" altLang="en-US" sz="2400" dirty="0">
                <a:latin typeface="+mn-lt"/>
                <a:sym typeface="Symbol" pitchFamily="18" charset="2"/>
              </a:rPr>
              <a:t> </a:t>
            </a:r>
          </a:p>
          <a:p>
            <a:pPr eaLnBrk="1" hangingPunct="1"/>
            <a:endParaRPr lang="en-US" altLang="en-US" sz="2400" dirty="0">
              <a:latin typeface="+mn-lt"/>
              <a:sym typeface="Symbol" pitchFamily="18" charset="2"/>
            </a:endParaRP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LMSans10-Regular"/>
              </a:rPr>
              <a:t>For cross-sectional SWTs, three commonly considered random effects are cluster, time, and treatment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Do all random effects need to be included? 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Is there “collinearity” between random effects for time and treatment?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BB50ED-A42F-4A3D-82BD-C5D8AE07EDD1}"/>
              </a:ext>
            </a:extLst>
          </p:cNvPr>
          <p:cNvSpPr txBox="1"/>
          <p:nvPr/>
        </p:nvSpPr>
        <p:spPr>
          <a:xfrm>
            <a:off x="3332748" y="1858729"/>
            <a:ext cx="93846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cluster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6B69CE-7C0A-43FA-8881-7D16B0B56EB0}"/>
              </a:ext>
            </a:extLst>
          </p:cNvPr>
          <p:cNvSpPr txBox="1"/>
          <p:nvPr/>
        </p:nvSpPr>
        <p:spPr>
          <a:xfrm>
            <a:off x="4382703" y="2017830"/>
            <a:ext cx="71467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time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CD20D1-8476-4DA4-96BE-B74D818C2B13}"/>
              </a:ext>
            </a:extLst>
          </p:cNvPr>
          <p:cNvSpPr txBox="1"/>
          <p:nvPr/>
        </p:nvSpPr>
        <p:spPr>
          <a:xfrm>
            <a:off x="5566611" y="1858729"/>
            <a:ext cx="1267326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treatment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C7F6347-64F5-4C79-B3D4-9461E6FA49DB}"/>
              </a:ext>
            </a:extLst>
          </p:cNvPr>
          <p:cNvCxnSpPr>
            <a:stCxn id="3" idx="2"/>
          </p:cNvCxnSpPr>
          <p:nvPr/>
        </p:nvCxnSpPr>
        <p:spPr>
          <a:xfrm>
            <a:off x="3801980" y="2258839"/>
            <a:ext cx="348915" cy="3920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945B01F0-F469-40D4-B1F3-509396420F80}"/>
              </a:ext>
            </a:extLst>
          </p:cNvPr>
          <p:cNvCxnSpPr/>
          <p:nvPr/>
        </p:nvCxnSpPr>
        <p:spPr>
          <a:xfrm flipH="1">
            <a:off x="5566611" y="2197284"/>
            <a:ext cx="497305" cy="5204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EB29CCA-A419-4EBC-B6FE-804CADE91CA4}"/>
              </a:ext>
            </a:extLst>
          </p:cNvPr>
          <p:cNvCxnSpPr/>
          <p:nvPr/>
        </p:nvCxnSpPr>
        <p:spPr>
          <a:xfrm>
            <a:off x="4670259" y="2417940"/>
            <a:ext cx="70185" cy="2329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779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43840" y="932793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u="sng" dirty="0">
                <a:solidFill>
                  <a:schemeClr val="tx1"/>
                </a:solidFill>
                <a:latin typeface="+mn-lt"/>
              </a:rPr>
              <a:t>Random effects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FCE876-3559-4100-803F-757EFB894A8A}"/>
              </a:ext>
            </a:extLst>
          </p:cNvPr>
          <p:cNvSpPr txBox="1"/>
          <p:nvPr/>
        </p:nvSpPr>
        <p:spPr>
          <a:xfrm>
            <a:off x="836195" y="1893334"/>
            <a:ext cx="747160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LMSans10-Regular"/>
              </a:rPr>
              <a:t>Best practice is to use a full random effects model</a:t>
            </a:r>
            <a:endParaRPr lang="en-US" sz="2400" b="0" i="0" u="none" strike="noStrike" baseline="0" dirty="0">
              <a:latin typeface="LMSans8-Regular"/>
            </a:endParaRP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LMSans10-Regular"/>
              </a:rPr>
              <a:t>Sometimes that model will not converge because of over-parameterization</a:t>
            </a: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LMSans10-Regular"/>
              </a:rPr>
              <a:t>How to choose between random effects for time and treatment?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LMSans10-Regular"/>
              </a:rPr>
              <a:t>Scientific justification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LMSans10-Regular"/>
              </a:rPr>
              <a:t>Prior work in the area</a:t>
            </a:r>
            <a:endParaRPr lang="en-US" sz="2400" b="0" i="0" u="none" strike="noStrike" baseline="0" dirty="0">
              <a:latin typeface="LMSans8-Regular"/>
            </a:endParaRPr>
          </a:p>
          <a:p>
            <a:pPr marL="457200" indent="-457200" algn="l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LMSans10-Regular"/>
              </a:rPr>
              <a:t>Does it matter? What is the impact on inference if one chooses incorrectly?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2484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C6E02-EE8F-4509-BA9E-6D9B04820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32" y="904523"/>
            <a:ext cx="7886700" cy="1325563"/>
          </a:xfrm>
        </p:spPr>
        <p:txBody>
          <a:bodyPr>
            <a:normAutofit/>
          </a:bodyPr>
          <a:lstStyle/>
          <a:p>
            <a:r>
              <a:rPr lang="en-US" sz="3600" u="sng" dirty="0">
                <a:latin typeface="+mn-lt"/>
              </a:rPr>
              <a:t>Mis-specification scenarios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4097462-BA51-4E1C-BB7E-8128B34E04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5181" y="3429000"/>
            <a:ext cx="7840169" cy="252447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0D4D2F1-D1E6-488E-922F-0E8D519F6457}"/>
              </a:ext>
            </a:extLst>
          </p:cNvPr>
          <p:cNvSpPr txBox="1"/>
          <p:nvPr/>
        </p:nvSpPr>
        <p:spPr>
          <a:xfrm>
            <a:off x="902368" y="2230086"/>
            <a:ext cx="5414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Case 1: True treatment, fit time</a:t>
            </a:r>
          </a:p>
          <a:p>
            <a:r>
              <a:rPr lang="en-US" sz="2400" dirty="0"/>
              <a:t>Case 2: True time, fit treatment</a:t>
            </a:r>
          </a:p>
        </p:txBody>
      </p:sp>
    </p:spTree>
    <p:extLst>
      <p:ext uri="{BB962C8B-B14F-4D97-AF65-F5344CB8AC3E}">
        <p14:creationId xmlns:p14="http://schemas.microsoft.com/office/powerpoint/2010/main" val="380892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CB96E-61BA-49B8-AA33-C7DCFB83110C}"/>
              </a:ext>
            </a:extLst>
          </p:cNvPr>
          <p:cNvSpPr txBox="1">
            <a:spLocks/>
          </p:cNvSpPr>
          <p:nvPr/>
        </p:nvSpPr>
        <p:spPr>
          <a:xfrm>
            <a:off x="339892" y="1084997"/>
            <a:ext cx="7886700" cy="781931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u="sng" dirty="0">
                <a:latin typeface="+mn-lt"/>
              </a:rPr>
              <a:t>Convergence under mis-specification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E892D39-C042-4AC1-818A-8E5862C35139}"/>
                  </a:ext>
                </a:extLst>
              </p:cNvPr>
              <p:cNvSpPr txBox="1"/>
              <p:nvPr/>
            </p:nvSpPr>
            <p:spPr>
              <a:xfrm>
                <a:off x="586539" y="1866928"/>
                <a:ext cx="7928811" cy="47614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Key idea</a:t>
                </a:r>
                <a:r>
                  <a:rPr lang="en-US" sz="2400" dirty="0"/>
                  <a:t>: Under mis-specification the MLE minimizes the </a:t>
                </a:r>
                <a:r>
                  <a:rPr lang="en-US" sz="2400" dirty="0" err="1"/>
                  <a:t>Kullback-Leibler</a:t>
                </a:r>
                <a:r>
                  <a:rPr lang="en-US" sz="2400" dirty="0"/>
                  <a:t> divergence; converges to the roots of</a:t>
                </a:r>
              </a:p>
              <a:p>
                <a:endParaRPr lang="en-US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𝜕𝛼</m:t>
                              </m:r>
                            </m:den>
                          </m:f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</m:d>
                              <m:sSub>
                                <m:sSub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|</m:t>
                                  </m:r>
                                </m:e>
                                <m:sub>
                                  <m:sSup>
                                    <m:sSupPr>
                                      <m:ctrlP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𝛼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</m:sub>
                              </m:sSub>
                            </m:e>
                          </m:func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/>
              </a:p>
              <a:p>
                <a:endParaRPr lang="en-US" sz="2400" dirty="0"/>
              </a:p>
              <a:p>
                <a:pPr marL="342900" indent="-342900">
                  <a:spcAft>
                    <a:spcPts val="1200"/>
                  </a:spcAft>
                  <a:buFont typeface="Wingdings" panose="05000000000000000000" pitchFamily="2" charset="2"/>
                  <a:buChar char="Ø"/>
                </a:pPr>
                <a:r>
                  <a:rPr lang="en-US" sz="2400" dirty="0"/>
                  <a:t>Fixed effect estimates are unbiased</a:t>
                </a:r>
              </a:p>
              <a:p>
                <a:pPr marL="342900" indent="-342900">
                  <a:buFont typeface="Wingdings" panose="05000000000000000000" pitchFamily="2" charset="2"/>
                  <a:buChar char="Ø"/>
                </a:pPr>
                <a:r>
                  <a:rPr lang="en-US" sz="2400" dirty="0"/>
                  <a:t>For each case, there are four roots: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2400" b="1" dirty="0"/>
                  <a:t>All variance components nonzero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2400" dirty="0"/>
                  <a:t>No random effects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2400" dirty="0"/>
                  <a:t>Only random cluster effect</a:t>
                </a: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sz="2400" dirty="0"/>
                  <a:t>Only random time (case 1) or treatment (case 2)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AE892D39-C042-4AC1-818A-8E5862C351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539" y="1866928"/>
                <a:ext cx="7928811" cy="4761432"/>
              </a:xfrm>
              <a:prstGeom prst="rect">
                <a:avLst/>
              </a:prstGeom>
              <a:blipFill>
                <a:blip r:embed="rId3"/>
                <a:stretch>
                  <a:fillRect l="-1153" t="-1024" b="-20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4597675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NoGraphics">
  <a:themeElements>
    <a:clrScheme name="Custom 2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000000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81742E1D2203488C94D2188C0EB810" ma:contentTypeVersion="9" ma:contentTypeDescription="Create a new document." ma:contentTypeScope="" ma:versionID="57ab8835304ad83245ddf89d058270c7">
  <xsd:schema xmlns:xsd="http://www.w3.org/2001/XMLSchema" xmlns:p="http://schemas.microsoft.com/office/2006/metadata/properties" xmlns:ns2="765c2d5f-25a3-4c08-9648-e4ec2e793894" targetNamespace="http://schemas.microsoft.com/office/2006/metadata/properties" ma:root="true" ma:fieldsID="23340b4be71d48a2395bfd767546f3df" ns2:_="">
    <xsd:import namespace="765c2d5f-25a3-4c08-9648-e4ec2e793894"/>
    <xsd:element name="properties">
      <xsd:complexType>
        <xsd:sequence>
          <xsd:element name="documentManagement">
            <xsd:complexType>
              <xsd:all>
                <xsd:element ref="ns2:Classification" minOccurs="0"/>
                <xsd:element ref="ns2:Project" minOccurs="0"/>
                <xsd:element ref="ns2:Target_x0020_Audience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765c2d5f-25a3-4c08-9648-e4ec2e793894" elementFormDefault="qualified">
    <xsd:import namespace="http://schemas.microsoft.com/office/2006/documentManagement/types"/>
    <xsd:element name="Classification" ma:index="8" nillable="true" ma:displayName="Classification" ma:description="Classification of document used for sorting &amp; filtering." ma:list="121f14cc-ad15-412c-bd3d-ca0153fe47ab" ma:internalName="Classification" ma:showField="Title" ma:web="7036b03e-3060-463f-b85f-c12fcf9ffdda">
      <xsd:simpleType>
        <xsd:restriction base="dms:Lookup"/>
      </xsd:simpleType>
    </xsd:element>
    <xsd:element name="Project" ma:index="9" nillable="true" ma:displayName="Project" ma:description="Projects to which this document applies." ma:list="e2e93df9-308f-4a06-b357-fd9db10fd272" ma:internalName="Project" ma:showField="Title" ma:web="7036b03e-3060-463f-b85f-c12fcf9ffd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rget_x0020_Audiences" ma:index="10" nillable="true" ma:displayName="Target Audiences" ma:internalName="Target_x0020_Audiences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Classification xmlns="765c2d5f-25a3-4c08-9648-e4ec2e793894">14</Classification>
    <Target_x0020_Audiences xmlns="765c2d5f-25a3-4c08-9648-e4ec2e793894" xsi:nil="true"/>
    <Project xmlns="765c2d5f-25a3-4c08-9648-e4ec2e793894">
      <Value>1</Value>
    </Project>
  </documentManagement>
</p:properties>
</file>

<file path=customXml/itemProps1.xml><?xml version="1.0" encoding="utf-8"?>
<ds:datastoreItem xmlns:ds="http://schemas.openxmlformats.org/officeDocument/2006/customXml" ds:itemID="{2733B335-AAB7-45E5-90BE-A4D741F4FC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4404BC-333E-45AB-8063-C0BFE03FDA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5c2d5f-25a3-4c08-9648-e4ec2e793894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F0AF842-1FDB-42A4-B109-23583849E2C5}">
  <ds:schemaRefs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765c2d5f-25a3-4c08-9648-e4ec2e793894"/>
    <ds:schemaRef ds:uri="http://purl.org/dc/dcmitype/"/>
    <ds:schemaRef ds:uri="http://purl.org/dc/elements/1.1/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11788</TotalTime>
  <Words>805</Words>
  <Application>Microsoft Office PowerPoint</Application>
  <PresentationFormat>On-screen Show (4:3)</PresentationFormat>
  <Paragraphs>143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LMSans10-Regular</vt:lpstr>
      <vt:lpstr>LMSans8-Regular</vt:lpstr>
      <vt:lpstr>LMSans9-Regular</vt:lpstr>
      <vt:lpstr>Times New Roman</vt:lpstr>
      <vt:lpstr>Wingdings</vt:lpstr>
      <vt:lpstr>ContentNoGraphics</vt:lpstr>
      <vt:lpstr>Office Theme</vt:lpstr>
      <vt:lpstr>Random Effect Misspecification in Stepped Wedge Designs</vt:lpstr>
      <vt:lpstr>The stepped wedge design</vt:lpstr>
      <vt:lpstr>The stepped wedge design</vt:lpstr>
      <vt:lpstr>PowerPoint Presentation</vt:lpstr>
      <vt:lpstr>Random effects</vt:lpstr>
      <vt:lpstr>LMM framework</vt:lpstr>
      <vt:lpstr>Random effects</vt:lpstr>
      <vt:lpstr>Mis-specification scenarios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 - Model mis-specification</vt:lpstr>
    </vt:vector>
  </TitlesOfParts>
  <Company>AED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Stefanie O'Brien</dc:creator>
  <cp:lastModifiedBy>Janine</cp:lastModifiedBy>
  <cp:revision>217</cp:revision>
  <cp:lastPrinted>2021-04-06T21:35:54Z</cp:lastPrinted>
  <dcterms:created xsi:type="dcterms:W3CDTF">2012-05-02T13:21:13Z</dcterms:created>
  <dcterms:modified xsi:type="dcterms:W3CDTF">2021-04-09T14:08:24Z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0x010100C181742E1D2203488C94D2188C0EB810</vt:lpwstr>
  </property>
</Properties>
</file>