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759" r:id="rId5"/>
    <p:sldMasterId id="2147483767" r:id="rId6"/>
    <p:sldMasterId id="2147483775" r:id="rId7"/>
  </p:sldMasterIdLst>
  <p:notesMasterIdLst>
    <p:notesMasterId r:id="rId35"/>
  </p:notesMasterIdLst>
  <p:handoutMasterIdLst>
    <p:handoutMasterId r:id="rId36"/>
  </p:handoutMasterIdLst>
  <p:sldIdLst>
    <p:sldId id="279" r:id="rId8"/>
    <p:sldId id="281" r:id="rId9"/>
    <p:sldId id="284" r:id="rId10"/>
    <p:sldId id="283" r:id="rId11"/>
    <p:sldId id="293" r:id="rId12"/>
    <p:sldId id="280" r:id="rId13"/>
    <p:sldId id="259" r:id="rId14"/>
    <p:sldId id="282" r:id="rId15"/>
    <p:sldId id="266" r:id="rId16"/>
    <p:sldId id="396" r:id="rId17"/>
    <p:sldId id="287" r:id="rId18"/>
    <p:sldId id="285" r:id="rId19"/>
    <p:sldId id="286" r:id="rId20"/>
    <p:sldId id="295" r:id="rId21"/>
    <p:sldId id="289" r:id="rId22"/>
    <p:sldId id="290" r:id="rId23"/>
    <p:sldId id="291" r:id="rId24"/>
    <p:sldId id="392" r:id="rId25"/>
    <p:sldId id="393" r:id="rId26"/>
    <p:sldId id="288" r:id="rId27"/>
    <p:sldId id="391" r:id="rId28"/>
    <p:sldId id="394" r:id="rId29"/>
    <p:sldId id="294" r:id="rId30"/>
    <p:sldId id="389" r:id="rId31"/>
    <p:sldId id="390" r:id="rId32"/>
    <p:sldId id="395" r:id="rId33"/>
    <p:sldId id="397" r:id="rId3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charset="-128"/>
        <a:cs typeface="+mn-cs"/>
      </a:defRPr>
    </a:lvl9pPr>
  </p:defaultTextStyle>
  <p:extLst>
    <p:ext uri="{EFAFB233-063F-42B5-8137-9DF3F51BA10A}">
      <p15:sldGuideLst xmlns:p15="http://schemas.microsoft.com/office/powerpoint/2012/main">
        <p15:guide id="1" orient="horz" pos="1036">
          <p15:clr>
            <a:srgbClr val="A4A3A4"/>
          </p15:clr>
        </p15:guide>
        <p15:guide id="2" orient="horz" pos="2160">
          <p15:clr>
            <a:srgbClr val="A4A3A4"/>
          </p15:clr>
        </p15:guide>
        <p15:guide id="3" orient="horz" pos="840">
          <p15:clr>
            <a:srgbClr val="A4A3A4"/>
          </p15:clr>
        </p15:guide>
        <p15:guide id="4" orient="horz" pos="4176">
          <p15:clr>
            <a:srgbClr val="A4A3A4"/>
          </p15:clr>
        </p15:guide>
        <p15:guide id="5" pos="7296">
          <p15:clr>
            <a:srgbClr val="A4A3A4"/>
          </p15:clr>
        </p15:guide>
        <p15:guide id="6" pos="3840">
          <p15:clr>
            <a:srgbClr val="A4A3A4"/>
          </p15:clr>
        </p15:guide>
        <p15:guide id="7" pos="1199">
          <p15:clr>
            <a:srgbClr val="A4A3A4"/>
          </p15:clr>
        </p15:guide>
        <p15:guide id="8" pos="3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B61"/>
    <a:srgbClr val="18243D"/>
    <a:srgbClr val="6FB433"/>
    <a:srgbClr val="CC006A"/>
    <a:srgbClr val="329F9B"/>
    <a:srgbClr val="5BABEB"/>
    <a:srgbClr val="57B8E5"/>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69939" autoAdjust="0"/>
  </p:normalViewPr>
  <p:slideViewPr>
    <p:cSldViewPr snapToGrid="0">
      <p:cViewPr varScale="1">
        <p:scale>
          <a:sx n="79" d="100"/>
          <a:sy n="79" d="100"/>
        </p:scale>
        <p:origin x="1032" y="96"/>
      </p:cViewPr>
      <p:guideLst>
        <p:guide orient="horz" pos="1036"/>
        <p:guide orient="horz" pos="2160"/>
        <p:guide orient="horz" pos="840"/>
        <p:guide orient="horz" pos="4176"/>
        <p:guide pos="7296"/>
        <p:guide pos="3840"/>
        <p:guide pos="1199"/>
        <p:guide pos="38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42" d="100"/>
          <a:sy n="142" d="100"/>
        </p:scale>
        <p:origin x="-54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fredhutch-my.sharepoint.com/personal/deborah_fredhutch_org/Documents/donnell/Power%20Point/Clinical%20Trials/UPEN-Cluster%20Randomized%202021/HPTN%20043%20primary%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Sheet1!$A$2:$B$2</c:f>
              <c:strCache>
                <c:ptCount val="2"/>
                <c:pt idx="0">
                  <c:v>Zimbabwe</c:v>
                </c:pt>
                <c:pt idx="1">
                  <c:v> Pair1 </c:v>
                </c:pt>
              </c:strCache>
            </c:strRef>
          </c:tx>
          <c:spPr>
            <a:ln w="28575" cap="rnd">
              <a:solidFill>
                <a:schemeClr val="accent1"/>
              </a:solidFill>
              <a:round/>
            </a:ln>
            <a:effectLst/>
          </c:spPr>
          <c:marker>
            <c:symbol val="circle"/>
            <c:size val="5"/>
            <c:spPr>
              <a:solidFill>
                <a:srgbClr val="C00000"/>
              </a:solidFill>
              <a:ln w="9525">
                <a:solidFill>
                  <a:schemeClr val="accent1"/>
                </a:solidFill>
              </a:ln>
              <a:effectLst/>
            </c:spPr>
          </c:marker>
          <c:cat>
            <c:strRef>
              <c:f>Sheet1!$E$1:$F$1</c:f>
              <c:strCache>
                <c:ptCount val="2"/>
                <c:pt idx="0">
                  <c:v>Intervention</c:v>
                </c:pt>
                <c:pt idx="1">
                  <c:v>SOC</c:v>
                </c:pt>
              </c:strCache>
            </c:strRef>
          </c:cat>
          <c:val>
            <c:numRef>
              <c:f>Sheet1!$E$2:$F$2</c:f>
              <c:numCache>
                <c:formatCode>General</c:formatCode>
                <c:ptCount val="2"/>
                <c:pt idx="0">
                  <c:v>4</c:v>
                </c:pt>
                <c:pt idx="1">
                  <c:v>15</c:v>
                </c:pt>
              </c:numCache>
            </c:numRef>
          </c:val>
          <c:smooth val="0"/>
          <c:extLst>
            <c:ext xmlns:c16="http://schemas.microsoft.com/office/drawing/2014/chart" uri="{C3380CC4-5D6E-409C-BE32-E72D297353CC}">
              <c16:uniqueId val="{00000000-F9A7-4704-A56D-C3A55082E9F3}"/>
            </c:ext>
          </c:extLst>
        </c:ser>
        <c:ser>
          <c:idx val="1"/>
          <c:order val="1"/>
          <c:tx>
            <c:strRef>
              <c:f>Sheet1!$A$3:$B$3</c:f>
              <c:strCache>
                <c:ptCount val="2"/>
                <c:pt idx="0">
                  <c:v>Zimbabwe</c:v>
                </c:pt>
                <c:pt idx="1">
                  <c:v> Pair2 </c:v>
                </c:pt>
              </c:strCache>
            </c:strRef>
          </c:tx>
          <c:spPr>
            <a:ln w="28575" cap="rnd">
              <a:solidFill>
                <a:schemeClr val="accent1"/>
              </a:solidFill>
              <a:round/>
            </a:ln>
            <a:effectLst/>
          </c:spPr>
          <c:marker>
            <c:symbol val="circle"/>
            <c:size val="5"/>
            <c:spPr>
              <a:solidFill>
                <a:srgbClr val="C00000"/>
              </a:solidFill>
              <a:ln w="9525">
                <a:solidFill>
                  <a:schemeClr val="accent1"/>
                </a:solidFill>
              </a:ln>
              <a:effectLst/>
            </c:spPr>
          </c:marker>
          <c:cat>
            <c:strRef>
              <c:f>Sheet1!$E$1:$F$1</c:f>
              <c:strCache>
                <c:ptCount val="2"/>
                <c:pt idx="0">
                  <c:v>Intervention</c:v>
                </c:pt>
                <c:pt idx="1">
                  <c:v>SOC</c:v>
                </c:pt>
              </c:strCache>
            </c:strRef>
          </c:cat>
          <c:val>
            <c:numRef>
              <c:f>Sheet1!$E$3:$F$3</c:f>
              <c:numCache>
                <c:formatCode>General</c:formatCode>
                <c:ptCount val="2"/>
                <c:pt idx="0">
                  <c:v>7</c:v>
                </c:pt>
                <c:pt idx="1">
                  <c:v>11</c:v>
                </c:pt>
              </c:numCache>
            </c:numRef>
          </c:val>
          <c:smooth val="0"/>
          <c:extLst>
            <c:ext xmlns:c16="http://schemas.microsoft.com/office/drawing/2014/chart" uri="{C3380CC4-5D6E-409C-BE32-E72D297353CC}">
              <c16:uniqueId val="{00000001-F9A7-4704-A56D-C3A55082E9F3}"/>
            </c:ext>
          </c:extLst>
        </c:ser>
        <c:ser>
          <c:idx val="2"/>
          <c:order val="2"/>
          <c:tx>
            <c:strRef>
              <c:f>Sheet1!$A$4:$B$4</c:f>
              <c:strCache>
                <c:ptCount val="2"/>
                <c:pt idx="0">
                  <c:v>Zimbabwe</c:v>
                </c:pt>
                <c:pt idx="1">
                  <c:v> Pair3 </c:v>
                </c:pt>
              </c:strCache>
            </c:strRef>
          </c:tx>
          <c:spPr>
            <a:ln w="28575" cap="rnd">
              <a:solidFill>
                <a:schemeClr val="accent1"/>
              </a:solidFill>
              <a:round/>
            </a:ln>
            <a:effectLst/>
          </c:spPr>
          <c:marker>
            <c:symbol val="circle"/>
            <c:size val="5"/>
            <c:spPr>
              <a:solidFill>
                <a:schemeClr val="accent3"/>
              </a:solidFill>
              <a:ln w="9525">
                <a:solidFill>
                  <a:schemeClr val="accent1"/>
                </a:solidFill>
              </a:ln>
              <a:effectLst/>
            </c:spPr>
          </c:marker>
          <c:cat>
            <c:strRef>
              <c:f>Sheet1!$E$1:$F$1</c:f>
              <c:strCache>
                <c:ptCount val="2"/>
                <c:pt idx="0">
                  <c:v>Intervention</c:v>
                </c:pt>
                <c:pt idx="1">
                  <c:v>SOC</c:v>
                </c:pt>
              </c:strCache>
            </c:strRef>
          </c:cat>
          <c:val>
            <c:numRef>
              <c:f>Sheet1!$E$4:$F$4</c:f>
              <c:numCache>
                <c:formatCode>General</c:formatCode>
                <c:ptCount val="2"/>
                <c:pt idx="0">
                  <c:v>8</c:v>
                </c:pt>
                <c:pt idx="1">
                  <c:v>7</c:v>
                </c:pt>
              </c:numCache>
            </c:numRef>
          </c:val>
          <c:smooth val="0"/>
          <c:extLst>
            <c:ext xmlns:c16="http://schemas.microsoft.com/office/drawing/2014/chart" uri="{C3380CC4-5D6E-409C-BE32-E72D297353CC}">
              <c16:uniqueId val="{00000002-F9A7-4704-A56D-C3A55082E9F3}"/>
            </c:ext>
          </c:extLst>
        </c:ser>
        <c:ser>
          <c:idx val="3"/>
          <c:order val="3"/>
          <c:tx>
            <c:strRef>
              <c:f>Sheet1!$A$5:$B$5</c:f>
              <c:strCache>
                <c:ptCount val="2"/>
                <c:pt idx="0">
                  <c:v>Zimbabwe</c:v>
                </c:pt>
                <c:pt idx="1">
                  <c:v> Pair4 </c:v>
                </c:pt>
              </c:strCache>
            </c:strRef>
          </c:tx>
          <c:spPr>
            <a:ln w="28575" cap="rnd">
              <a:solidFill>
                <a:schemeClr val="accent1"/>
              </a:solidFill>
              <a:round/>
            </a:ln>
            <a:effectLst/>
          </c:spPr>
          <c:marker>
            <c:symbol val="circle"/>
            <c:size val="5"/>
            <c:spPr>
              <a:solidFill>
                <a:schemeClr val="accent4"/>
              </a:solidFill>
              <a:ln w="9525">
                <a:solidFill>
                  <a:schemeClr val="accent1"/>
                </a:solidFill>
              </a:ln>
              <a:effectLst/>
            </c:spPr>
          </c:marker>
          <c:cat>
            <c:strRef>
              <c:f>Sheet1!$E$1:$F$1</c:f>
              <c:strCache>
                <c:ptCount val="2"/>
                <c:pt idx="0">
                  <c:v>Intervention</c:v>
                </c:pt>
                <c:pt idx="1">
                  <c:v>SOC</c:v>
                </c:pt>
              </c:strCache>
            </c:strRef>
          </c:cat>
          <c:val>
            <c:numRef>
              <c:f>Sheet1!$E$5:$F$5</c:f>
              <c:numCache>
                <c:formatCode>General</c:formatCode>
                <c:ptCount val="2"/>
                <c:pt idx="0">
                  <c:v>6</c:v>
                </c:pt>
                <c:pt idx="1">
                  <c:v>9</c:v>
                </c:pt>
              </c:numCache>
            </c:numRef>
          </c:val>
          <c:smooth val="0"/>
          <c:extLst>
            <c:ext xmlns:c16="http://schemas.microsoft.com/office/drawing/2014/chart" uri="{C3380CC4-5D6E-409C-BE32-E72D297353CC}">
              <c16:uniqueId val="{00000003-F9A7-4704-A56D-C3A55082E9F3}"/>
            </c:ext>
          </c:extLst>
        </c:ser>
        <c:ser>
          <c:idx val="4"/>
          <c:order val="4"/>
          <c:tx>
            <c:strRef>
              <c:f>Sheet1!$A$6:$B$6</c:f>
              <c:strCache>
                <c:ptCount val="2"/>
                <c:pt idx="0">
                  <c:v>Tanzania</c:v>
                </c:pt>
                <c:pt idx="1">
                  <c:v> Pair1 </c:v>
                </c:pt>
              </c:strCache>
            </c:strRef>
          </c:tx>
          <c:spPr>
            <a:ln w="28575" cap="rnd">
              <a:solidFill>
                <a:srgbClr val="00B050"/>
              </a:solidFill>
              <a:round/>
            </a:ln>
            <a:effectLst/>
          </c:spPr>
          <c:marker>
            <c:symbol val="circle"/>
            <c:size val="5"/>
            <c:spPr>
              <a:solidFill>
                <a:schemeClr val="accent5"/>
              </a:solidFill>
              <a:ln w="9525">
                <a:solidFill>
                  <a:srgbClr val="00B050"/>
                </a:solidFill>
              </a:ln>
              <a:effectLst/>
            </c:spPr>
          </c:marker>
          <c:cat>
            <c:strRef>
              <c:f>Sheet1!$E$1:$F$1</c:f>
              <c:strCache>
                <c:ptCount val="2"/>
                <c:pt idx="0">
                  <c:v>Intervention</c:v>
                </c:pt>
                <c:pt idx="1">
                  <c:v>SOC</c:v>
                </c:pt>
              </c:strCache>
            </c:strRef>
          </c:cat>
          <c:val>
            <c:numRef>
              <c:f>Sheet1!$E$6:$F$6</c:f>
              <c:numCache>
                <c:formatCode>General</c:formatCode>
                <c:ptCount val="2"/>
                <c:pt idx="0">
                  <c:v>7</c:v>
                </c:pt>
                <c:pt idx="1">
                  <c:v>2</c:v>
                </c:pt>
              </c:numCache>
            </c:numRef>
          </c:val>
          <c:smooth val="0"/>
          <c:extLst>
            <c:ext xmlns:c16="http://schemas.microsoft.com/office/drawing/2014/chart" uri="{C3380CC4-5D6E-409C-BE32-E72D297353CC}">
              <c16:uniqueId val="{00000004-F9A7-4704-A56D-C3A55082E9F3}"/>
            </c:ext>
          </c:extLst>
        </c:ser>
        <c:ser>
          <c:idx val="5"/>
          <c:order val="5"/>
          <c:tx>
            <c:strRef>
              <c:f>Sheet1!$A$7:$B$7</c:f>
              <c:strCache>
                <c:ptCount val="2"/>
                <c:pt idx="0">
                  <c:v>Tanzania</c:v>
                </c:pt>
                <c:pt idx="1">
                  <c:v> Pair2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Sheet1!$E$1:$F$1</c:f>
              <c:strCache>
                <c:ptCount val="2"/>
                <c:pt idx="0">
                  <c:v>Intervention</c:v>
                </c:pt>
                <c:pt idx="1">
                  <c:v>SOC</c:v>
                </c:pt>
              </c:strCache>
            </c:strRef>
          </c:cat>
          <c:val>
            <c:numRef>
              <c:f>Sheet1!$E$7:$F$7</c:f>
              <c:numCache>
                <c:formatCode>General</c:formatCode>
                <c:ptCount val="2"/>
                <c:pt idx="0">
                  <c:v>4</c:v>
                </c:pt>
                <c:pt idx="1">
                  <c:v>5</c:v>
                </c:pt>
              </c:numCache>
            </c:numRef>
          </c:val>
          <c:smooth val="0"/>
          <c:extLst>
            <c:ext xmlns:c16="http://schemas.microsoft.com/office/drawing/2014/chart" uri="{C3380CC4-5D6E-409C-BE32-E72D297353CC}">
              <c16:uniqueId val="{00000005-F9A7-4704-A56D-C3A55082E9F3}"/>
            </c:ext>
          </c:extLst>
        </c:ser>
        <c:ser>
          <c:idx val="6"/>
          <c:order val="6"/>
          <c:tx>
            <c:strRef>
              <c:f>Sheet1!$A$8:$B$8</c:f>
              <c:strCache>
                <c:ptCount val="2"/>
                <c:pt idx="0">
                  <c:v>Tanzania</c:v>
                </c:pt>
                <c:pt idx="1">
                  <c:v> Pair3 </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Pt>
            <c:idx val="1"/>
            <c:marker>
              <c:symbol val="circle"/>
              <c:size val="5"/>
              <c:spPr>
                <a:solidFill>
                  <a:schemeClr val="accent1">
                    <a:lumMod val="60000"/>
                  </a:schemeClr>
                </a:solidFill>
                <a:ln w="9525">
                  <a:solidFill>
                    <a:srgbClr val="00B050"/>
                  </a:solidFill>
                </a:ln>
                <a:effectLst/>
              </c:spPr>
            </c:marker>
            <c:bubble3D val="0"/>
            <c:spPr>
              <a:ln w="28575" cap="rnd">
                <a:solidFill>
                  <a:srgbClr val="00B050"/>
                </a:solidFill>
                <a:round/>
              </a:ln>
              <a:effectLst/>
            </c:spPr>
            <c:extLst>
              <c:ext xmlns:c16="http://schemas.microsoft.com/office/drawing/2014/chart" uri="{C3380CC4-5D6E-409C-BE32-E72D297353CC}">
                <c16:uniqueId val="{00000007-F9A7-4704-A56D-C3A55082E9F3}"/>
              </c:ext>
            </c:extLst>
          </c:dPt>
          <c:cat>
            <c:strRef>
              <c:f>Sheet1!$E$1:$F$1</c:f>
              <c:strCache>
                <c:ptCount val="2"/>
                <c:pt idx="0">
                  <c:v>Intervention</c:v>
                </c:pt>
                <c:pt idx="1">
                  <c:v>SOC</c:v>
                </c:pt>
              </c:strCache>
            </c:strRef>
          </c:cat>
          <c:val>
            <c:numRef>
              <c:f>Sheet1!$E$8:$F$8</c:f>
              <c:numCache>
                <c:formatCode>General</c:formatCode>
                <c:ptCount val="2"/>
                <c:pt idx="0">
                  <c:v>4</c:v>
                </c:pt>
                <c:pt idx="1">
                  <c:v>5</c:v>
                </c:pt>
              </c:numCache>
            </c:numRef>
          </c:val>
          <c:smooth val="0"/>
          <c:extLst>
            <c:ext xmlns:c16="http://schemas.microsoft.com/office/drawing/2014/chart" uri="{C3380CC4-5D6E-409C-BE32-E72D297353CC}">
              <c16:uniqueId val="{00000008-F9A7-4704-A56D-C3A55082E9F3}"/>
            </c:ext>
          </c:extLst>
        </c:ser>
        <c:ser>
          <c:idx val="7"/>
          <c:order val="7"/>
          <c:tx>
            <c:strRef>
              <c:f>Sheet1!$A$9:$B$9</c:f>
              <c:strCache>
                <c:ptCount val="2"/>
                <c:pt idx="0">
                  <c:v>Tanzania</c:v>
                </c:pt>
                <c:pt idx="1">
                  <c:v> Pair4 </c:v>
                </c:pt>
              </c:strCache>
            </c:strRef>
          </c:tx>
          <c:spPr>
            <a:ln w="28575" cap="rnd">
              <a:solidFill>
                <a:srgbClr val="00B050"/>
              </a:solidFill>
              <a:round/>
            </a:ln>
            <a:effectLst/>
          </c:spPr>
          <c:marker>
            <c:symbol val="circle"/>
            <c:size val="5"/>
            <c:spPr>
              <a:solidFill>
                <a:schemeClr val="accent2">
                  <a:lumMod val="60000"/>
                </a:schemeClr>
              </a:solidFill>
              <a:ln w="9525">
                <a:solidFill>
                  <a:srgbClr val="00B050"/>
                </a:solidFill>
              </a:ln>
              <a:effectLst/>
            </c:spPr>
          </c:marker>
          <c:cat>
            <c:strRef>
              <c:f>Sheet1!$E$1:$F$1</c:f>
              <c:strCache>
                <c:ptCount val="2"/>
                <c:pt idx="0">
                  <c:v>Intervention</c:v>
                </c:pt>
                <c:pt idx="1">
                  <c:v>SOC</c:v>
                </c:pt>
              </c:strCache>
            </c:strRef>
          </c:cat>
          <c:val>
            <c:numRef>
              <c:f>Sheet1!$E$9:$F$9</c:f>
              <c:numCache>
                <c:formatCode>General</c:formatCode>
                <c:ptCount val="2"/>
                <c:pt idx="0">
                  <c:v>4</c:v>
                </c:pt>
                <c:pt idx="1">
                  <c:v>3</c:v>
                </c:pt>
              </c:numCache>
            </c:numRef>
          </c:val>
          <c:smooth val="0"/>
          <c:extLst>
            <c:ext xmlns:c16="http://schemas.microsoft.com/office/drawing/2014/chart" uri="{C3380CC4-5D6E-409C-BE32-E72D297353CC}">
              <c16:uniqueId val="{00000009-F9A7-4704-A56D-C3A55082E9F3}"/>
            </c:ext>
          </c:extLst>
        </c:ser>
        <c:ser>
          <c:idx val="8"/>
          <c:order val="8"/>
          <c:tx>
            <c:strRef>
              <c:f>Sheet1!$A$10:$B$10</c:f>
              <c:strCache>
                <c:ptCount val="2"/>
                <c:pt idx="0">
                  <c:v>Tanzania</c:v>
                </c:pt>
                <c:pt idx="1">
                  <c:v> Pair5 </c:v>
                </c:pt>
              </c:strCache>
            </c:strRef>
          </c:tx>
          <c:spPr>
            <a:ln w="28575" cap="rnd">
              <a:solidFill>
                <a:srgbClr val="00B050"/>
              </a:solidFill>
              <a:round/>
            </a:ln>
            <a:effectLst/>
          </c:spPr>
          <c:marker>
            <c:symbol val="circle"/>
            <c:size val="5"/>
            <c:spPr>
              <a:solidFill>
                <a:schemeClr val="accent3">
                  <a:lumMod val="60000"/>
                </a:schemeClr>
              </a:solidFill>
              <a:ln w="9525">
                <a:solidFill>
                  <a:srgbClr val="00B050"/>
                </a:solidFill>
              </a:ln>
              <a:effectLst/>
            </c:spPr>
          </c:marker>
          <c:cat>
            <c:strRef>
              <c:f>Sheet1!$E$1:$F$1</c:f>
              <c:strCache>
                <c:ptCount val="2"/>
                <c:pt idx="0">
                  <c:v>Intervention</c:v>
                </c:pt>
                <c:pt idx="1">
                  <c:v>SOC</c:v>
                </c:pt>
              </c:strCache>
            </c:strRef>
          </c:cat>
          <c:val>
            <c:numRef>
              <c:f>Sheet1!$E$10:$F$10</c:f>
              <c:numCache>
                <c:formatCode>General</c:formatCode>
                <c:ptCount val="2"/>
                <c:pt idx="0">
                  <c:v>8</c:v>
                </c:pt>
                <c:pt idx="1">
                  <c:v>5</c:v>
                </c:pt>
              </c:numCache>
            </c:numRef>
          </c:val>
          <c:smooth val="0"/>
          <c:extLst>
            <c:ext xmlns:c16="http://schemas.microsoft.com/office/drawing/2014/chart" uri="{C3380CC4-5D6E-409C-BE32-E72D297353CC}">
              <c16:uniqueId val="{0000000A-F9A7-4704-A56D-C3A55082E9F3}"/>
            </c:ext>
          </c:extLst>
        </c:ser>
        <c:ser>
          <c:idx val="9"/>
          <c:order val="9"/>
          <c:tx>
            <c:strRef>
              <c:f>Sheet1!$A$11:$B$11</c:f>
              <c:strCache>
                <c:ptCount val="2"/>
                <c:pt idx="0">
                  <c:v>Vulindlela</c:v>
                </c:pt>
                <c:pt idx="1">
                  <c:v> Pair1 </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Sheet1!$E$1:$F$1</c:f>
              <c:strCache>
                <c:ptCount val="2"/>
                <c:pt idx="0">
                  <c:v>Intervention</c:v>
                </c:pt>
                <c:pt idx="1">
                  <c:v>SOC</c:v>
                </c:pt>
              </c:strCache>
            </c:strRef>
          </c:cat>
          <c:val>
            <c:numRef>
              <c:f>Sheet1!$E$11:$F$11</c:f>
              <c:numCache>
                <c:formatCode>General</c:formatCode>
                <c:ptCount val="2"/>
                <c:pt idx="0">
                  <c:v>22</c:v>
                </c:pt>
                <c:pt idx="1">
                  <c:v>24</c:v>
                </c:pt>
              </c:numCache>
            </c:numRef>
          </c:val>
          <c:smooth val="0"/>
          <c:extLst>
            <c:ext xmlns:c16="http://schemas.microsoft.com/office/drawing/2014/chart" uri="{C3380CC4-5D6E-409C-BE32-E72D297353CC}">
              <c16:uniqueId val="{0000000B-F9A7-4704-A56D-C3A55082E9F3}"/>
            </c:ext>
          </c:extLst>
        </c:ser>
        <c:ser>
          <c:idx val="10"/>
          <c:order val="10"/>
          <c:tx>
            <c:strRef>
              <c:f>Sheet1!$A$12:$B$12</c:f>
              <c:strCache>
                <c:ptCount val="2"/>
                <c:pt idx="0">
                  <c:v>Vulindlela</c:v>
                </c:pt>
                <c:pt idx="1">
                  <c:v> Pair2 </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Pt>
            <c:idx val="1"/>
            <c:marker>
              <c:symbol val="circle"/>
              <c:size val="5"/>
              <c:spPr>
                <a:solidFill>
                  <a:schemeClr val="accent5">
                    <a:lumMod val="60000"/>
                  </a:schemeClr>
                </a:solidFill>
                <a:ln w="9525">
                  <a:solidFill>
                    <a:sysClr val="windowText" lastClr="000000"/>
                  </a:solidFill>
                </a:ln>
                <a:effectLst/>
              </c:spPr>
            </c:marker>
            <c:bubble3D val="0"/>
            <c:spPr>
              <a:ln w="28575" cap="rnd">
                <a:solidFill>
                  <a:sysClr val="windowText" lastClr="000000"/>
                </a:solidFill>
                <a:round/>
              </a:ln>
              <a:effectLst/>
            </c:spPr>
            <c:extLst>
              <c:ext xmlns:c16="http://schemas.microsoft.com/office/drawing/2014/chart" uri="{C3380CC4-5D6E-409C-BE32-E72D297353CC}">
                <c16:uniqueId val="{0000000D-F9A7-4704-A56D-C3A55082E9F3}"/>
              </c:ext>
            </c:extLst>
          </c:dPt>
          <c:cat>
            <c:strRef>
              <c:f>Sheet1!$E$1:$F$1</c:f>
              <c:strCache>
                <c:ptCount val="2"/>
                <c:pt idx="0">
                  <c:v>Intervention</c:v>
                </c:pt>
                <c:pt idx="1">
                  <c:v>SOC</c:v>
                </c:pt>
              </c:strCache>
            </c:strRef>
          </c:cat>
          <c:val>
            <c:numRef>
              <c:f>Sheet1!$E$12:$F$12</c:f>
              <c:numCache>
                <c:formatCode>General</c:formatCode>
                <c:ptCount val="2"/>
                <c:pt idx="0">
                  <c:v>32</c:v>
                </c:pt>
                <c:pt idx="1">
                  <c:v>38</c:v>
                </c:pt>
              </c:numCache>
            </c:numRef>
          </c:val>
          <c:smooth val="0"/>
          <c:extLst>
            <c:ext xmlns:c16="http://schemas.microsoft.com/office/drawing/2014/chart" uri="{C3380CC4-5D6E-409C-BE32-E72D297353CC}">
              <c16:uniqueId val="{0000000E-F9A7-4704-A56D-C3A55082E9F3}"/>
            </c:ext>
          </c:extLst>
        </c:ser>
        <c:ser>
          <c:idx val="11"/>
          <c:order val="11"/>
          <c:tx>
            <c:strRef>
              <c:f>Sheet1!$A$13:$B$13</c:f>
              <c:strCache>
                <c:ptCount val="2"/>
                <c:pt idx="0">
                  <c:v>Vulindlela</c:v>
                </c:pt>
                <c:pt idx="1">
                  <c:v> Pair3 </c:v>
                </c:pt>
              </c:strCache>
            </c:strRef>
          </c:tx>
          <c:spPr>
            <a:ln w="28575" cap="rnd">
              <a:solidFill>
                <a:schemeClr val="tx1"/>
              </a:solidFill>
              <a:round/>
            </a:ln>
            <a:effectLst/>
          </c:spPr>
          <c:marker>
            <c:symbol val="circle"/>
            <c:size val="5"/>
            <c:spPr>
              <a:solidFill>
                <a:schemeClr val="accent6">
                  <a:lumMod val="60000"/>
                </a:schemeClr>
              </a:solidFill>
              <a:ln w="9525">
                <a:solidFill>
                  <a:schemeClr val="tx1"/>
                </a:solidFill>
              </a:ln>
              <a:effectLst/>
            </c:spPr>
          </c:marker>
          <c:cat>
            <c:strRef>
              <c:f>Sheet1!$E$1:$F$1</c:f>
              <c:strCache>
                <c:ptCount val="2"/>
                <c:pt idx="0">
                  <c:v>Intervention</c:v>
                </c:pt>
                <c:pt idx="1">
                  <c:v>SOC</c:v>
                </c:pt>
              </c:strCache>
            </c:strRef>
          </c:cat>
          <c:val>
            <c:numRef>
              <c:f>Sheet1!$E$13:$F$13</c:f>
              <c:numCache>
                <c:formatCode>General</c:formatCode>
                <c:ptCount val="2"/>
                <c:pt idx="0">
                  <c:v>26</c:v>
                </c:pt>
                <c:pt idx="1">
                  <c:v>30</c:v>
                </c:pt>
              </c:numCache>
            </c:numRef>
          </c:val>
          <c:smooth val="0"/>
          <c:extLst>
            <c:ext xmlns:c16="http://schemas.microsoft.com/office/drawing/2014/chart" uri="{C3380CC4-5D6E-409C-BE32-E72D297353CC}">
              <c16:uniqueId val="{0000000F-F9A7-4704-A56D-C3A55082E9F3}"/>
            </c:ext>
          </c:extLst>
        </c:ser>
        <c:ser>
          <c:idx val="12"/>
          <c:order val="12"/>
          <c:tx>
            <c:strRef>
              <c:f>Sheet1!$A$14:$B$14</c:f>
              <c:strCache>
                <c:ptCount val="2"/>
                <c:pt idx="0">
                  <c:v>Vulindlela</c:v>
                </c:pt>
                <c:pt idx="1">
                  <c:v> Pair4 </c:v>
                </c:pt>
              </c:strCache>
            </c:strRef>
          </c:tx>
          <c:spPr>
            <a:ln w="28575" cap="rnd">
              <a:solidFill>
                <a:schemeClr val="tx1"/>
              </a:solidFill>
              <a:round/>
            </a:ln>
            <a:effectLst/>
          </c:spPr>
          <c:marker>
            <c:symbol val="circle"/>
            <c:size val="5"/>
            <c:spPr>
              <a:solidFill>
                <a:schemeClr val="accent1">
                  <a:lumMod val="80000"/>
                  <a:lumOff val="20000"/>
                </a:schemeClr>
              </a:solidFill>
              <a:ln w="9525">
                <a:solidFill>
                  <a:schemeClr val="tx1"/>
                </a:solidFill>
              </a:ln>
              <a:effectLst/>
            </c:spPr>
          </c:marker>
          <c:cat>
            <c:strRef>
              <c:f>Sheet1!$E$1:$F$1</c:f>
              <c:strCache>
                <c:ptCount val="2"/>
                <c:pt idx="0">
                  <c:v>Intervention</c:v>
                </c:pt>
                <c:pt idx="1">
                  <c:v>SOC</c:v>
                </c:pt>
              </c:strCache>
            </c:strRef>
          </c:cat>
          <c:val>
            <c:numRef>
              <c:f>Sheet1!$E$14:$F$14</c:f>
              <c:numCache>
                <c:formatCode>General</c:formatCode>
                <c:ptCount val="2"/>
                <c:pt idx="0">
                  <c:v>30</c:v>
                </c:pt>
                <c:pt idx="1">
                  <c:v>28</c:v>
                </c:pt>
              </c:numCache>
            </c:numRef>
          </c:val>
          <c:smooth val="0"/>
          <c:extLst>
            <c:ext xmlns:c16="http://schemas.microsoft.com/office/drawing/2014/chart" uri="{C3380CC4-5D6E-409C-BE32-E72D297353CC}">
              <c16:uniqueId val="{00000010-F9A7-4704-A56D-C3A55082E9F3}"/>
            </c:ext>
          </c:extLst>
        </c:ser>
        <c:ser>
          <c:idx val="13"/>
          <c:order val="13"/>
          <c:tx>
            <c:strRef>
              <c:f>Sheet1!$A$15:$B$15</c:f>
              <c:strCache>
                <c:ptCount val="2"/>
                <c:pt idx="0">
                  <c:v>Soweto</c:v>
                </c:pt>
                <c:pt idx="1">
                  <c:v> Pair1 </c:v>
                </c:pt>
              </c:strCache>
            </c:strRef>
          </c:tx>
          <c:spPr>
            <a:ln w="28575" cap="rnd">
              <a:solidFill>
                <a:srgbClr val="C00000"/>
              </a:solidFill>
              <a:round/>
            </a:ln>
            <a:effectLst/>
          </c:spPr>
          <c:marker>
            <c:symbol val="circle"/>
            <c:size val="5"/>
            <c:spPr>
              <a:solidFill>
                <a:schemeClr val="accent2">
                  <a:lumMod val="80000"/>
                  <a:lumOff val="20000"/>
                </a:schemeClr>
              </a:solidFill>
              <a:ln w="9525">
                <a:solidFill>
                  <a:srgbClr val="C00000"/>
                </a:solidFill>
              </a:ln>
              <a:effectLst/>
            </c:spPr>
          </c:marker>
          <c:cat>
            <c:strRef>
              <c:f>Sheet1!$E$1:$F$1</c:f>
              <c:strCache>
                <c:ptCount val="2"/>
                <c:pt idx="0">
                  <c:v>Intervention</c:v>
                </c:pt>
                <c:pt idx="1">
                  <c:v>SOC</c:v>
                </c:pt>
              </c:strCache>
            </c:strRef>
          </c:cat>
          <c:val>
            <c:numRef>
              <c:f>Sheet1!$E$15:$F$15</c:f>
              <c:numCache>
                <c:formatCode>General</c:formatCode>
                <c:ptCount val="2"/>
                <c:pt idx="0">
                  <c:v>17.899999999999999</c:v>
                </c:pt>
                <c:pt idx="1">
                  <c:v>12.6</c:v>
                </c:pt>
              </c:numCache>
            </c:numRef>
          </c:val>
          <c:smooth val="0"/>
          <c:extLst>
            <c:ext xmlns:c16="http://schemas.microsoft.com/office/drawing/2014/chart" uri="{C3380CC4-5D6E-409C-BE32-E72D297353CC}">
              <c16:uniqueId val="{00000011-F9A7-4704-A56D-C3A55082E9F3}"/>
            </c:ext>
          </c:extLst>
        </c:ser>
        <c:ser>
          <c:idx val="14"/>
          <c:order val="14"/>
          <c:tx>
            <c:strRef>
              <c:f>Sheet1!$A$16:$B$16</c:f>
              <c:strCache>
                <c:ptCount val="2"/>
                <c:pt idx="0">
                  <c:v>Soweto</c:v>
                </c:pt>
                <c:pt idx="1">
                  <c:v> Pair3 </c:v>
                </c:pt>
              </c:strCache>
            </c:strRef>
          </c:tx>
          <c:spPr>
            <a:ln w="28575" cap="rnd">
              <a:solidFill>
                <a:srgbClr val="C00000"/>
              </a:solidFill>
              <a:round/>
            </a:ln>
            <a:effectLst/>
          </c:spPr>
          <c:marker>
            <c:symbol val="circle"/>
            <c:size val="5"/>
            <c:spPr>
              <a:solidFill>
                <a:schemeClr val="accent2"/>
              </a:solidFill>
              <a:ln w="9525">
                <a:solidFill>
                  <a:srgbClr val="C00000"/>
                </a:solidFill>
              </a:ln>
              <a:effectLst/>
            </c:spPr>
          </c:marker>
          <c:cat>
            <c:strRef>
              <c:f>Sheet1!$E$1:$F$1</c:f>
              <c:strCache>
                <c:ptCount val="2"/>
                <c:pt idx="0">
                  <c:v>Intervention</c:v>
                </c:pt>
                <c:pt idx="1">
                  <c:v>SOC</c:v>
                </c:pt>
              </c:strCache>
            </c:strRef>
          </c:cat>
          <c:val>
            <c:numRef>
              <c:f>Sheet1!$E$16:$F$16</c:f>
              <c:numCache>
                <c:formatCode>General</c:formatCode>
                <c:ptCount val="2"/>
                <c:pt idx="0">
                  <c:v>2.2999999999999998</c:v>
                </c:pt>
                <c:pt idx="1">
                  <c:v>5.7</c:v>
                </c:pt>
              </c:numCache>
            </c:numRef>
          </c:val>
          <c:smooth val="0"/>
          <c:extLst>
            <c:ext xmlns:c16="http://schemas.microsoft.com/office/drawing/2014/chart" uri="{C3380CC4-5D6E-409C-BE32-E72D297353CC}">
              <c16:uniqueId val="{00000012-F9A7-4704-A56D-C3A55082E9F3}"/>
            </c:ext>
          </c:extLst>
        </c:ser>
        <c:ser>
          <c:idx val="15"/>
          <c:order val="15"/>
          <c:tx>
            <c:strRef>
              <c:f>Sheet1!$A$17:$B$17</c:f>
              <c:strCache>
                <c:ptCount val="2"/>
                <c:pt idx="0">
                  <c:v>Soweto</c:v>
                </c:pt>
                <c:pt idx="1">
                  <c:v> Pair4 </c:v>
                </c:pt>
              </c:strCache>
            </c:strRef>
          </c:tx>
          <c:spPr>
            <a:ln w="28575" cap="rnd">
              <a:solidFill>
                <a:schemeClr val="accent2"/>
              </a:solidFill>
              <a:round/>
            </a:ln>
            <a:effectLst/>
          </c:spPr>
          <c:marker>
            <c:symbol val="circle"/>
            <c:size val="5"/>
            <c:spPr>
              <a:solidFill>
                <a:schemeClr val="accent4">
                  <a:lumMod val="80000"/>
                  <a:lumOff val="20000"/>
                </a:schemeClr>
              </a:solidFill>
              <a:ln w="9525">
                <a:solidFill>
                  <a:schemeClr val="accent2"/>
                </a:solidFill>
              </a:ln>
              <a:effectLst/>
            </c:spPr>
          </c:marker>
          <c:dPt>
            <c:idx val="1"/>
            <c:marker>
              <c:symbol val="circle"/>
              <c:size val="5"/>
              <c:spPr>
                <a:solidFill>
                  <a:schemeClr val="accent4">
                    <a:lumMod val="80000"/>
                    <a:lumOff val="20000"/>
                  </a:schemeClr>
                </a:solidFill>
                <a:ln w="9525">
                  <a:solidFill>
                    <a:srgbClr val="C00000"/>
                  </a:solidFill>
                </a:ln>
                <a:effectLst/>
              </c:spPr>
            </c:marker>
            <c:bubble3D val="0"/>
            <c:spPr>
              <a:ln w="28575" cap="rnd">
                <a:solidFill>
                  <a:srgbClr val="C00000"/>
                </a:solidFill>
                <a:round/>
              </a:ln>
              <a:effectLst/>
            </c:spPr>
            <c:extLst>
              <c:ext xmlns:c16="http://schemas.microsoft.com/office/drawing/2014/chart" uri="{C3380CC4-5D6E-409C-BE32-E72D297353CC}">
                <c16:uniqueId val="{00000014-F9A7-4704-A56D-C3A55082E9F3}"/>
              </c:ext>
            </c:extLst>
          </c:dPt>
          <c:cat>
            <c:strRef>
              <c:f>Sheet1!$E$1:$F$1</c:f>
              <c:strCache>
                <c:ptCount val="2"/>
                <c:pt idx="0">
                  <c:v>Intervention</c:v>
                </c:pt>
                <c:pt idx="1">
                  <c:v>SOC</c:v>
                </c:pt>
              </c:strCache>
            </c:strRef>
          </c:cat>
          <c:val>
            <c:numRef>
              <c:f>Sheet1!$E$17:$F$17</c:f>
              <c:numCache>
                <c:formatCode>General</c:formatCode>
                <c:ptCount val="2"/>
                <c:pt idx="0">
                  <c:v>13.9</c:v>
                </c:pt>
                <c:pt idx="1">
                  <c:v>22.7</c:v>
                </c:pt>
              </c:numCache>
            </c:numRef>
          </c:val>
          <c:smooth val="0"/>
          <c:extLst>
            <c:ext xmlns:c16="http://schemas.microsoft.com/office/drawing/2014/chart" uri="{C3380CC4-5D6E-409C-BE32-E72D297353CC}">
              <c16:uniqueId val="{00000015-F9A7-4704-A56D-C3A55082E9F3}"/>
            </c:ext>
          </c:extLst>
        </c:ser>
        <c:ser>
          <c:idx val="16"/>
          <c:order val="16"/>
          <c:tx>
            <c:strRef>
              <c:f>Sheet1!$A$18:$B$18</c:f>
              <c:strCache>
                <c:ptCount val="2"/>
                <c:pt idx="0">
                  <c:v>Soweto</c:v>
                </c:pt>
                <c:pt idx="1">
                  <c:v> Pair5 </c:v>
                </c:pt>
              </c:strCache>
            </c:strRef>
          </c:tx>
          <c:spPr>
            <a:ln w="28575" cap="rnd">
              <a:solidFill>
                <a:srgbClr val="C00000"/>
              </a:solidFill>
              <a:round/>
            </a:ln>
            <a:effectLst/>
          </c:spPr>
          <c:marker>
            <c:symbol val="circle"/>
            <c:size val="5"/>
            <c:spPr>
              <a:solidFill>
                <a:schemeClr val="accent5">
                  <a:lumMod val="80000"/>
                  <a:lumOff val="20000"/>
                </a:schemeClr>
              </a:solidFill>
              <a:ln w="9525">
                <a:solidFill>
                  <a:srgbClr val="C00000"/>
                </a:solidFill>
              </a:ln>
              <a:effectLst/>
            </c:spPr>
          </c:marker>
          <c:cat>
            <c:strRef>
              <c:f>Sheet1!$E$1:$F$1</c:f>
              <c:strCache>
                <c:ptCount val="2"/>
                <c:pt idx="0">
                  <c:v>Intervention</c:v>
                </c:pt>
                <c:pt idx="1">
                  <c:v>SOC</c:v>
                </c:pt>
              </c:strCache>
            </c:strRef>
          </c:cat>
          <c:val>
            <c:numRef>
              <c:f>Sheet1!$E$18:$F$18</c:f>
              <c:numCache>
                <c:formatCode>General</c:formatCode>
                <c:ptCount val="2"/>
                <c:pt idx="0">
                  <c:v>17.600000000000001</c:v>
                </c:pt>
                <c:pt idx="1">
                  <c:v>26.6</c:v>
                </c:pt>
              </c:numCache>
            </c:numRef>
          </c:val>
          <c:smooth val="0"/>
          <c:extLst>
            <c:ext xmlns:c16="http://schemas.microsoft.com/office/drawing/2014/chart" uri="{C3380CC4-5D6E-409C-BE32-E72D297353CC}">
              <c16:uniqueId val="{00000016-F9A7-4704-A56D-C3A55082E9F3}"/>
            </c:ext>
          </c:extLst>
        </c:ser>
        <c:dLbls>
          <c:showLegendKey val="0"/>
          <c:showVal val="0"/>
          <c:showCatName val="0"/>
          <c:showSerName val="0"/>
          <c:showPercent val="0"/>
          <c:showBubbleSize val="0"/>
        </c:dLbls>
        <c:marker val="1"/>
        <c:smooth val="0"/>
        <c:axId val="457612600"/>
        <c:axId val="815373120"/>
      </c:lineChart>
      <c:catAx>
        <c:axId val="45761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crossAx val="815373120"/>
        <c:crosses val="autoZero"/>
        <c:auto val="1"/>
        <c:lblAlgn val="ctr"/>
        <c:lblOffset val="100"/>
        <c:noMultiLvlLbl val="0"/>
      </c:catAx>
      <c:valAx>
        <c:axId val="81537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r>
                  <a:rPr lang="en-US" sz="1800">
                    <a:solidFill>
                      <a:schemeClr val="bg2">
                        <a:lumMod val="25000"/>
                      </a:schemeClr>
                    </a:solidFill>
                  </a:rPr>
                  <a:t>Number</a:t>
                </a:r>
                <a:r>
                  <a:rPr lang="en-US" sz="1800" baseline="0">
                    <a:solidFill>
                      <a:schemeClr val="bg2">
                        <a:lumMod val="25000"/>
                      </a:schemeClr>
                    </a:solidFill>
                  </a:rPr>
                  <a:t> of Recent infections</a:t>
                </a:r>
                <a:endParaRPr lang="en-US" sz="1800">
                  <a:solidFill>
                    <a:schemeClr val="bg2">
                      <a:lumMod val="25000"/>
                    </a:schemeClr>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612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2">
                    <a:lumMod val="50000"/>
                  </a:schemeClr>
                </a:solidFill>
                <a:latin typeface="+mn-lt"/>
                <a:ea typeface="+mn-ea"/>
                <a:cs typeface="+mn-cs"/>
              </a:defRPr>
            </a:pPr>
            <a:r>
              <a:rPr lang="en-US" sz="1800" dirty="0">
                <a:solidFill>
                  <a:schemeClr val="bg2">
                    <a:lumMod val="50000"/>
                  </a:schemeClr>
                </a:solidFill>
              </a:rPr>
              <a:t>Rapid HIV testing in all HIV+</a:t>
            </a:r>
          </a:p>
        </c:rich>
      </c:tx>
      <c:overlay val="1"/>
      <c:spPr>
        <a:noFill/>
        <a:ln>
          <a:noFill/>
        </a:ln>
        <a:effectLst/>
      </c:spPr>
      <c:txPr>
        <a:bodyPr rot="0" spcFirstLastPara="1" vertOverflow="ellipsis" vert="horz" wrap="square" anchor="ctr" anchorCtr="1"/>
        <a:lstStyle/>
        <a:p>
          <a:pPr>
            <a:defRPr sz="1800" b="0" i="0" u="none" strike="noStrike" kern="1200" spc="0" baseline="0">
              <a:solidFill>
                <a:schemeClr val="bg2">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Arm A</c:v>
                </c:pt>
              </c:strCache>
            </c:strRef>
          </c:tx>
          <c:spPr>
            <a:solidFill>
              <a:schemeClr val="accent1"/>
            </a:solidFill>
            <a:ln>
              <a:noFill/>
            </a:ln>
            <a:effectLst/>
          </c:spPr>
          <c:invertIfNegative val="0"/>
          <c:cat>
            <c:strRef>
              <c:f>Sheet1!$A$2:$A$4</c:f>
              <c:strCache>
                <c:ptCount val="3"/>
                <c:pt idx="0">
                  <c:v>Baseline</c:v>
                </c:pt>
                <c:pt idx="1">
                  <c:v>Year 1</c:v>
                </c:pt>
                <c:pt idx="2">
                  <c:v>Year 2</c:v>
                </c:pt>
              </c:strCache>
            </c:strRef>
          </c:cat>
          <c:val>
            <c:numRef>
              <c:f>Sheet1!$B$2:$B$4</c:f>
              <c:numCache>
                <c:formatCode>0%</c:formatCode>
                <c:ptCount val="3"/>
                <c:pt idx="0">
                  <c:v>0.16</c:v>
                </c:pt>
                <c:pt idx="1">
                  <c:v>0.09</c:v>
                </c:pt>
                <c:pt idx="2">
                  <c:v>0.05</c:v>
                </c:pt>
              </c:numCache>
            </c:numRef>
          </c:val>
          <c:extLst>
            <c:ext xmlns:c16="http://schemas.microsoft.com/office/drawing/2014/chart" uri="{C3380CC4-5D6E-409C-BE32-E72D297353CC}">
              <c16:uniqueId val="{00000000-2155-448E-9C5C-A0FC3D839450}"/>
            </c:ext>
          </c:extLst>
        </c:ser>
        <c:ser>
          <c:idx val="1"/>
          <c:order val="1"/>
          <c:tx>
            <c:strRef>
              <c:f>Sheet1!$C$1</c:f>
              <c:strCache>
                <c:ptCount val="1"/>
                <c:pt idx="0">
                  <c:v>Arm B</c:v>
                </c:pt>
              </c:strCache>
            </c:strRef>
          </c:tx>
          <c:spPr>
            <a:solidFill>
              <a:schemeClr val="accent2"/>
            </a:solidFill>
            <a:ln>
              <a:noFill/>
            </a:ln>
            <a:effectLst/>
          </c:spPr>
          <c:invertIfNegative val="0"/>
          <c:cat>
            <c:strRef>
              <c:f>Sheet1!$A$2:$A$4</c:f>
              <c:strCache>
                <c:ptCount val="3"/>
                <c:pt idx="0">
                  <c:v>Baseline</c:v>
                </c:pt>
                <c:pt idx="1">
                  <c:v>Year 1</c:v>
                </c:pt>
                <c:pt idx="2">
                  <c:v>Year 2</c:v>
                </c:pt>
              </c:strCache>
            </c:strRef>
          </c:cat>
          <c:val>
            <c:numRef>
              <c:f>Sheet1!$C$2:$C$4</c:f>
              <c:numCache>
                <c:formatCode>0%</c:formatCode>
                <c:ptCount val="3"/>
                <c:pt idx="0">
                  <c:v>0.13</c:v>
                </c:pt>
                <c:pt idx="1">
                  <c:v>7.0000000000000007E-2</c:v>
                </c:pt>
                <c:pt idx="2">
                  <c:v>0.04</c:v>
                </c:pt>
              </c:numCache>
            </c:numRef>
          </c:val>
          <c:extLst>
            <c:ext xmlns:c16="http://schemas.microsoft.com/office/drawing/2014/chart" uri="{C3380CC4-5D6E-409C-BE32-E72D297353CC}">
              <c16:uniqueId val="{00000003-2155-448E-9C5C-A0FC3D839450}"/>
            </c:ext>
          </c:extLst>
        </c:ser>
        <c:ser>
          <c:idx val="2"/>
          <c:order val="2"/>
          <c:tx>
            <c:strRef>
              <c:f>Sheet1!$D$1</c:f>
              <c:strCache>
                <c:ptCount val="1"/>
                <c:pt idx="0">
                  <c:v>Standard of Care</c:v>
                </c:pt>
              </c:strCache>
            </c:strRef>
          </c:tx>
          <c:spPr>
            <a:solidFill>
              <a:schemeClr val="bg2">
                <a:lumMod val="75000"/>
              </a:schemeClr>
            </a:solidFill>
            <a:ln>
              <a:noFill/>
            </a:ln>
            <a:effectLst/>
          </c:spPr>
          <c:invertIfNegative val="0"/>
          <c:cat>
            <c:strRef>
              <c:f>Sheet1!$A$2:$A$4</c:f>
              <c:strCache>
                <c:ptCount val="3"/>
                <c:pt idx="0">
                  <c:v>Baseline</c:v>
                </c:pt>
                <c:pt idx="1">
                  <c:v>Year 1</c:v>
                </c:pt>
                <c:pt idx="2">
                  <c:v>Year 2</c:v>
                </c:pt>
              </c:strCache>
            </c:strRef>
          </c:cat>
          <c:val>
            <c:numRef>
              <c:f>Sheet1!$D$2:$D$4</c:f>
              <c:numCache>
                <c:formatCode>0%</c:formatCode>
                <c:ptCount val="3"/>
                <c:pt idx="0">
                  <c:v>0.19</c:v>
                </c:pt>
                <c:pt idx="1">
                  <c:v>0.14000000000000001</c:v>
                </c:pt>
                <c:pt idx="2">
                  <c:v>0.12</c:v>
                </c:pt>
              </c:numCache>
            </c:numRef>
          </c:val>
          <c:extLst>
            <c:ext xmlns:c16="http://schemas.microsoft.com/office/drawing/2014/chart" uri="{C3380CC4-5D6E-409C-BE32-E72D297353CC}">
              <c16:uniqueId val="{00000004-2155-448E-9C5C-A0FC3D839450}"/>
            </c:ext>
          </c:extLst>
        </c:ser>
        <c:dLbls>
          <c:showLegendKey val="0"/>
          <c:showVal val="0"/>
          <c:showCatName val="0"/>
          <c:showSerName val="0"/>
          <c:showPercent val="0"/>
          <c:showBubbleSize val="0"/>
        </c:dLbls>
        <c:gapWidth val="219"/>
        <c:overlap val="-27"/>
        <c:axId val="691497896"/>
        <c:axId val="691500848"/>
      </c:barChart>
      <c:catAx>
        <c:axId val="69149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1500848"/>
        <c:crosses val="autoZero"/>
        <c:auto val="1"/>
        <c:lblAlgn val="ctr"/>
        <c:lblOffset val="100"/>
        <c:noMultiLvlLbl val="0"/>
      </c:catAx>
      <c:valAx>
        <c:axId val="69150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crossAx val="691497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Rapid</a:t>
            </a:r>
            <a:r>
              <a:rPr lang="en-US" baseline="0" dirty="0"/>
              <a:t> test in unknown HIV+</a:t>
            </a:r>
            <a:endParaRPr lang="en-US" dirty="0"/>
          </a:p>
        </c:rich>
      </c:tx>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31160753842056"/>
          <c:y val="3.5967885634833184E-2"/>
          <c:w val="0.86568835172344327"/>
          <c:h val="0.84267171153765064"/>
        </c:manualLayout>
      </c:layout>
      <c:barChart>
        <c:barDir val="col"/>
        <c:grouping val="clustered"/>
        <c:varyColors val="0"/>
        <c:ser>
          <c:idx val="0"/>
          <c:order val="0"/>
          <c:tx>
            <c:strRef>
              <c:f>Sheet1!$B$1</c:f>
              <c:strCache>
                <c:ptCount val="1"/>
                <c:pt idx="0">
                  <c:v>Arm A</c:v>
                </c:pt>
              </c:strCache>
            </c:strRef>
          </c:tx>
          <c:spPr>
            <a:solidFill>
              <a:schemeClr val="accent1"/>
            </a:solidFill>
            <a:ln>
              <a:noFill/>
            </a:ln>
            <a:effectLst/>
          </c:spPr>
          <c:invertIfNegative val="0"/>
          <c:cat>
            <c:strRef>
              <c:f>Sheet1!$A$2:$A$4</c:f>
              <c:strCache>
                <c:ptCount val="3"/>
                <c:pt idx="0">
                  <c:v>Baseline</c:v>
                </c:pt>
                <c:pt idx="1">
                  <c:v>Year 1</c:v>
                </c:pt>
                <c:pt idx="2">
                  <c:v>Year 2</c:v>
                </c:pt>
              </c:strCache>
            </c:strRef>
          </c:cat>
          <c:val>
            <c:numRef>
              <c:f>Sheet1!$B$2:$B$4</c:f>
              <c:numCache>
                <c:formatCode>0%</c:formatCode>
                <c:ptCount val="3"/>
                <c:pt idx="0">
                  <c:v>0.25</c:v>
                </c:pt>
                <c:pt idx="1">
                  <c:v>0.19</c:v>
                </c:pt>
                <c:pt idx="2">
                  <c:v>0.13</c:v>
                </c:pt>
              </c:numCache>
            </c:numRef>
          </c:val>
          <c:extLst>
            <c:ext xmlns:c16="http://schemas.microsoft.com/office/drawing/2014/chart" uri="{C3380CC4-5D6E-409C-BE32-E72D297353CC}">
              <c16:uniqueId val="{00000000-B472-44E9-8E6C-DE3AD18BAB0C}"/>
            </c:ext>
          </c:extLst>
        </c:ser>
        <c:ser>
          <c:idx val="1"/>
          <c:order val="1"/>
          <c:tx>
            <c:strRef>
              <c:f>Sheet1!$C$1</c:f>
              <c:strCache>
                <c:ptCount val="1"/>
                <c:pt idx="0">
                  <c:v>Arm B</c:v>
                </c:pt>
              </c:strCache>
            </c:strRef>
          </c:tx>
          <c:spPr>
            <a:solidFill>
              <a:schemeClr val="accent2"/>
            </a:solidFill>
            <a:ln>
              <a:noFill/>
            </a:ln>
            <a:effectLst/>
          </c:spPr>
          <c:invertIfNegative val="0"/>
          <c:cat>
            <c:strRef>
              <c:f>Sheet1!$A$2:$A$4</c:f>
              <c:strCache>
                <c:ptCount val="3"/>
                <c:pt idx="0">
                  <c:v>Baseline</c:v>
                </c:pt>
                <c:pt idx="1">
                  <c:v>Year 1</c:v>
                </c:pt>
                <c:pt idx="2">
                  <c:v>Year 2</c:v>
                </c:pt>
              </c:strCache>
            </c:strRef>
          </c:cat>
          <c:val>
            <c:numRef>
              <c:f>Sheet1!$C$2:$C$4</c:f>
              <c:numCache>
                <c:formatCode>0%</c:formatCode>
                <c:ptCount val="3"/>
                <c:pt idx="0">
                  <c:v>0.21</c:v>
                </c:pt>
                <c:pt idx="1">
                  <c:v>0.13</c:v>
                </c:pt>
                <c:pt idx="2">
                  <c:v>0.1</c:v>
                </c:pt>
              </c:numCache>
            </c:numRef>
          </c:val>
          <c:extLst>
            <c:ext xmlns:c16="http://schemas.microsoft.com/office/drawing/2014/chart" uri="{C3380CC4-5D6E-409C-BE32-E72D297353CC}">
              <c16:uniqueId val="{00000001-B472-44E9-8E6C-DE3AD18BAB0C}"/>
            </c:ext>
          </c:extLst>
        </c:ser>
        <c:ser>
          <c:idx val="2"/>
          <c:order val="2"/>
          <c:tx>
            <c:strRef>
              <c:f>Sheet1!$D$1</c:f>
              <c:strCache>
                <c:ptCount val="1"/>
                <c:pt idx="0">
                  <c:v>Standard of Care</c:v>
                </c:pt>
              </c:strCache>
            </c:strRef>
          </c:tx>
          <c:spPr>
            <a:solidFill>
              <a:schemeClr val="bg2">
                <a:lumMod val="75000"/>
              </a:schemeClr>
            </a:solidFill>
            <a:ln>
              <a:noFill/>
            </a:ln>
            <a:effectLst/>
          </c:spPr>
          <c:invertIfNegative val="0"/>
          <c:cat>
            <c:strRef>
              <c:f>Sheet1!$A$2:$A$4</c:f>
              <c:strCache>
                <c:ptCount val="3"/>
                <c:pt idx="0">
                  <c:v>Baseline</c:v>
                </c:pt>
                <c:pt idx="1">
                  <c:v>Year 1</c:v>
                </c:pt>
                <c:pt idx="2">
                  <c:v>Year 2</c:v>
                </c:pt>
              </c:strCache>
            </c:strRef>
          </c:cat>
          <c:val>
            <c:numRef>
              <c:f>Sheet1!$D$2:$D$4</c:f>
              <c:numCache>
                <c:formatCode>0%</c:formatCode>
                <c:ptCount val="3"/>
                <c:pt idx="0">
                  <c:v>0.32</c:v>
                </c:pt>
                <c:pt idx="1">
                  <c:v>0.22</c:v>
                </c:pt>
                <c:pt idx="2">
                  <c:v>0.34</c:v>
                </c:pt>
              </c:numCache>
            </c:numRef>
          </c:val>
          <c:extLst>
            <c:ext xmlns:c16="http://schemas.microsoft.com/office/drawing/2014/chart" uri="{C3380CC4-5D6E-409C-BE32-E72D297353CC}">
              <c16:uniqueId val="{00000002-B472-44E9-8E6C-DE3AD18BAB0C}"/>
            </c:ext>
          </c:extLst>
        </c:ser>
        <c:dLbls>
          <c:showLegendKey val="0"/>
          <c:showVal val="0"/>
          <c:showCatName val="0"/>
          <c:showSerName val="0"/>
          <c:showPercent val="0"/>
          <c:showBubbleSize val="0"/>
        </c:dLbls>
        <c:gapWidth val="219"/>
        <c:overlap val="-27"/>
        <c:axId val="691497896"/>
        <c:axId val="691500848"/>
      </c:barChart>
      <c:catAx>
        <c:axId val="69149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1500848"/>
        <c:crosses val="autoZero"/>
        <c:auto val="1"/>
        <c:lblAlgn val="ctr"/>
        <c:lblOffset val="100"/>
        <c:noMultiLvlLbl val="0"/>
      </c:catAx>
      <c:valAx>
        <c:axId val="69150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crossAx val="691497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Knowledge</a:t>
            </a:r>
            <a:r>
              <a:rPr lang="en-US" baseline="0" dirty="0"/>
              <a:t> of HIV in HIV+</a:t>
            </a:r>
            <a:endParaRPr lang="en-US" dirty="0"/>
          </a:p>
        </c:rich>
      </c:tx>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Arm A</c:v>
                </c:pt>
              </c:strCache>
            </c:strRef>
          </c:tx>
          <c:spPr>
            <a:solidFill>
              <a:schemeClr val="accent1"/>
            </a:solidFill>
            <a:ln>
              <a:noFill/>
            </a:ln>
            <a:effectLst/>
          </c:spPr>
          <c:invertIfNegative val="0"/>
          <c:cat>
            <c:strRef>
              <c:f>Sheet1!$A$2:$A$4</c:f>
              <c:strCache>
                <c:ptCount val="3"/>
                <c:pt idx="0">
                  <c:v>Baseline</c:v>
                </c:pt>
                <c:pt idx="1">
                  <c:v>Year 1</c:v>
                </c:pt>
                <c:pt idx="2">
                  <c:v>Year 2</c:v>
                </c:pt>
              </c:strCache>
            </c:strRef>
          </c:cat>
          <c:val>
            <c:numRef>
              <c:f>Sheet1!$B$2:$B$4</c:f>
              <c:numCache>
                <c:formatCode>0%</c:formatCode>
                <c:ptCount val="3"/>
                <c:pt idx="0">
                  <c:v>0.64</c:v>
                </c:pt>
                <c:pt idx="1">
                  <c:v>0.75</c:v>
                </c:pt>
                <c:pt idx="2">
                  <c:v>0.78</c:v>
                </c:pt>
              </c:numCache>
            </c:numRef>
          </c:val>
          <c:extLst>
            <c:ext xmlns:c16="http://schemas.microsoft.com/office/drawing/2014/chart" uri="{C3380CC4-5D6E-409C-BE32-E72D297353CC}">
              <c16:uniqueId val="{00000000-AE0D-4643-8C9A-5DAE34248C55}"/>
            </c:ext>
          </c:extLst>
        </c:ser>
        <c:ser>
          <c:idx val="1"/>
          <c:order val="1"/>
          <c:tx>
            <c:strRef>
              <c:f>Sheet1!$C$1</c:f>
              <c:strCache>
                <c:ptCount val="1"/>
                <c:pt idx="0">
                  <c:v>Arm B</c:v>
                </c:pt>
              </c:strCache>
            </c:strRef>
          </c:tx>
          <c:spPr>
            <a:solidFill>
              <a:schemeClr val="accent2"/>
            </a:solidFill>
            <a:ln>
              <a:noFill/>
            </a:ln>
            <a:effectLst/>
          </c:spPr>
          <c:invertIfNegative val="0"/>
          <c:cat>
            <c:strRef>
              <c:f>Sheet1!$A$2:$A$4</c:f>
              <c:strCache>
                <c:ptCount val="3"/>
                <c:pt idx="0">
                  <c:v>Baseline</c:v>
                </c:pt>
                <c:pt idx="1">
                  <c:v>Year 1</c:v>
                </c:pt>
                <c:pt idx="2">
                  <c:v>Year 2</c:v>
                </c:pt>
              </c:strCache>
            </c:strRef>
          </c:cat>
          <c:val>
            <c:numRef>
              <c:f>Sheet1!$C$2:$C$4</c:f>
              <c:numCache>
                <c:formatCode>0%</c:formatCode>
                <c:ptCount val="3"/>
                <c:pt idx="0">
                  <c:v>0.65</c:v>
                </c:pt>
                <c:pt idx="1">
                  <c:v>0.73</c:v>
                </c:pt>
                <c:pt idx="2">
                  <c:v>0.82</c:v>
                </c:pt>
              </c:numCache>
            </c:numRef>
          </c:val>
          <c:extLst>
            <c:ext xmlns:c16="http://schemas.microsoft.com/office/drawing/2014/chart" uri="{C3380CC4-5D6E-409C-BE32-E72D297353CC}">
              <c16:uniqueId val="{00000001-AE0D-4643-8C9A-5DAE34248C55}"/>
            </c:ext>
          </c:extLst>
        </c:ser>
        <c:ser>
          <c:idx val="2"/>
          <c:order val="2"/>
          <c:tx>
            <c:strRef>
              <c:f>Sheet1!$D$1</c:f>
              <c:strCache>
                <c:ptCount val="1"/>
                <c:pt idx="0">
                  <c:v>Standard of Care</c:v>
                </c:pt>
              </c:strCache>
            </c:strRef>
          </c:tx>
          <c:spPr>
            <a:solidFill>
              <a:schemeClr val="bg2">
                <a:lumMod val="75000"/>
              </a:schemeClr>
            </a:solidFill>
            <a:ln>
              <a:noFill/>
            </a:ln>
            <a:effectLst/>
          </c:spPr>
          <c:invertIfNegative val="0"/>
          <c:cat>
            <c:strRef>
              <c:f>Sheet1!$A$2:$A$4</c:f>
              <c:strCache>
                <c:ptCount val="3"/>
                <c:pt idx="0">
                  <c:v>Baseline</c:v>
                </c:pt>
                <c:pt idx="1">
                  <c:v>Year 1</c:v>
                </c:pt>
                <c:pt idx="2">
                  <c:v>Year 2</c:v>
                </c:pt>
              </c:strCache>
            </c:strRef>
          </c:cat>
          <c:val>
            <c:numRef>
              <c:f>Sheet1!$D$2:$D$4</c:f>
              <c:numCache>
                <c:formatCode>0%</c:formatCode>
                <c:ptCount val="3"/>
                <c:pt idx="0">
                  <c:v>0.65</c:v>
                </c:pt>
                <c:pt idx="1">
                  <c:v>0.77</c:v>
                </c:pt>
                <c:pt idx="2">
                  <c:v>0.86</c:v>
                </c:pt>
              </c:numCache>
            </c:numRef>
          </c:val>
          <c:extLst>
            <c:ext xmlns:c16="http://schemas.microsoft.com/office/drawing/2014/chart" uri="{C3380CC4-5D6E-409C-BE32-E72D297353CC}">
              <c16:uniqueId val="{00000002-AE0D-4643-8C9A-5DAE34248C55}"/>
            </c:ext>
          </c:extLst>
        </c:ser>
        <c:dLbls>
          <c:showLegendKey val="0"/>
          <c:showVal val="0"/>
          <c:showCatName val="0"/>
          <c:showSerName val="0"/>
          <c:showPercent val="0"/>
          <c:showBubbleSize val="0"/>
        </c:dLbls>
        <c:gapWidth val="219"/>
        <c:overlap val="-27"/>
        <c:axId val="691497896"/>
        <c:axId val="691500848"/>
      </c:barChart>
      <c:catAx>
        <c:axId val="69149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1500848"/>
        <c:crosses val="autoZero"/>
        <c:auto val="1"/>
        <c:lblAlgn val="ctr"/>
        <c:lblOffset val="100"/>
        <c:noMultiLvlLbl val="0"/>
      </c:catAx>
      <c:valAx>
        <c:axId val="69150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crossAx val="69149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D6762-1C2D-4292-B6A2-E5D59FED46BF}" type="doc">
      <dgm:prSet loTypeId="urn:microsoft.com/office/officeart/2005/8/layout/venn2" loCatId="relationship" qsTypeId="urn:microsoft.com/office/officeart/2005/8/quickstyle/3d3" qsCatId="3D" csTypeId="urn:microsoft.com/office/officeart/2005/8/colors/colorful2" csCatId="colorful" phldr="1"/>
      <dgm:spPr/>
    </dgm:pt>
    <dgm:pt modelId="{67C0DB0E-E646-4CE7-AF0D-E9A952B1FAD9}">
      <dgm:prSet phldrT="[Text]"/>
      <dgm:spPr/>
      <dgm:t>
        <a:bodyPr/>
        <a:lstStyle/>
        <a:p>
          <a:r>
            <a:rPr lang="en-US" dirty="0">
              <a:solidFill>
                <a:schemeClr val="tx1"/>
              </a:solidFill>
            </a:rPr>
            <a:t>Cluster</a:t>
          </a:r>
        </a:p>
      </dgm:t>
    </dgm:pt>
    <dgm:pt modelId="{6BC30600-322E-46AF-BC67-83BED7004EFE}" type="parTrans" cxnId="{3D3F5DC4-BEFC-49AA-9388-13F9F2014215}">
      <dgm:prSet/>
      <dgm:spPr/>
      <dgm:t>
        <a:bodyPr/>
        <a:lstStyle/>
        <a:p>
          <a:endParaRPr lang="en-US"/>
        </a:p>
      </dgm:t>
    </dgm:pt>
    <dgm:pt modelId="{9ACD06CF-E318-4125-A843-46A69755B377}" type="sibTrans" cxnId="{3D3F5DC4-BEFC-49AA-9388-13F9F2014215}">
      <dgm:prSet/>
      <dgm:spPr/>
      <dgm:t>
        <a:bodyPr/>
        <a:lstStyle/>
        <a:p>
          <a:endParaRPr lang="en-US"/>
        </a:p>
      </dgm:t>
    </dgm:pt>
    <dgm:pt modelId="{D953C047-8D70-4693-A366-E36685AA0723}">
      <dgm:prSet phldrT="[Text]"/>
      <dgm:spPr/>
      <dgm:t>
        <a:bodyPr/>
        <a:lstStyle/>
        <a:p>
          <a:r>
            <a:rPr lang="en-US" dirty="0">
              <a:solidFill>
                <a:schemeClr val="tx1"/>
              </a:solidFill>
            </a:rPr>
            <a:t>Intervention Target</a:t>
          </a:r>
        </a:p>
      </dgm:t>
    </dgm:pt>
    <dgm:pt modelId="{1637A642-D3AC-4ACA-A670-11B0BBA09A2F}" type="parTrans" cxnId="{CAC625DE-E88A-4814-ADEA-EE852B08885E}">
      <dgm:prSet/>
      <dgm:spPr/>
      <dgm:t>
        <a:bodyPr/>
        <a:lstStyle/>
        <a:p>
          <a:endParaRPr lang="en-US"/>
        </a:p>
      </dgm:t>
    </dgm:pt>
    <dgm:pt modelId="{81C2A8C6-BC9C-430F-8CF9-579374FCE8B0}" type="sibTrans" cxnId="{CAC625DE-E88A-4814-ADEA-EE852B08885E}">
      <dgm:prSet/>
      <dgm:spPr/>
      <dgm:t>
        <a:bodyPr/>
        <a:lstStyle/>
        <a:p>
          <a:endParaRPr lang="en-US"/>
        </a:p>
      </dgm:t>
    </dgm:pt>
    <dgm:pt modelId="{20F4FB23-A82C-4D0A-B091-C11A2EE53507}">
      <dgm:prSet phldrT="[Text]"/>
      <dgm:spPr/>
      <dgm:t>
        <a:bodyPr/>
        <a:lstStyle/>
        <a:p>
          <a:r>
            <a:rPr lang="en-US" dirty="0">
              <a:solidFill>
                <a:schemeClr val="tx1"/>
              </a:solidFill>
            </a:rPr>
            <a:t>Intervention</a:t>
          </a:r>
          <a:r>
            <a:rPr lang="en-US" dirty="0"/>
            <a:t> </a:t>
          </a:r>
          <a:r>
            <a:rPr lang="en-US" dirty="0">
              <a:solidFill>
                <a:schemeClr val="tx1"/>
              </a:solidFill>
            </a:rPr>
            <a:t>Coverage</a:t>
          </a:r>
        </a:p>
      </dgm:t>
    </dgm:pt>
    <dgm:pt modelId="{A707AE41-76EE-41A7-92E8-26601831072B}" type="parTrans" cxnId="{644F6BC3-C8C6-47AC-B0DC-DB19591C0A3A}">
      <dgm:prSet/>
      <dgm:spPr/>
      <dgm:t>
        <a:bodyPr/>
        <a:lstStyle/>
        <a:p>
          <a:endParaRPr lang="en-US"/>
        </a:p>
      </dgm:t>
    </dgm:pt>
    <dgm:pt modelId="{90CEA6E7-F1F1-43BE-AEFB-54CE9BCBE6EB}" type="sibTrans" cxnId="{644F6BC3-C8C6-47AC-B0DC-DB19591C0A3A}">
      <dgm:prSet/>
      <dgm:spPr/>
      <dgm:t>
        <a:bodyPr/>
        <a:lstStyle/>
        <a:p>
          <a:endParaRPr lang="en-US"/>
        </a:p>
      </dgm:t>
    </dgm:pt>
    <dgm:pt modelId="{B4A7FDF5-F06C-4AD6-99BF-EF93BE0C1370}" type="pres">
      <dgm:prSet presAssocID="{855D6762-1C2D-4292-B6A2-E5D59FED46BF}" presName="Name0" presStyleCnt="0">
        <dgm:presLayoutVars>
          <dgm:chMax val="7"/>
          <dgm:resizeHandles val="exact"/>
        </dgm:presLayoutVars>
      </dgm:prSet>
      <dgm:spPr/>
    </dgm:pt>
    <dgm:pt modelId="{E4A8D0B4-49E0-454E-AEB6-418DD4805A92}" type="pres">
      <dgm:prSet presAssocID="{855D6762-1C2D-4292-B6A2-E5D59FED46BF}" presName="comp1" presStyleCnt="0"/>
      <dgm:spPr/>
    </dgm:pt>
    <dgm:pt modelId="{870FEEBC-A531-4045-A8B0-D30BBBB32B45}" type="pres">
      <dgm:prSet presAssocID="{855D6762-1C2D-4292-B6A2-E5D59FED46BF}" presName="circle1" presStyleLbl="node1" presStyleIdx="0" presStyleCnt="3"/>
      <dgm:spPr/>
    </dgm:pt>
    <dgm:pt modelId="{24F95573-A5FC-40BA-AC11-860EE25026C4}" type="pres">
      <dgm:prSet presAssocID="{855D6762-1C2D-4292-B6A2-E5D59FED46BF}" presName="c1text" presStyleLbl="node1" presStyleIdx="0" presStyleCnt="3">
        <dgm:presLayoutVars>
          <dgm:bulletEnabled val="1"/>
        </dgm:presLayoutVars>
      </dgm:prSet>
      <dgm:spPr/>
    </dgm:pt>
    <dgm:pt modelId="{A99CDDDD-8E7F-4BEA-BFCA-6A75D43091E8}" type="pres">
      <dgm:prSet presAssocID="{855D6762-1C2D-4292-B6A2-E5D59FED46BF}" presName="comp2" presStyleCnt="0"/>
      <dgm:spPr/>
    </dgm:pt>
    <dgm:pt modelId="{95C52D2E-3FB7-417D-81BA-5968872C9DDC}" type="pres">
      <dgm:prSet presAssocID="{855D6762-1C2D-4292-B6A2-E5D59FED46BF}" presName="circle2" presStyleLbl="node1" presStyleIdx="1" presStyleCnt="3"/>
      <dgm:spPr/>
    </dgm:pt>
    <dgm:pt modelId="{247218C0-BF8D-4B1C-B6A1-93C17F1CBAD3}" type="pres">
      <dgm:prSet presAssocID="{855D6762-1C2D-4292-B6A2-E5D59FED46BF}" presName="c2text" presStyleLbl="node1" presStyleIdx="1" presStyleCnt="3">
        <dgm:presLayoutVars>
          <dgm:bulletEnabled val="1"/>
        </dgm:presLayoutVars>
      </dgm:prSet>
      <dgm:spPr/>
    </dgm:pt>
    <dgm:pt modelId="{2C34D3EE-F045-42E5-9628-306A4D6B6873}" type="pres">
      <dgm:prSet presAssocID="{855D6762-1C2D-4292-B6A2-E5D59FED46BF}" presName="comp3" presStyleCnt="0"/>
      <dgm:spPr/>
    </dgm:pt>
    <dgm:pt modelId="{E0156841-D79A-4CE9-AE74-4BE386B3017C}" type="pres">
      <dgm:prSet presAssocID="{855D6762-1C2D-4292-B6A2-E5D59FED46BF}" presName="circle3" presStyleLbl="node1" presStyleIdx="2" presStyleCnt="3" custLinFactNeighborX="-1714" custLinFactNeighborY="-12001"/>
      <dgm:spPr/>
    </dgm:pt>
    <dgm:pt modelId="{91A6A9BF-9686-472A-92F4-58A20BC64615}" type="pres">
      <dgm:prSet presAssocID="{855D6762-1C2D-4292-B6A2-E5D59FED46BF}" presName="c3text" presStyleLbl="node1" presStyleIdx="2" presStyleCnt="3">
        <dgm:presLayoutVars>
          <dgm:bulletEnabled val="1"/>
        </dgm:presLayoutVars>
      </dgm:prSet>
      <dgm:spPr/>
    </dgm:pt>
  </dgm:ptLst>
  <dgm:cxnLst>
    <dgm:cxn modelId="{BDC26F40-F12D-4226-8AD8-E703F0956FB9}" type="presOf" srcId="{67C0DB0E-E646-4CE7-AF0D-E9A952B1FAD9}" destId="{870FEEBC-A531-4045-A8B0-D30BBBB32B45}" srcOrd="0" destOrd="0" presId="urn:microsoft.com/office/officeart/2005/8/layout/venn2"/>
    <dgm:cxn modelId="{10D07963-A304-4B11-AD22-235A9A10879A}" type="presOf" srcId="{20F4FB23-A82C-4D0A-B091-C11A2EE53507}" destId="{91A6A9BF-9686-472A-92F4-58A20BC64615}" srcOrd="1" destOrd="0" presId="urn:microsoft.com/office/officeart/2005/8/layout/venn2"/>
    <dgm:cxn modelId="{168C416E-1D89-488E-9B06-89C5E8A071C3}" type="presOf" srcId="{855D6762-1C2D-4292-B6A2-E5D59FED46BF}" destId="{B4A7FDF5-F06C-4AD6-99BF-EF93BE0C1370}" srcOrd="0" destOrd="0" presId="urn:microsoft.com/office/officeart/2005/8/layout/venn2"/>
    <dgm:cxn modelId="{B98E8A71-84AF-4599-BF26-6F044DD12E59}" type="presOf" srcId="{67C0DB0E-E646-4CE7-AF0D-E9A952B1FAD9}" destId="{24F95573-A5FC-40BA-AC11-860EE25026C4}" srcOrd="1" destOrd="0" presId="urn:microsoft.com/office/officeart/2005/8/layout/venn2"/>
    <dgm:cxn modelId="{757C0583-7E27-4510-AE27-8CC31A5A8C39}" type="presOf" srcId="{D953C047-8D70-4693-A366-E36685AA0723}" destId="{95C52D2E-3FB7-417D-81BA-5968872C9DDC}" srcOrd="0" destOrd="0" presId="urn:microsoft.com/office/officeart/2005/8/layout/venn2"/>
    <dgm:cxn modelId="{F7438AAB-7A20-4E0E-B16A-C0DF63C73B5C}" type="presOf" srcId="{D953C047-8D70-4693-A366-E36685AA0723}" destId="{247218C0-BF8D-4B1C-B6A1-93C17F1CBAD3}" srcOrd="1" destOrd="0" presId="urn:microsoft.com/office/officeart/2005/8/layout/venn2"/>
    <dgm:cxn modelId="{644F6BC3-C8C6-47AC-B0DC-DB19591C0A3A}" srcId="{855D6762-1C2D-4292-B6A2-E5D59FED46BF}" destId="{20F4FB23-A82C-4D0A-B091-C11A2EE53507}" srcOrd="2" destOrd="0" parTransId="{A707AE41-76EE-41A7-92E8-26601831072B}" sibTransId="{90CEA6E7-F1F1-43BE-AEFB-54CE9BCBE6EB}"/>
    <dgm:cxn modelId="{3D3F5DC4-BEFC-49AA-9388-13F9F2014215}" srcId="{855D6762-1C2D-4292-B6A2-E5D59FED46BF}" destId="{67C0DB0E-E646-4CE7-AF0D-E9A952B1FAD9}" srcOrd="0" destOrd="0" parTransId="{6BC30600-322E-46AF-BC67-83BED7004EFE}" sibTransId="{9ACD06CF-E318-4125-A843-46A69755B377}"/>
    <dgm:cxn modelId="{C791C7D1-DB80-4BC9-AD57-48D0A4C9D3AF}" type="presOf" srcId="{20F4FB23-A82C-4D0A-B091-C11A2EE53507}" destId="{E0156841-D79A-4CE9-AE74-4BE386B3017C}" srcOrd="0" destOrd="0" presId="urn:microsoft.com/office/officeart/2005/8/layout/venn2"/>
    <dgm:cxn modelId="{CAC625DE-E88A-4814-ADEA-EE852B08885E}" srcId="{855D6762-1C2D-4292-B6A2-E5D59FED46BF}" destId="{D953C047-8D70-4693-A366-E36685AA0723}" srcOrd="1" destOrd="0" parTransId="{1637A642-D3AC-4ACA-A670-11B0BBA09A2F}" sibTransId="{81C2A8C6-BC9C-430F-8CF9-579374FCE8B0}"/>
    <dgm:cxn modelId="{FB0567DC-9AD2-4C86-99C9-A9CF4B7E6981}" type="presParOf" srcId="{B4A7FDF5-F06C-4AD6-99BF-EF93BE0C1370}" destId="{E4A8D0B4-49E0-454E-AEB6-418DD4805A92}" srcOrd="0" destOrd="0" presId="urn:microsoft.com/office/officeart/2005/8/layout/venn2"/>
    <dgm:cxn modelId="{8003165A-E4FB-46CB-9B0A-A9E5DC06D00C}" type="presParOf" srcId="{E4A8D0B4-49E0-454E-AEB6-418DD4805A92}" destId="{870FEEBC-A531-4045-A8B0-D30BBBB32B45}" srcOrd="0" destOrd="0" presId="urn:microsoft.com/office/officeart/2005/8/layout/venn2"/>
    <dgm:cxn modelId="{59E3F734-DB6E-4E3D-9D65-F3DED8464F71}" type="presParOf" srcId="{E4A8D0B4-49E0-454E-AEB6-418DD4805A92}" destId="{24F95573-A5FC-40BA-AC11-860EE25026C4}" srcOrd="1" destOrd="0" presId="urn:microsoft.com/office/officeart/2005/8/layout/venn2"/>
    <dgm:cxn modelId="{8A769E9F-052C-4A8C-816C-9B0E55C9BEAD}" type="presParOf" srcId="{B4A7FDF5-F06C-4AD6-99BF-EF93BE0C1370}" destId="{A99CDDDD-8E7F-4BEA-BFCA-6A75D43091E8}" srcOrd="1" destOrd="0" presId="urn:microsoft.com/office/officeart/2005/8/layout/venn2"/>
    <dgm:cxn modelId="{DDC183F4-7A8D-4B22-AE93-0089F4B4C465}" type="presParOf" srcId="{A99CDDDD-8E7F-4BEA-BFCA-6A75D43091E8}" destId="{95C52D2E-3FB7-417D-81BA-5968872C9DDC}" srcOrd="0" destOrd="0" presId="urn:microsoft.com/office/officeart/2005/8/layout/venn2"/>
    <dgm:cxn modelId="{BB1CF8A6-14B4-416F-85BA-7599CB10159E}" type="presParOf" srcId="{A99CDDDD-8E7F-4BEA-BFCA-6A75D43091E8}" destId="{247218C0-BF8D-4B1C-B6A1-93C17F1CBAD3}" srcOrd="1" destOrd="0" presId="urn:microsoft.com/office/officeart/2005/8/layout/venn2"/>
    <dgm:cxn modelId="{FBE96469-2CFC-48CC-832D-516CF9DC31A0}" type="presParOf" srcId="{B4A7FDF5-F06C-4AD6-99BF-EF93BE0C1370}" destId="{2C34D3EE-F045-42E5-9628-306A4D6B6873}" srcOrd="2" destOrd="0" presId="urn:microsoft.com/office/officeart/2005/8/layout/venn2"/>
    <dgm:cxn modelId="{889C72B8-4798-4F90-88E8-86DC93746826}" type="presParOf" srcId="{2C34D3EE-F045-42E5-9628-306A4D6B6873}" destId="{E0156841-D79A-4CE9-AE74-4BE386B3017C}" srcOrd="0" destOrd="0" presId="urn:microsoft.com/office/officeart/2005/8/layout/venn2"/>
    <dgm:cxn modelId="{05AA6D48-1424-49AE-A452-E82B410B58F7}" type="presParOf" srcId="{2C34D3EE-F045-42E5-9628-306A4D6B6873}" destId="{91A6A9BF-9686-472A-92F4-58A20BC6461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FEEBC-A531-4045-A8B0-D30BBBB32B45}">
      <dsp:nvSpPr>
        <dsp:cNvPr id="0" name=""/>
        <dsp:cNvSpPr/>
      </dsp:nvSpPr>
      <dsp:spPr>
        <a:xfrm>
          <a:off x="407231" y="0"/>
          <a:ext cx="4444585" cy="444458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Cluster</a:t>
          </a:r>
        </a:p>
      </dsp:txBody>
      <dsp:txXfrm>
        <a:off x="1852833" y="222229"/>
        <a:ext cx="1553382" cy="666687"/>
      </dsp:txXfrm>
    </dsp:sp>
    <dsp:sp modelId="{95C52D2E-3FB7-417D-81BA-5968872C9DDC}">
      <dsp:nvSpPr>
        <dsp:cNvPr id="0" name=""/>
        <dsp:cNvSpPr/>
      </dsp:nvSpPr>
      <dsp:spPr>
        <a:xfrm>
          <a:off x="962805" y="1111146"/>
          <a:ext cx="3333438" cy="3333438"/>
        </a:xfrm>
        <a:prstGeom prst="ellipse">
          <a:avLst/>
        </a:prstGeom>
        <a:solidFill>
          <a:schemeClr val="accent2">
            <a:hueOff val="-2648756"/>
            <a:satOff val="-25308"/>
            <a:lumOff val="238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Intervention Target</a:t>
          </a:r>
        </a:p>
      </dsp:txBody>
      <dsp:txXfrm>
        <a:off x="1852833" y="1319486"/>
        <a:ext cx="1553382" cy="625019"/>
      </dsp:txXfrm>
    </dsp:sp>
    <dsp:sp modelId="{E0156841-D79A-4CE9-AE74-4BE386B3017C}">
      <dsp:nvSpPr>
        <dsp:cNvPr id="0" name=""/>
        <dsp:cNvSpPr/>
      </dsp:nvSpPr>
      <dsp:spPr>
        <a:xfrm>
          <a:off x="1480288" y="1955595"/>
          <a:ext cx="2222292" cy="2222292"/>
        </a:xfrm>
        <a:prstGeom prst="ellipse">
          <a:avLst/>
        </a:prstGeom>
        <a:solidFill>
          <a:schemeClr val="accent2">
            <a:hueOff val="-5297512"/>
            <a:satOff val="-50617"/>
            <a:lumOff val="476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Intervention</a:t>
          </a:r>
          <a:r>
            <a:rPr lang="en-US" sz="1500" kern="1200" dirty="0"/>
            <a:t> </a:t>
          </a:r>
          <a:r>
            <a:rPr lang="en-US" sz="1500" kern="1200" dirty="0">
              <a:solidFill>
                <a:schemeClr val="tx1"/>
              </a:solidFill>
            </a:rPr>
            <a:t>Coverage</a:t>
          </a:r>
        </a:p>
      </dsp:txBody>
      <dsp:txXfrm>
        <a:off x="1805735" y="2511168"/>
        <a:ext cx="1571398" cy="111114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01F2497-769F-4680-9278-5B2B6DF57CC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942C8136-6BAA-401D-AE47-BB40D522CB73}"/>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7652" name="Rectangle 4">
            <a:extLst>
              <a:ext uri="{FF2B5EF4-FFF2-40B4-BE49-F238E27FC236}">
                <a16:creationId xmlns:a16="http://schemas.microsoft.com/office/drawing/2014/main" id="{2618656F-31A7-412B-87FB-AEF41CC0D005}"/>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27653" name="Rectangle 5">
            <a:extLst>
              <a:ext uri="{FF2B5EF4-FFF2-40B4-BE49-F238E27FC236}">
                <a16:creationId xmlns:a16="http://schemas.microsoft.com/office/drawing/2014/main" id="{C2C882B9-4579-4BE7-927E-EB1ABAEDA21A}"/>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ea typeface="ヒラギノ角ゴ Pro W3" charset="-128"/>
              </a:defRPr>
            </a:lvl1pPr>
          </a:lstStyle>
          <a:p>
            <a:pPr>
              <a:defRPr/>
            </a:pPr>
            <a:fld id="{FE48E949-DB3C-4227-855B-828DF634F46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3A1181-61DB-4CCE-9AC3-45E71E2714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ea typeface="ヒラギノ角ゴ Pro W3" charset="0"/>
                <a:cs typeface="+mn-cs"/>
              </a:defRPr>
            </a:lvl1pPr>
          </a:lstStyle>
          <a:p>
            <a:pPr>
              <a:defRPr/>
            </a:pPr>
            <a:endParaRPr lang="en-US"/>
          </a:p>
        </p:txBody>
      </p:sp>
      <p:sp>
        <p:nvSpPr>
          <p:cNvPr id="3" name="Date Placeholder 2">
            <a:extLst>
              <a:ext uri="{FF2B5EF4-FFF2-40B4-BE49-F238E27FC236}">
                <a16:creationId xmlns:a16="http://schemas.microsoft.com/office/drawing/2014/main" id="{0C5AD5E9-C6BC-461A-811D-3E975E766CB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ヒラギノ角ゴ Pro W3" charset="-128"/>
              </a:defRPr>
            </a:lvl1pPr>
          </a:lstStyle>
          <a:p>
            <a:pPr>
              <a:defRPr/>
            </a:pPr>
            <a:fld id="{29A8D485-612E-4768-B468-3F7BB4D39BC5}" type="datetimeFigureOut">
              <a:rPr lang="en-US" altLang="en-US"/>
              <a:pPr>
                <a:defRPr/>
              </a:pPr>
              <a:t>4/9/2021</a:t>
            </a:fld>
            <a:endParaRPr lang="en-US" altLang="en-US"/>
          </a:p>
        </p:txBody>
      </p:sp>
      <p:sp>
        <p:nvSpPr>
          <p:cNvPr id="4" name="Slide Image Placeholder 3">
            <a:extLst>
              <a:ext uri="{FF2B5EF4-FFF2-40B4-BE49-F238E27FC236}">
                <a16:creationId xmlns:a16="http://schemas.microsoft.com/office/drawing/2014/main" id="{FE5B1BF0-E09C-4F71-8950-7C8FA24DCC8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B79FC5-F2AD-4371-8FFA-1EE66FDF038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C47FC7-CBEB-4A7C-A381-84B1FF4FB1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ea typeface="ヒラギノ角ゴ Pro W3"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DECFBBF9-962B-4D58-B2A0-44B3A2FC5D6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ea typeface="ヒラギノ角ゴ Pro W3" charset="-128"/>
              </a:defRPr>
            </a:lvl1pPr>
          </a:lstStyle>
          <a:p>
            <a:pPr>
              <a:defRPr/>
            </a:pPr>
            <a:fld id="{07BD5AC1-2A46-4131-9FCA-236ACA72EB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B32826C-96D0-426A-8636-7A18BF6B96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3842D47-6877-447B-AD86-92927FDEB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endParaRPr>
          </a:p>
        </p:txBody>
      </p:sp>
      <p:sp>
        <p:nvSpPr>
          <p:cNvPr id="35844" name="Slide Number Placeholder 3">
            <a:extLst>
              <a:ext uri="{FF2B5EF4-FFF2-40B4-BE49-F238E27FC236}">
                <a16:creationId xmlns:a16="http://schemas.microsoft.com/office/drawing/2014/main" id="{8F21A7CB-7B67-4DD7-AEE2-2391668841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5342A2EF-95F7-47AD-AF4D-2176697AF7B8}" type="slidenum">
              <a:rPr lang="en-US" altLang="en-US" sz="1200" smtClean="0"/>
              <a:pPr/>
              <a:t>0</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Commonalities: Broad geographic spread – matching used</a:t>
            </a:r>
          </a:p>
          <a:p>
            <a:r>
              <a:rPr lang="en-US" dirty="0"/>
              <a:t>Small number of </a:t>
            </a:r>
            <a:r>
              <a:rPr lang="en-US" dirty="0" err="1"/>
              <a:t>communites</a:t>
            </a:r>
            <a:r>
              <a:rPr lang="en-US" dirty="0"/>
              <a:t>/ no matching: control to avoid “bad” randomizations of factors impacting outcome (size; baseline intervention; baseline outcome)  </a:t>
            </a:r>
          </a:p>
          <a:p>
            <a:r>
              <a:rPr lang="en-US" dirty="0"/>
              <a:t>Restricted randomization: permutation test</a:t>
            </a:r>
          </a:p>
          <a:p>
            <a:endParaRPr lang="en-US" dirty="0"/>
          </a:p>
          <a:p>
            <a:r>
              <a:rPr lang="en-US" dirty="0" err="1"/>
              <a:t>PopART</a:t>
            </a:r>
            <a:r>
              <a:rPr lang="en-US" dirty="0"/>
              <a:t>: Community randomization ceremony</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10</a:t>
            </a:fld>
            <a:endParaRPr lang="en-US" altLang="en-US"/>
          </a:p>
        </p:txBody>
      </p:sp>
    </p:spTree>
    <p:extLst>
      <p:ext uri="{BB962C8B-B14F-4D97-AF65-F5344CB8AC3E}">
        <p14:creationId xmlns:p14="http://schemas.microsoft.com/office/powerpoint/2010/main" val="47676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both project accept and </a:t>
            </a:r>
            <a:r>
              <a:rPr lang="en-US" dirty="0" err="1"/>
              <a:t>popart</a:t>
            </a:r>
            <a:r>
              <a:rPr lang="en-US" dirty="0"/>
              <a:t> – HIV incidence selected – aspirational but true measure of impact in the community; Both the outcome restricted to age group most impacted by new infections  - power/efficiency boost.</a:t>
            </a:r>
          </a:p>
          <a:p>
            <a:r>
              <a:rPr lang="en-US" i="1" dirty="0"/>
              <a:t>In TLC-Plus: direct impact only on person receiving intervention, but assessment in clinic population who could potentially receive intervention</a:t>
            </a:r>
          </a:p>
          <a:p>
            <a:r>
              <a:rPr lang="en-US" dirty="0"/>
              <a:t> </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11</a:t>
            </a:fld>
            <a:endParaRPr lang="en-US" altLang="en-US"/>
          </a:p>
        </p:txBody>
      </p:sp>
    </p:spTree>
    <p:extLst>
      <p:ext uri="{BB962C8B-B14F-4D97-AF65-F5344CB8AC3E}">
        <p14:creationId xmlns:p14="http://schemas.microsoft.com/office/powerpoint/2010/main" val="23466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 In all three studies, no intervention activity in SOC communities. Intervention delivery activities distinct from intervention measurement research effort.</a:t>
            </a:r>
          </a:p>
          <a:p>
            <a:r>
              <a:rPr lang="en-US" dirty="0"/>
              <a:t>In accept and </a:t>
            </a:r>
            <a:r>
              <a:rPr lang="en-US" dirty="0" err="1"/>
              <a:t>popart</a:t>
            </a:r>
            <a:r>
              <a:rPr lang="en-US" dirty="0"/>
              <a:t> – research control; in TLC-Plus leverages existing surveillance</a:t>
            </a:r>
          </a:p>
          <a:p>
            <a:r>
              <a:rPr lang="en-US" dirty="0"/>
              <a:t>Pros – research quality data </a:t>
            </a:r>
          </a:p>
          <a:p>
            <a:r>
              <a:rPr lang="en-US" dirty="0"/>
              <a:t>Cons -  ascertainment bias and </a:t>
            </a:r>
            <a:r>
              <a:rPr lang="en-US" dirty="0" err="1"/>
              <a:t>hawthorne</a:t>
            </a:r>
            <a:r>
              <a:rPr lang="en-US" dirty="0"/>
              <a:t> (measuring something changes it )</a:t>
            </a:r>
          </a:p>
          <a:p>
            <a:endParaRPr lang="en-US" dirty="0"/>
          </a:p>
          <a:p>
            <a:r>
              <a:rPr lang="en-US" dirty="0"/>
              <a:t>TLC-Plus: Pros – complete ascertainment</a:t>
            </a:r>
          </a:p>
          <a:p>
            <a:r>
              <a:rPr lang="en-US" dirty="0"/>
              <a:t> - less data infrastructure required</a:t>
            </a:r>
          </a:p>
          <a:p>
            <a:r>
              <a:rPr lang="en-US" dirty="0"/>
              <a:t>Cons – less quality control</a:t>
            </a:r>
          </a:p>
          <a:p>
            <a:r>
              <a:rPr lang="en-US" dirty="0"/>
              <a:t> - no control over what is collected</a:t>
            </a:r>
          </a:p>
          <a:p>
            <a:r>
              <a:rPr lang="en-US" dirty="0"/>
              <a:t>(i.e. HPTN 065 – no ART use; treatment clinic not a defined variable.   </a:t>
            </a:r>
          </a:p>
          <a:p>
            <a:endParaRPr lang="en-US" dirty="0"/>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12</a:t>
            </a:fld>
            <a:endParaRPr lang="en-US" altLang="en-US"/>
          </a:p>
        </p:txBody>
      </p:sp>
    </p:spTree>
    <p:extLst>
      <p:ext uri="{BB962C8B-B14F-4D97-AF65-F5344CB8AC3E}">
        <p14:creationId xmlns:p14="http://schemas.microsoft.com/office/powerpoint/2010/main" val="2689417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14</a:t>
            </a:fld>
            <a:endParaRPr lang="en-US" altLang="en-US"/>
          </a:p>
        </p:txBody>
      </p:sp>
    </p:spTree>
    <p:extLst>
      <p:ext uri="{BB962C8B-B14F-4D97-AF65-F5344CB8AC3E}">
        <p14:creationId xmlns:p14="http://schemas.microsoft.com/office/powerpoint/2010/main" val="35622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Viral suppression: All diagnosed HIV-patients included: missing VL treated as NS</a:t>
            </a:r>
          </a:p>
          <a:p>
            <a:r>
              <a:rPr lang="en-US" dirty="0"/>
              <a:t>Failure to upload lab evaluations lead to lower Viral Suppression. </a:t>
            </a:r>
          </a:p>
          <a:p>
            <a:r>
              <a:rPr lang="en-US" dirty="0"/>
              <a:t>Miami: </a:t>
            </a:r>
            <a:r>
              <a:rPr lang="en-US" dirty="0" err="1"/>
              <a:t>Consitent</a:t>
            </a:r>
            <a:r>
              <a:rPr lang="en-US" dirty="0"/>
              <a:t> issue with low number of assessments in the </a:t>
            </a:r>
            <a:r>
              <a:rPr lang="en-US" dirty="0" err="1"/>
              <a:t>eHARS</a:t>
            </a:r>
            <a:r>
              <a:rPr lang="en-US" dirty="0"/>
              <a:t> system</a:t>
            </a:r>
          </a:p>
          <a:p>
            <a:r>
              <a:rPr lang="en-US" dirty="0"/>
              <a:t>Washington DC: 4 quarters where viral loads from one DC lab were only being partially captured, affecting 6 DC clinics. </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15</a:t>
            </a:fld>
            <a:endParaRPr lang="en-US" altLang="en-US"/>
          </a:p>
        </p:txBody>
      </p:sp>
    </p:spTree>
    <p:extLst>
      <p:ext uri="{BB962C8B-B14F-4D97-AF65-F5344CB8AC3E}">
        <p14:creationId xmlns:p14="http://schemas.microsoft.com/office/powerpoint/2010/main" val="9568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16</a:t>
            </a:fld>
            <a:endParaRPr lang="en-US" altLang="en-US"/>
          </a:p>
        </p:txBody>
      </p:sp>
    </p:spTree>
    <p:extLst>
      <p:ext uri="{BB962C8B-B14F-4D97-AF65-F5344CB8AC3E}">
        <p14:creationId xmlns:p14="http://schemas.microsoft.com/office/powerpoint/2010/main" val="383769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AFOr</a:t>
            </a:r>
            <a:r>
              <a:rPr lang="en-US" dirty="0"/>
              <a:t> all CRTs, power pretty much determined by the number of communities participating.</a:t>
            </a:r>
          </a:p>
          <a:p>
            <a:endParaRPr lang="en-US" dirty="0"/>
          </a:p>
          <a:p>
            <a:r>
              <a:rPr lang="en-US" dirty="0" err="1"/>
              <a:t>dditional</a:t>
            </a:r>
            <a:r>
              <a:rPr lang="en-US" dirty="0"/>
              <a:t> advantage that ameliorate the aging of the cohort: Logic: measuring the impact of </a:t>
            </a:r>
            <a:r>
              <a:rPr lang="en-US" dirty="0" err="1"/>
              <a:t>TasP</a:t>
            </a:r>
            <a:r>
              <a:rPr lang="en-US" dirty="0"/>
              <a:t> in the community – anyone you enroll after one year to measure the effect is experiencing the full benefit of the intervention </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17</a:t>
            </a:fld>
            <a:endParaRPr lang="en-US" altLang="en-US"/>
          </a:p>
        </p:txBody>
      </p:sp>
    </p:spTree>
    <p:extLst>
      <p:ext uri="{BB962C8B-B14F-4D97-AF65-F5344CB8AC3E}">
        <p14:creationId xmlns:p14="http://schemas.microsoft.com/office/powerpoint/2010/main" val="545313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trials ended up allowing time for the intervention to achieve a stronger effect – balance between power from more endpoints and size of effect. Opted for size of effect. </a:t>
            </a:r>
          </a:p>
          <a:p>
            <a:r>
              <a:rPr lang="en-US" dirty="0"/>
              <a:t>End of study evaluation meant did not have to concerned about </a:t>
            </a:r>
            <a:r>
              <a:rPr lang="en-US" dirty="0" err="1"/>
              <a:t>hawthorene</a:t>
            </a:r>
            <a:r>
              <a:rPr lang="en-US" dirty="0"/>
              <a:t> effect – all people in HH; </a:t>
            </a:r>
            <a:r>
              <a:rPr lang="en-US" dirty="0" err="1"/>
              <a:t>PopART</a:t>
            </a:r>
            <a:r>
              <a:rPr lang="en-US" dirty="0"/>
              <a:t> needed to stay with single person because of intervention</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18</a:t>
            </a:fld>
            <a:endParaRPr lang="en-US" altLang="en-US"/>
          </a:p>
        </p:txBody>
      </p:sp>
    </p:spTree>
    <p:extLst>
      <p:ext uri="{BB962C8B-B14F-4D97-AF65-F5344CB8AC3E}">
        <p14:creationId xmlns:p14="http://schemas.microsoft.com/office/powerpoint/2010/main" val="371745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19</a:t>
            </a:fld>
            <a:endParaRPr lang="en-US" altLang="en-US"/>
          </a:p>
        </p:txBody>
      </p:sp>
    </p:spTree>
    <p:extLst>
      <p:ext uri="{BB962C8B-B14F-4D97-AF65-F5344CB8AC3E}">
        <p14:creationId xmlns:p14="http://schemas.microsoft.com/office/powerpoint/2010/main" val="233740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 arm – no HH testing; Arms A and B HH testing throughout the 3 years. Participation in measurement – delivery offer of rapid test to households for participant: was the uptake very different?</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20</a:t>
            </a:fld>
            <a:endParaRPr lang="en-US" altLang="en-US"/>
          </a:p>
        </p:txBody>
      </p:sp>
    </p:spTree>
    <p:extLst>
      <p:ext uri="{BB962C8B-B14F-4D97-AF65-F5344CB8AC3E}">
        <p14:creationId xmlns:p14="http://schemas.microsoft.com/office/powerpoint/2010/main" val="68935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had the privilege of working on three very large CRTs in HIV prevention. Each spanned many years of planning, execution and analysis. It is lovely to have the opportunity to talk about some of the practical happenstance circumstances of these challenging projects.</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1</a:t>
            </a:fld>
            <a:endParaRPr lang="en-US" altLang="en-US"/>
          </a:p>
        </p:txBody>
      </p:sp>
    </p:spTree>
    <p:extLst>
      <p:ext uri="{BB962C8B-B14F-4D97-AF65-F5344CB8AC3E}">
        <p14:creationId xmlns:p14="http://schemas.microsoft.com/office/powerpoint/2010/main" val="312502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perspective of traditional RCTs, very </a:t>
            </a:r>
            <a:r>
              <a:rPr lang="en-US" dirty="0" err="1"/>
              <a:t>prro</a:t>
            </a:r>
            <a:r>
              <a:rPr lang="en-US" dirty="0"/>
              <a:t> retention would be a concern and every effort made to find and </a:t>
            </a:r>
            <a:r>
              <a:rPr lang="en-US" dirty="0" err="1"/>
              <a:t>follw</a:t>
            </a:r>
            <a:r>
              <a:rPr lang="en-US" dirty="0"/>
              <a:t> everyone recruited. </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21</a:t>
            </a:fld>
            <a:endParaRPr lang="en-US" altLang="en-US"/>
          </a:p>
        </p:txBody>
      </p:sp>
    </p:spTree>
    <p:extLst>
      <p:ext uri="{BB962C8B-B14F-4D97-AF65-F5344CB8AC3E}">
        <p14:creationId xmlns:p14="http://schemas.microsoft.com/office/powerpoint/2010/main" val="313702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start by describing each of these trials, using that peculiar statistical lens of statisticians, focused on what is the primary question (intervention and intended effect); how do we measure its effect.</a:t>
            </a:r>
          </a:p>
          <a:p>
            <a:endParaRPr lang="en-US" dirty="0"/>
          </a:p>
          <a:p>
            <a:r>
              <a:rPr lang="en-US" dirty="0"/>
              <a:t>Each trial also had vibrant social science and community engagement teams that were critical to trial execution: not included in this presentation. </a:t>
            </a:r>
          </a:p>
          <a:p>
            <a:r>
              <a:rPr lang="en-US" dirty="0"/>
              <a:t>Who benefits? Common that the intervention is expected to have benefit beyond those directly getting it. But can be targeted at the individual – only those who get the intervention benefit. </a:t>
            </a:r>
          </a:p>
          <a:p>
            <a:r>
              <a:rPr lang="en-US" dirty="0"/>
              <a:t>Dilemma: If benefit is broader than direct, true cluster impact measure broader. However much less expensive to evaluate impact in those getting intervention</a:t>
            </a:r>
          </a:p>
          <a:p>
            <a:endParaRPr lang="en-US" dirty="0"/>
          </a:p>
          <a:p>
            <a:r>
              <a:rPr lang="en-US" dirty="0"/>
              <a:t>Illustrate and justify the choices that were made for </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2</a:t>
            </a:fld>
            <a:endParaRPr lang="en-US" altLang="en-US"/>
          </a:p>
        </p:txBody>
      </p:sp>
    </p:spTree>
    <p:extLst>
      <p:ext uri="{BB962C8B-B14F-4D97-AF65-F5344CB8AC3E}">
        <p14:creationId xmlns:p14="http://schemas.microsoft.com/office/powerpoint/2010/main" val="27991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t>
            </a:r>
            <a:r>
              <a:rPr lang="en-US" dirty="0" err="1"/>
              <a:t>TasP</a:t>
            </a:r>
            <a:r>
              <a:rPr lang="en-US" dirty="0"/>
              <a:t> and PrEP. </a:t>
            </a:r>
          </a:p>
          <a:p>
            <a:r>
              <a:rPr lang="en-US" dirty="0"/>
              <a:t>Community size 3,000-30,000</a:t>
            </a:r>
          </a:p>
          <a:p>
            <a:r>
              <a:rPr lang="en-US" dirty="0"/>
              <a:t>3 years of implementation</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3</a:t>
            </a:fld>
            <a:endParaRPr lang="en-US" altLang="en-US"/>
          </a:p>
        </p:txBody>
      </p:sp>
    </p:spTree>
    <p:extLst>
      <p:ext uri="{BB962C8B-B14F-4D97-AF65-F5344CB8AC3E}">
        <p14:creationId xmlns:p14="http://schemas.microsoft.com/office/powerpoint/2010/main" val="165734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to the last page in the book:</a:t>
            </a:r>
          </a:p>
          <a:p>
            <a:r>
              <a:rPr lang="en-US" dirty="0"/>
              <a:t>Paired (weighted) t-test. More than 90% power to detect 35% reduction in incidence. 900-1300 per community</a:t>
            </a:r>
          </a:p>
          <a:p>
            <a:r>
              <a:rPr lang="en-US" dirty="0"/>
              <a:t>Colors are countries.</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4</a:t>
            </a:fld>
            <a:endParaRPr lang="en-US" altLang="en-US"/>
          </a:p>
        </p:txBody>
      </p:sp>
    </p:spTree>
    <p:extLst>
      <p:ext uri="{BB962C8B-B14F-4D97-AF65-F5344CB8AC3E}">
        <p14:creationId xmlns:p14="http://schemas.microsoft.com/office/powerpoint/2010/main" val="405236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heels of </a:t>
            </a:r>
            <a:r>
              <a:rPr lang="en-US" dirty="0" err="1"/>
              <a:t>TasP</a:t>
            </a:r>
            <a:r>
              <a:rPr lang="en-US" dirty="0"/>
              <a:t> (2011).</a:t>
            </a:r>
          </a:p>
          <a:p>
            <a:r>
              <a:rPr lang="en-US" dirty="0"/>
              <a:t>Individual intervention: cluster randomized.  “Program implementation”. Too disruptive to </a:t>
            </a:r>
            <a:r>
              <a:rPr lang="en-US" dirty="0" err="1"/>
              <a:t>clini</a:t>
            </a:r>
            <a:r>
              <a:rPr lang="en-US" dirty="0"/>
              <a:t> operations to do individual randomization.</a:t>
            </a:r>
          </a:p>
          <a:p>
            <a:r>
              <a:rPr lang="en-US" dirty="0"/>
              <a:t>Working with clinics serving persons living with HIV: patient population ranged from 200 to 2000+</a:t>
            </a:r>
          </a:p>
          <a:p>
            <a:r>
              <a:rPr lang="en-US" dirty="0"/>
              <a:t>Financial incentives offered for 2 years. </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5</a:t>
            </a:fld>
            <a:endParaRPr lang="en-US" altLang="en-US"/>
          </a:p>
        </p:txBody>
      </p:sp>
    </p:spTree>
    <p:extLst>
      <p:ext uri="{BB962C8B-B14F-4D97-AF65-F5344CB8AC3E}">
        <p14:creationId xmlns:p14="http://schemas.microsoft.com/office/powerpoint/2010/main" val="347572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period: beginning 9 months after FU began: 15 months of evaluation</a:t>
            </a:r>
          </a:p>
        </p:txBody>
      </p:sp>
      <p:sp>
        <p:nvSpPr>
          <p:cNvPr id="4" name="Slide Number Placeholder 3"/>
          <p:cNvSpPr>
            <a:spLocks noGrp="1"/>
          </p:cNvSpPr>
          <p:nvPr>
            <p:ph type="sldNum" sz="quarter" idx="10"/>
          </p:nvPr>
        </p:nvSpPr>
        <p:spPr/>
        <p:txBody>
          <a:bodyPr/>
          <a:lstStyle/>
          <a:p>
            <a:fld id="{2F1D2936-21F6-4565-B4CA-BD04CA60AACD}" type="slidenum">
              <a:rPr lang="en-US" smtClean="0"/>
              <a:t>6</a:t>
            </a:fld>
            <a:endParaRPr lang="en-US"/>
          </a:p>
        </p:txBody>
      </p:sp>
    </p:spTree>
    <p:extLst>
      <p:ext uri="{BB962C8B-B14F-4D97-AF65-F5344CB8AC3E}">
        <p14:creationId xmlns:p14="http://schemas.microsoft.com/office/powerpoint/2010/main" val="367959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t>
            </a:r>
            <a:r>
              <a:rPr lang="en-US" dirty="0" err="1"/>
              <a:t>TasP</a:t>
            </a:r>
            <a:endParaRPr lang="en-US" dirty="0"/>
          </a:p>
          <a:p>
            <a:r>
              <a:rPr lang="en-US" dirty="0"/>
              <a:t>Intervention implementation: Delivered to all adults in communities, through household based testing; repeated at least annually for three years</a:t>
            </a:r>
          </a:p>
          <a:p>
            <a:r>
              <a:rPr lang="en-US" dirty="0"/>
              <a:t>Target of intervention: Primary mechanism is </a:t>
            </a:r>
            <a:r>
              <a:rPr lang="en-US" dirty="0" err="1"/>
              <a:t>TasP</a:t>
            </a:r>
            <a:r>
              <a:rPr lang="en-US" dirty="0"/>
              <a:t> – target is HIV+ individuals, especially those virally unsuppressed</a:t>
            </a:r>
          </a:p>
          <a:p>
            <a:r>
              <a:rPr lang="en-US" dirty="0"/>
              <a:t>Benefit of intervention: Reduced risk of HIV infection in HIV-uninfected; increased viral suppression in HIV-infected</a:t>
            </a:r>
          </a:p>
          <a:p>
            <a:r>
              <a:rPr lang="en-US" dirty="0"/>
              <a:t>85% power to detect 40% reduction in incidence</a:t>
            </a:r>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7</a:t>
            </a:fld>
            <a:endParaRPr lang="en-US" altLang="en-US"/>
          </a:p>
        </p:txBody>
      </p:sp>
    </p:spTree>
    <p:extLst>
      <p:ext uri="{BB962C8B-B14F-4D97-AF65-F5344CB8AC3E}">
        <p14:creationId xmlns:p14="http://schemas.microsoft.com/office/powerpoint/2010/main" val="82977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ヒラギノ角ゴ Pro W3" charset="0"/>
                <a:cs typeface="ヒラギノ角ゴ Pro W3" charset="0"/>
              </a:rPr>
              <a:t>VS compared to Arm C</a:t>
            </a:r>
          </a:p>
          <a:p>
            <a:pPr fontAlgn="t"/>
            <a:r>
              <a:rPr lang="en-US" sz="1200" b="0" i="0" u="none" strike="noStrike" kern="1200" dirty="0">
                <a:solidFill>
                  <a:schemeClr val="tx1"/>
                </a:solidFill>
                <a:effectLst/>
                <a:latin typeface="+mn-lt"/>
                <a:ea typeface="ヒラギノ角ゴ Pro W3" charset="0"/>
                <a:cs typeface="ヒラギノ角ゴ Pro W3" charset="0"/>
              </a:rPr>
              <a:t>16% increase P value = 0.07</a:t>
            </a:r>
          </a:p>
          <a:p>
            <a:pPr fontAlgn="t"/>
            <a:r>
              <a:rPr lang="en-US" sz="1200" b="0" i="0" u="none" strike="noStrike" kern="1200" dirty="0">
                <a:solidFill>
                  <a:schemeClr val="tx1"/>
                </a:solidFill>
                <a:effectLst/>
                <a:latin typeface="+mn-lt"/>
                <a:ea typeface="ヒラギノ角ゴ Pro W3" charset="0"/>
                <a:cs typeface="ヒラギノ角ゴ Pro W3" charset="0"/>
              </a:rPr>
              <a:t>8% increase P value = 0.30</a:t>
            </a:r>
          </a:p>
          <a:p>
            <a:endParaRPr lang="en-US" dirty="0"/>
          </a:p>
        </p:txBody>
      </p:sp>
      <p:sp>
        <p:nvSpPr>
          <p:cNvPr id="4" name="Slide Number Placeholder 3"/>
          <p:cNvSpPr>
            <a:spLocks noGrp="1"/>
          </p:cNvSpPr>
          <p:nvPr>
            <p:ph type="sldNum" sz="quarter" idx="5"/>
          </p:nvPr>
        </p:nvSpPr>
        <p:spPr/>
        <p:txBody>
          <a:bodyPr/>
          <a:lstStyle/>
          <a:p>
            <a:pPr>
              <a:defRPr/>
            </a:pPr>
            <a:fld id="{07BD5AC1-2A46-4131-9FCA-236ACA72EB11}" type="slidenum">
              <a:rPr lang="en-US" altLang="en-US" smtClean="0"/>
              <a:pPr>
                <a:defRPr/>
              </a:pPr>
              <a:t>8</a:t>
            </a:fld>
            <a:endParaRPr lang="en-US" altLang="en-US"/>
          </a:p>
        </p:txBody>
      </p:sp>
    </p:spTree>
    <p:extLst>
      <p:ext uri="{BB962C8B-B14F-4D97-AF65-F5344CB8AC3E}">
        <p14:creationId xmlns:p14="http://schemas.microsoft.com/office/powerpoint/2010/main" val="371435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8243D"/>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ED00272-F80B-46AA-8141-B96EE89BD5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300" y="2814638"/>
            <a:ext cx="1096168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h white.eps">
            <a:extLst>
              <a:ext uri="{FF2B5EF4-FFF2-40B4-BE49-F238E27FC236}">
                <a16:creationId xmlns:a16="http://schemas.microsoft.com/office/drawing/2014/main" id="{507095C6-BA4C-45EC-A2AA-9B0E660DB9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703888"/>
            <a:ext cx="2535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77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11721" y="1261872"/>
            <a:ext cx="10970679" cy="4846320"/>
          </a:xfrm>
        </p:spPr>
        <p:txBody>
          <a:bodyPr/>
          <a:lstStyle>
            <a:lvl1pPr marL="0" indent="0">
              <a:spcBef>
                <a:spcPts val="600"/>
              </a:spcBef>
              <a:defRPr>
                <a:solidFill>
                  <a:srgbClr val="1C3B61"/>
                </a:solidFill>
              </a:defRPr>
            </a:lvl1pPr>
            <a:lvl2pPr marL="579424" indent="-118869">
              <a:spcBef>
                <a:spcPts val="600"/>
              </a:spcBef>
              <a:spcAft>
                <a:spcPts val="900"/>
              </a:spcAft>
              <a:buFont typeface="Arial"/>
              <a:buChar char="•"/>
              <a:defRPr sz="2400" baseline="0">
                <a:solidFill>
                  <a:srgbClr val="1C3B61"/>
                </a:solidFill>
              </a:defRPr>
            </a:lvl2pPr>
            <a:lvl3pPr marL="685783" indent="-111123">
              <a:spcBef>
                <a:spcPts val="300"/>
              </a:spcBef>
              <a:buFont typeface="Lucida Grande"/>
              <a:buChar char="-"/>
              <a:defRPr sz="200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5" name="Rectangle 12">
            <a:extLst>
              <a:ext uri="{FF2B5EF4-FFF2-40B4-BE49-F238E27FC236}">
                <a16:creationId xmlns:a16="http://schemas.microsoft.com/office/drawing/2014/main" id="{91E4BB9A-ED1C-400B-9FB3-E7432B640326}"/>
              </a:ext>
            </a:extLst>
          </p:cNvPr>
          <p:cNvSpPr>
            <a:spLocks noGrp="1" noChangeArrowheads="1"/>
          </p:cNvSpPr>
          <p:nvPr>
            <p:ph type="sldNum" sz="quarter" idx="14"/>
          </p:nvPr>
        </p:nvSpPr>
        <p:spPr/>
        <p:txBody>
          <a:bodyPr/>
          <a:lstStyle>
            <a:lvl1pPr>
              <a:defRPr/>
            </a:lvl1pPr>
          </a:lstStyle>
          <a:p>
            <a:pPr>
              <a:defRPr/>
            </a:pPr>
            <a:fld id="{EF84447B-6232-4EBE-B770-B4A6463D9955}" type="slidenum">
              <a:rPr lang="en-US" altLang="en-US"/>
              <a:pPr>
                <a:defRPr/>
              </a:pPr>
              <a:t>‹#›</a:t>
            </a:fld>
            <a:endParaRPr lang="en-US" altLang="en-US"/>
          </a:p>
        </p:txBody>
      </p:sp>
    </p:spTree>
    <p:extLst>
      <p:ext uri="{BB962C8B-B14F-4D97-AF65-F5344CB8AC3E}">
        <p14:creationId xmlns:p14="http://schemas.microsoft.com/office/powerpoint/2010/main" val="12963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11716" y="1261872"/>
            <a:ext cx="10968568" cy="4846320"/>
          </a:xfrm>
        </p:spPr>
        <p:txBody>
          <a:bodyPr numCol="2" spcCol="457200"/>
          <a:lstStyle>
            <a:lvl1pPr marL="0" indent="0">
              <a:defRPr baseline="0">
                <a:solidFill>
                  <a:srgbClr val="1C3B61"/>
                </a:solidFill>
              </a:defRPr>
            </a:lvl1pPr>
            <a:lvl2pPr marL="115885" indent="-118869">
              <a:spcBef>
                <a:spcPts val="900"/>
              </a:spcBef>
              <a:buFont typeface="Arial"/>
              <a:buChar char="•"/>
              <a:defRPr sz="1800">
                <a:solidFill>
                  <a:srgbClr val="1C3B61"/>
                </a:solidFill>
              </a:defRPr>
            </a:lvl2pPr>
            <a:lvl3pPr marL="279393" indent="-111123">
              <a:buFont typeface="Lucida Grande"/>
              <a:buChar char="-"/>
              <a:defRPr sz="1400" baseline="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5" name="Rectangle 12">
            <a:extLst>
              <a:ext uri="{FF2B5EF4-FFF2-40B4-BE49-F238E27FC236}">
                <a16:creationId xmlns:a16="http://schemas.microsoft.com/office/drawing/2014/main" id="{AD075367-BE1B-46F0-A2B8-623CD6125A9A}"/>
              </a:ext>
            </a:extLst>
          </p:cNvPr>
          <p:cNvSpPr>
            <a:spLocks noGrp="1" noChangeArrowheads="1"/>
          </p:cNvSpPr>
          <p:nvPr>
            <p:ph type="sldNum" sz="quarter" idx="14"/>
          </p:nvPr>
        </p:nvSpPr>
        <p:spPr/>
        <p:txBody>
          <a:bodyPr/>
          <a:lstStyle>
            <a:lvl1pPr>
              <a:defRPr/>
            </a:lvl1pPr>
          </a:lstStyle>
          <a:p>
            <a:pPr>
              <a:defRPr/>
            </a:pPr>
            <a:fld id="{65B0C04C-69B2-4356-AC14-8D6A4FFAEF68}" type="slidenum">
              <a:rPr lang="en-US" altLang="en-US"/>
              <a:pPr>
                <a:defRPr/>
              </a:pPr>
              <a:t>‹#›</a:t>
            </a:fld>
            <a:endParaRPr lang="en-US" altLang="en-US"/>
          </a:p>
        </p:txBody>
      </p:sp>
    </p:spTree>
    <p:extLst>
      <p:ext uri="{BB962C8B-B14F-4D97-AF65-F5344CB8AC3E}">
        <p14:creationId xmlns:p14="http://schemas.microsoft.com/office/powerpoint/2010/main" val="2080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093888" y="1261872"/>
            <a:ext cx="5486401" cy="4846320"/>
          </a:xfrm>
        </p:spPr>
        <p:txBody>
          <a:bodyPr spcCol="0"/>
          <a:lstStyle>
            <a:lvl1pPr marL="0" indent="0">
              <a:lnSpc>
                <a:spcPts val="2000"/>
              </a:lnSpc>
              <a:defRPr sz="1800" baseline="0">
                <a:solidFill>
                  <a:srgbClr val="1C3B61"/>
                </a:solidFill>
              </a:defRPr>
            </a:lvl1pPr>
            <a:lvl2pPr marL="115885" indent="-118869">
              <a:spcBef>
                <a:spcPts val="900"/>
              </a:spcBef>
              <a:buSzPct val="100000"/>
              <a:buFont typeface="Lucida Grande"/>
              <a:buChar char="-"/>
              <a:defRPr sz="1400">
                <a:solidFill>
                  <a:srgbClr val="1C3B61"/>
                </a:solidFill>
              </a:defRPr>
            </a:lvl2pPr>
            <a:lvl3pPr marL="222245" indent="-222245">
              <a:buFont typeface="Lucida Grande"/>
              <a:buChar char="-"/>
              <a:defRPr sz="1400" baseline="0"/>
            </a:lvl3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3"/>
          </p:nvPr>
        </p:nvSpPr>
        <p:spPr>
          <a:xfrm>
            <a:off x="611720" y="1243017"/>
            <a:ext cx="5020483" cy="4885805"/>
          </a:xfrm>
          <a:solidFill>
            <a:schemeClr val="accent6">
              <a:lumMod val="50000"/>
              <a:alpha val="11000"/>
            </a:schemeClr>
          </a:solidFill>
        </p:spPr>
        <p:txBody>
          <a:bodyPr bIns="777240" anchor="ctr"/>
          <a:lstStyle>
            <a:lvl1pPr algn="ctr">
              <a:defRPr sz="1200">
                <a:solidFill>
                  <a:schemeClr val="accent4"/>
                </a:solidFill>
              </a:defRPr>
            </a:lvl1pPr>
          </a:lstStyle>
          <a:p>
            <a:pPr lvl="0"/>
            <a:r>
              <a:rPr lang="en-US" noProof="0" dirty="0"/>
              <a:t>Drag picture to placeholder or click icon to add</a:t>
            </a:r>
          </a:p>
        </p:txBody>
      </p:sp>
      <p:sp>
        <p:nvSpPr>
          <p:cNvPr id="8" name="Rectangle 12">
            <a:extLst>
              <a:ext uri="{FF2B5EF4-FFF2-40B4-BE49-F238E27FC236}">
                <a16:creationId xmlns:a16="http://schemas.microsoft.com/office/drawing/2014/main" id="{E38A6DDF-1B54-44CE-9102-EE58CA7D4AAA}"/>
              </a:ext>
            </a:extLst>
          </p:cNvPr>
          <p:cNvSpPr>
            <a:spLocks noGrp="1" noChangeArrowheads="1"/>
          </p:cNvSpPr>
          <p:nvPr>
            <p:ph type="sldNum" sz="quarter" idx="15"/>
          </p:nvPr>
        </p:nvSpPr>
        <p:spPr/>
        <p:txBody>
          <a:bodyPr/>
          <a:lstStyle>
            <a:lvl1pPr>
              <a:defRPr/>
            </a:lvl1pPr>
          </a:lstStyle>
          <a:p>
            <a:pPr>
              <a:defRPr/>
            </a:pPr>
            <a:fld id="{0F9B3B2A-B796-4E4B-A41E-C2E341751D32}" type="slidenum">
              <a:rPr lang="en-US" altLang="en-US"/>
              <a:pPr>
                <a:defRPr/>
              </a:pPr>
              <a:t>‹#›</a:t>
            </a:fld>
            <a:endParaRPr lang="en-US" altLang="en-US"/>
          </a:p>
        </p:txBody>
      </p:sp>
    </p:spTree>
    <p:extLst>
      <p:ext uri="{BB962C8B-B14F-4D97-AF65-F5344CB8AC3E}">
        <p14:creationId xmlns:p14="http://schemas.microsoft.com/office/powerpoint/2010/main" val="326165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11722" y="3713395"/>
            <a:ext cx="3286572" cy="2493733"/>
          </a:xfrm>
        </p:spPr>
        <p:txBody>
          <a:bodyPr spcCol="0"/>
          <a:lstStyle>
            <a:lvl1pPr marL="0" indent="0">
              <a:lnSpc>
                <a:spcPts val="1600"/>
              </a:lnSpc>
              <a:defRPr sz="1400" b="1" baseline="0">
                <a:solidFill>
                  <a:schemeClr val="bg1"/>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3"/>
          </p:nvPr>
        </p:nvSpPr>
        <p:spPr>
          <a:xfrm>
            <a:off x="611721" y="1243016"/>
            <a:ext cx="3286571" cy="2257059"/>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3" name="Picture Placeholder 6"/>
          <p:cNvSpPr>
            <a:spLocks noGrp="1"/>
          </p:cNvSpPr>
          <p:nvPr>
            <p:ph type="pic" sz="quarter" idx="14"/>
          </p:nvPr>
        </p:nvSpPr>
        <p:spPr>
          <a:xfrm>
            <a:off x="4452717" y="1243016"/>
            <a:ext cx="3286571" cy="2257059"/>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4" name="Picture Placeholder 6"/>
          <p:cNvSpPr>
            <a:spLocks noGrp="1"/>
          </p:cNvSpPr>
          <p:nvPr>
            <p:ph type="pic" sz="quarter" idx="15"/>
          </p:nvPr>
        </p:nvSpPr>
        <p:spPr>
          <a:xfrm>
            <a:off x="8293713" y="1243016"/>
            <a:ext cx="3286571" cy="2257059"/>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1" name="Text Placeholder 5"/>
          <p:cNvSpPr>
            <a:spLocks noGrp="1"/>
          </p:cNvSpPr>
          <p:nvPr>
            <p:ph type="body" sz="quarter" idx="20"/>
          </p:nvPr>
        </p:nvSpPr>
        <p:spPr>
          <a:xfrm>
            <a:off x="4452719" y="3713395"/>
            <a:ext cx="3286572" cy="2493733"/>
          </a:xfrm>
        </p:spPr>
        <p:txBody>
          <a:bodyPr spcCol="0"/>
          <a:lstStyle>
            <a:lvl1pPr marL="0" indent="0">
              <a:lnSpc>
                <a:spcPts val="1600"/>
              </a:lnSpc>
              <a:defRPr sz="1400" b="1" baseline="0">
                <a:solidFill>
                  <a:schemeClr val="bg1"/>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12" name="Text Placeholder 5"/>
          <p:cNvSpPr>
            <a:spLocks noGrp="1"/>
          </p:cNvSpPr>
          <p:nvPr>
            <p:ph type="body" sz="quarter" idx="21"/>
          </p:nvPr>
        </p:nvSpPr>
        <p:spPr>
          <a:xfrm>
            <a:off x="8293715" y="3713395"/>
            <a:ext cx="3286572" cy="2493733"/>
          </a:xfrm>
        </p:spPr>
        <p:txBody>
          <a:bodyPr spcCol="0"/>
          <a:lstStyle>
            <a:lvl1pPr marL="0" indent="0">
              <a:lnSpc>
                <a:spcPts val="1600"/>
              </a:lnSpc>
              <a:defRPr sz="1400" b="1" baseline="0">
                <a:solidFill>
                  <a:schemeClr val="bg1"/>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10" name="Rectangle 12">
            <a:extLst>
              <a:ext uri="{FF2B5EF4-FFF2-40B4-BE49-F238E27FC236}">
                <a16:creationId xmlns:a16="http://schemas.microsoft.com/office/drawing/2014/main" id="{E30BB63F-B092-40DC-9CF3-1F44C5816026}"/>
              </a:ext>
            </a:extLst>
          </p:cNvPr>
          <p:cNvSpPr>
            <a:spLocks noGrp="1" noChangeArrowheads="1"/>
          </p:cNvSpPr>
          <p:nvPr>
            <p:ph type="sldNum" sz="quarter" idx="23"/>
          </p:nvPr>
        </p:nvSpPr>
        <p:spPr/>
        <p:txBody>
          <a:bodyPr/>
          <a:lstStyle>
            <a:lvl1pPr>
              <a:defRPr/>
            </a:lvl1pPr>
          </a:lstStyle>
          <a:p>
            <a:pPr>
              <a:defRPr/>
            </a:pPr>
            <a:fld id="{CB8C4168-E474-40C0-9B85-3D95F69C5B53}" type="slidenum">
              <a:rPr lang="en-US" altLang="en-US"/>
              <a:pPr>
                <a:defRPr/>
              </a:pPr>
              <a:t>‹#›</a:t>
            </a:fld>
            <a:endParaRPr lang="en-US" altLang="en-US"/>
          </a:p>
        </p:txBody>
      </p:sp>
    </p:spTree>
    <p:extLst>
      <p:ext uri="{BB962C8B-B14F-4D97-AF65-F5344CB8AC3E}">
        <p14:creationId xmlns:p14="http://schemas.microsoft.com/office/powerpoint/2010/main" val="258887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3"/>
          </p:nvPr>
        </p:nvSpPr>
        <p:spPr>
          <a:xfrm>
            <a:off x="6312444" y="1243017"/>
            <a:ext cx="5267840" cy="3365847"/>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9" name="Text Placeholder 5"/>
          <p:cNvSpPr>
            <a:spLocks noGrp="1"/>
          </p:cNvSpPr>
          <p:nvPr>
            <p:ph type="body" sz="quarter" idx="14"/>
          </p:nvPr>
        </p:nvSpPr>
        <p:spPr>
          <a:xfrm>
            <a:off x="611718" y="4817254"/>
            <a:ext cx="5248815" cy="1389875"/>
          </a:xfrm>
        </p:spPr>
        <p:txBody>
          <a:bodyPr spcCol="0"/>
          <a:lstStyle>
            <a:lvl1pPr marL="0" indent="0">
              <a:lnSpc>
                <a:spcPts val="1600"/>
              </a:lnSpc>
              <a:defRPr sz="1400" b="1" baseline="0">
                <a:solidFill>
                  <a:srgbClr val="6FB433"/>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20" name="Picture Placeholder 6"/>
          <p:cNvSpPr>
            <a:spLocks noGrp="1"/>
          </p:cNvSpPr>
          <p:nvPr>
            <p:ph type="pic" sz="quarter" idx="15"/>
          </p:nvPr>
        </p:nvSpPr>
        <p:spPr>
          <a:xfrm>
            <a:off x="611717" y="1243017"/>
            <a:ext cx="5267840" cy="3365847"/>
          </a:xfrm>
          <a:solidFill>
            <a:srgbClr val="7F7F7F">
              <a:alpha val="11000"/>
            </a:srgbClr>
          </a:solidFill>
        </p:spPr>
        <p:txBody>
          <a:bodyPr bIns="777240" anchor="ctr"/>
          <a:lstStyle>
            <a:lvl1pPr algn="ctr">
              <a:defRPr sz="1200">
                <a:solidFill>
                  <a:srgbClr val="000000"/>
                </a:solidFill>
              </a:defRPr>
            </a:lvl1pPr>
          </a:lstStyle>
          <a:p>
            <a:pPr lvl="0"/>
            <a:r>
              <a:rPr lang="en-US" noProof="0"/>
              <a:t>Drag picture to placeholder or click icon to add</a:t>
            </a:r>
            <a:endParaRPr lang="en-US" noProof="0" dirty="0"/>
          </a:p>
        </p:txBody>
      </p:sp>
      <p:sp>
        <p:nvSpPr>
          <p:cNvPr id="10" name="Text Placeholder 5"/>
          <p:cNvSpPr>
            <a:spLocks noGrp="1"/>
          </p:cNvSpPr>
          <p:nvPr>
            <p:ph type="body" sz="quarter" idx="18"/>
          </p:nvPr>
        </p:nvSpPr>
        <p:spPr>
          <a:xfrm>
            <a:off x="6331474" y="4817254"/>
            <a:ext cx="5248815" cy="1389875"/>
          </a:xfrm>
        </p:spPr>
        <p:txBody>
          <a:bodyPr spcCol="0"/>
          <a:lstStyle>
            <a:lvl1pPr marL="0" indent="0">
              <a:lnSpc>
                <a:spcPts val="1600"/>
              </a:lnSpc>
              <a:defRPr sz="1400" b="1" baseline="0">
                <a:solidFill>
                  <a:srgbClr val="6FB433"/>
                </a:solidFill>
              </a:defRPr>
            </a:lvl1pPr>
            <a:lvl2pPr marL="0" indent="0">
              <a:spcBef>
                <a:spcPts val="900"/>
              </a:spcBef>
              <a:buFont typeface="Arial"/>
              <a:buNone/>
              <a:defRPr sz="1400">
                <a:solidFill>
                  <a:srgbClr val="1C3B61"/>
                </a:solidFill>
              </a:defRPr>
            </a:lvl2pPr>
            <a:lvl3pPr marL="0" indent="0">
              <a:spcBef>
                <a:spcPts val="900"/>
              </a:spcBef>
              <a:buFontTx/>
              <a:buNone/>
              <a:defRPr sz="1400" baseline="0"/>
            </a:lvl3pPr>
          </a:lstStyle>
          <a:p>
            <a:pPr lvl="0"/>
            <a:r>
              <a:rPr lang="en-US" dirty="0"/>
              <a:t>Click to edit Master text styles</a:t>
            </a:r>
          </a:p>
          <a:p>
            <a:pPr lvl="1"/>
            <a:r>
              <a:rPr lang="en-US" dirty="0"/>
              <a:t>Second level</a:t>
            </a:r>
          </a:p>
        </p:txBody>
      </p:sp>
      <p:sp>
        <p:nvSpPr>
          <p:cNvPr id="8" name="Rectangle 11">
            <a:extLst>
              <a:ext uri="{FF2B5EF4-FFF2-40B4-BE49-F238E27FC236}">
                <a16:creationId xmlns:a16="http://schemas.microsoft.com/office/drawing/2014/main" id="{BEDC334C-F656-4E21-B99C-DC3EFEA6049A}"/>
              </a:ext>
            </a:extLst>
          </p:cNvPr>
          <p:cNvSpPr>
            <a:spLocks noGrp="1" noChangeArrowheads="1"/>
          </p:cNvSpPr>
          <p:nvPr>
            <p:ph type="ftr" sz="quarter" idx="19"/>
          </p:nvPr>
        </p:nvSpPr>
        <p:spPr>
          <a:xfrm>
            <a:off x="7859713" y="6492875"/>
            <a:ext cx="3409950" cy="228600"/>
          </a:xfrm>
          <a:prstGeom prst="rect">
            <a:avLst/>
          </a:prstGeom>
        </p:spPr>
        <p:txBody>
          <a:bodyPr/>
          <a:lstStyle>
            <a:lvl1pPr>
              <a:defRPr/>
            </a:lvl1pPr>
          </a:lstStyle>
          <a:p>
            <a:pPr>
              <a:defRPr/>
            </a:pPr>
            <a:r>
              <a:rPr lang="en-US" altLang="en-US"/>
              <a:t>© Fred Hutchinson Cancer Research Center </a:t>
            </a:r>
          </a:p>
        </p:txBody>
      </p:sp>
      <p:sp>
        <p:nvSpPr>
          <p:cNvPr id="9" name="Rectangle 12">
            <a:extLst>
              <a:ext uri="{FF2B5EF4-FFF2-40B4-BE49-F238E27FC236}">
                <a16:creationId xmlns:a16="http://schemas.microsoft.com/office/drawing/2014/main" id="{2F8CD944-CD09-4B83-8BBF-AE2DC2AE42D8}"/>
              </a:ext>
            </a:extLst>
          </p:cNvPr>
          <p:cNvSpPr>
            <a:spLocks noGrp="1" noChangeArrowheads="1"/>
          </p:cNvSpPr>
          <p:nvPr>
            <p:ph type="sldNum" sz="quarter" idx="20"/>
          </p:nvPr>
        </p:nvSpPr>
        <p:spPr/>
        <p:txBody>
          <a:bodyPr/>
          <a:lstStyle>
            <a:lvl1pPr>
              <a:defRPr/>
            </a:lvl1pPr>
          </a:lstStyle>
          <a:p>
            <a:pPr>
              <a:defRPr/>
            </a:pPr>
            <a:fld id="{BA9A3BA6-1561-45D1-86A3-7983A935EDAE}" type="slidenum">
              <a:rPr lang="en-US" altLang="en-US"/>
              <a:pPr>
                <a:defRPr/>
              </a:pPr>
              <a:t>‹#›</a:t>
            </a:fld>
            <a:endParaRPr lang="en-US" altLang="en-US"/>
          </a:p>
        </p:txBody>
      </p:sp>
    </p:spTree>
    <p:extLst>
      <p:ext uri="{BB962C8B-B14F-4D97-AF65-F5344CB8AC3E}">
        <p14:creationId xmlns:p14="http://schemas.microsoft.com/office/powerpoint/2010/main" val="96165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669925" y="1382713"/>
            <a:ext cx="5151438" cy="4899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121400" y="1382713"/>
            <a:ext cx="5580063" cy="4899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37243224-5016-462B-89F6-6F7BE95001BF}"/>
              </a:ext>
            </a:extLst>
          </p:cNvPr>
          <p:cNvSpPr>
            <a:spLocks noGrp="1"/>
          </p:cNvSpPr>
          <p:nvPr>
            <p:ph type="ftr" sz="quarter" idx="14"/>
          </p:nvPr>
        </p:nvSpPr>
        <p:spPr>
          <a:xfrm>
            <a:off x="7867650" y="6492875"/>
            <a:ext cx="3409950" cy="228600"/>
          </a:xfrm>
          <a:prstGeom prst="rect">
            <a:avLst/>
          </a:prstGeom>
        </p:spPr>
        <p:txBody>
          <a:bodyPr/>
          <a:lstStyle>
            <a:lvl1pPr>
              <a:defRPr/>
            </a:lvl1pPr>
          </a:lstStyle>
          <a:p>
            <a:pPr>
              <a:defRPr/>
            </a:pPr>
            <a:r>
              <a:rPr lang="en-US" altLang="en-US"/>
              <a:t>© Fred Hutchinson Cancer Research Center </a:t>
            </a:r>
          </a:p>
        </p:txBody>
      </p:sp>
      <p:sp>
        <p:nvSpPr>
          <p:cNvPr id="7" name="Slide Number Placeholder 3">
            <a:extLst>
              <a:ext uri="{FF2B5EF4-FFF2-40B4-BE49-F238E27FC236}">
                <a16:creationId xmlns:a16="http://schemas.microsoft.com/office/drawing/2014/main" id="{197B3FDB-0458-49F5-B4BB-A74508137E4A}"/>
              </a:ext>
            </a:extLst>
          </p:cNvPr>
          <p:cNvSpPr>
            <a:spLocks noGrp="1"/>
          </p:cNvSpPr>
          <p:nvPr>
            <p:ph type="sldNum" sz="quarter" idx="15"/>
          </p:nvPr>
        </p:nvSpPr>
        <p:spPr/>
        <p:txBody>
          <a:bodyPr/>
          <a:lstStyle>
            <a:lvl1pPr>
              <a:defRPr/>
            </a:lvl1pPr>
          </a:lstStyle>
          <a:p>
            <a:pPr>
              <a:defRPr/>
            </a:pPr>
            <a:fld id="{95760511-83E1-4D2F-B2C2-7FC09754292C}" type="slidenum">
              <a:rPr lang="en-US" altLang="en-US"/>
              <a:pPr>
                <a:defRPr/>
              </a:pPr>
              <a:t>‹#›</a:t>
            </a:fld>
            <a:endParaRPr lang="en-US" altLang="en-US"/>
          </a:p>
        </p:txBody>
      </p:sp>
    </p:spTree>
    <p:extLst>
      <p:ext uri="{BB962C8B-B14F-4D97-AF65-F5344CB8AC3E}">
        <p14:creationId xmlns:p14="http://schemas.microsoft.com/office/powerpoint/2010/main" val="965112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WHITE TITLE PAGE">
    <p:spTree>
      <p:nvGrpSpPr>
        <p:cNvPr id="1" name=""/>
        <p:cNvGrpSpPr/>
        <p:nvPr/>
      </p:nvGrpSpPr>
      <p:grpSpPr>
        <a:xfrm>
          <a:off x="0" y="0"/>
          <a:ext cx="0" cy="0"/>
          <a:chOff x="0" y="0"/>
          <a:chExt cx="0" cy="0"/>
        </a:xfrm>
      </p:grpSpPr>
      <p:sp>
        <p:nvSpPr>
          <p:cNvPr id="4" name="Title 3"/>
          <p:cNvSpPr>
            <a:spLocks noGrp="1"/>
          </p:cNvSpPr>
          <p:nvPr>
            <p:ph type="title"/>
          </p:nvPr>
        </p:nvSpPr>
        <p:spPr>
          <a:xfrm>
            <a:off x="1117600" y="457200"/>
            <a:ext cx="9956800" cy="944562"/>
          </a:xfrm>
        </p:spPr>
        <p:txBody>
          <a:bodyPr>
            <a:normAutofit/>
          </a:bodyPr>
          <a:lstStyle>
            <a:lvl1pPr algn="ctr">
              <a:defRPr sz="2500" cap="all">
                <a:solidFill>
                  <a:srgbClr val="0E99C0"/>
                </a:solidFill>
              </a:defRPr>
            </a:lvl1pPr>
          </a:lstStyle>
          <a:p>
            <a:r>
              <a:rPr lang="en-US" dirty="0"/>
              <a:t>Click to edit Master title style</a:t>
            </a:r>
          </a:p>
        </p:txBody>
      </p:sp>
    </p:spTree>
    <p:extLst>
      <p:ext uri="{BB962C8B-B14F-4D97-AF65-F5344CB8AC3E}">
        <p14:creationId xmlns:p14="http://schemas.microsoft.com/office/powerpoint/2010/main" val="148801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WHITE TITLE PAGE">
    <p:spTree>
      <p:nvGrpSpPr>
        <p:cNvPr id="1" name=""/>
        <p:cNvGrpSpPr/>
        <p:nvPr/>
      </p:nvGrpSpPr>
      <p:grpSpPr>
        <a:xfrm>
          <a:off x="0" y="0"/>
          <a:ext cx="0" cy="0"/>
          <a:chOff x="0" y="0"/>
          <a:chExt cx="0" cy="0"/>
        </a:xfrm>
      </p:grpSpPr>
      <p:pic>
        <p:nvPicPr>
          <p:cNvPr id="5" name="Picture 5" descr="hptn_ppt_gradient-lightblue_v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23900"/>
            <a:ext cx="12192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userDrawn="1"/>
        </p:nvSpPr>
        <p:spPr>
          <a:xfrm>
            <a:off x="0" y="0"/>
            <a:ext cx="12192000" cy="66833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tx2">
                  <a:lumMod val="75000"/>
                </a:schemeClr>
              </a:solidFill>
            </a:endParaRPr>
          </a:p>
        </p:txBody>
      </p:sp>
      <p:pic>
        <p:nvPicPr>
          <p:cNvPr id="7" name="Picture 8" descr="hptn_ppt_logo_v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1" y="136526"/>
            <a:ext cx="275801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219200" y="2133600"/>
            <a:ext cx="9855200" cy="396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1117600" y="960438"/>
            <a:ext cx="9956800" cy="944562"/>
          </a:xfrm>
        </p:spPr>
        <p:txBody>
          <a:bodyPr/>
          <a:lstStyle>
            <a:lvl1pPr>
              <a:defRPr>
                <a:solidFill>
                  <a:srgbClr val="0E99C0"/>
                </a:solidFill>
              </a:defRPr>
            </a:lvl1pPr>
          </a:lstStyle>
          <a:p>
            <a:r>
              <a:rPr lang="en-US" dirty="0"/>
              <a:t>Click to edit Master title style</a:t>
            </a:r>
          </a:p>
        </p:txBody>
      </p:sp>
    </p:spTree>
    <p:extLst>
      <p:ext uri="{BB962C8B-B14F-4D97-AF65-F5344CB8AC3E}">
        <p14:creationId xmlns:p14="http://schemas.microsoft.com/office/powerpoint/2010/main" val="1741643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lvl1pPr>
          </a:lstStyle>
          <a:p>
            <a:r>
              <a:rPr lang="en-US"/>
              <a:t>Click to edit Master title style</a:t>
            </a:r>
            <a:endParaRPr lang="en-US" dirty="0"/>
          </a:p>
        </p:txBody>
      </p:sp>
      <p:sp>
        <p:nvSpPr>
          <p:cNvPr id="4" name="Rectangle 12">
            <a:extLst>
              <a:ext uri="{FF2B5EF4-FFF2-40B4-BE49-F238E27FC236}">
                <a16:creationId xmlns:a16="http://schemas.microsoft.com/office/drawing/2014/main" id="{74B212B5-EEB8-4841-8534-F3F27FC4858D}"/>
              </a:ext>
            </a:extLst>
          </p:cNvPr>
          <p:cNvSpPr>
            <a:spLocks noGrp="1" noChangeArrowheads="1"/>
          </p:cNvSpPr>
          <p:nvPr>
            <p:ph type="sldNum" sz="quarter" idx="11"/>
          </p:nvPr>
        </p:nvSpPr>
        <p:spPr>
          <a:ln/>
        </p:spPr>
        <p:txBody>
          <a:bodyPr/>
          <a:lstStyle>
            <a:lvl1pPr>
              <a:defRPr/>
            </a:lvl1pPr>
          </a:lstStyle>
          <a:p>
            <a:pPr>
              <a:defRPr/>
            </a:pPr>
            <a:fld id="{39AEED37-E834-4472-9763-0BEE5A5D4AD4}" type="slidenum">
              <a:rPr lang="en-US" altLang="en-US"/>
              <a:pPr>
                <a:defRPr/>
              </a:pPr>
              <a:t>‹#›</a:t>
            </a:fld>
            <a:endParaRPr lang="en-US" altLang="en-US"/>
          </a:p>
        </p:txBody>
      </p:sp>
    </p:spTree>
    <p:extLst>
      <p:ext uri="{BB962C8B-B14F-4D97-AF65-F5344CB8AC3E}">
        <p14:creationId xmlns:p14="http://schemas.microsoft.com/office/powerpoint/2010/main" val="1017553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Break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marR="0" indent="0" algn="l" defTabSz="914377" rtl="0" eaLnBrk="0" fontAlgn="base" latinLnBrk="0" hangingPunct="0">
              <a:lnSpc>
                <a:spcPct val="100000"/>
              </a:lnSpc>
              <a:spcBef>
                <a:spcPct val="0"/>
              </a:spcBef>
              <a:spcAft>
                <a:spcPct val="0"/>
              </a:spcAft>
              <a:buClrTx/>
              <a:buSzTx/>
              <a:buFontTx/>
              <a:buNone/>
              <a:tabLs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1121C289-CAF9-412B-950B-ADBAF9F3B3B5}"/>
              </a:ext>
            </a:extLst>
          </p:cNvPr>
          <p:cNvSpPr>
            <a:spLocks noGrp="1"/>
          </p:cNvSpPr>
          <p:nvPr>
            <p:ph type="sldNum" sz="quarter" idx="11"/>
          </p:nvPr>
        </p:nvSpPr>
        <p:spPr/>
        <p:txBody>
          <a:bodyPr/>
          <a:lstStyle>
            <a:lvl1pPr>
              <a:defRPr/>
            </a:lvl1pPr>
          </a:lstStyle>
          <a:p>
            <a:pPr>
              <a:defRPr/>
            </a:pPr>
            <a:fld id="{37DF7BCC-0A5E-4BFA-9F35-B36C7CD0B016}" type="slidenum">
              <a:rPr lang="en-US" altLang="en-US"/>
              <a:pPr>
                <a:defRPr/>
              </a:pPr>
              <a:t>‹#›</a:t>
            </a:fld>
            <a:endParaRPr lang="en-US" altLang="en-US"/>
          </a:p>
        </p:txBody>
      </p:sp>
    </p:spTree>
    <p:extLst>
      <p:ext uri="{BB962C8B-B14F-4D97-AF65-F5344CB8AC3E}">
        <p14:creationId xmlns:p14="http://schemas.microsoft.com/office/powerpoint/2010/main" val="126475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8243D"/>
        </a:solidFill>
        <a:effectLst/>
      </p:bgPr>
    </p:bg>
    <p:spTree>
      <p:nvGrpSpPr>
        <p:cNvPr id="1" name=""/>
        <p:cNvGrpSpPr/>
        <p:nvPr/>
      </p:nvGrpSpPr>
      <p:grpSpPr>
        <a:xfrm>
          <a:off x="0" y="0"/>
          <a:ext cx="0" cy="0"/>
          <a:chOff x="0" y="0"/>
          <a:chExt cx="0" cy="0"/>
        </a:xfrm>
      </p:grpSpPr>
      <p:pic>
        <p:nvPicPr>
          <p:cNvPr id="2" name="Picture 6" descr="thank you.eps">
            <a:extLst>
              <a:ext uri="{FF2B5EF4-FFF2-40B4-BE49-F238E27FC236}">
                <a16:creationId xmlns:a16="http://schemas.microsoft.com/office/drawing/2014/main" id="{74BDC3D0-F92F-44B0-9102-0073619F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1175" y="2825750"/>
            <a:ext cx="610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fredhutch org.eps">
            <a:extLst>
              <a:ext uri="{FF2B5EF4-FFF2-40B4-BE49-F238E27FC236}">
                <a16:creationId xmlns:a16="http://schemas.microsoft.com/office/drawing/2014/main" id="{39562C82-DE95-40EB-A3E1-607043A207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55225" y="6027738"/>
            <a:ext cx="138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fh white.eps">
            <a:extLst>
              <a:ext uri="{FF2B5EF4-FFF2-40B4-BE49-F238E27FC236}">
                <a16:creationId xmlns:a16="http://schemas.microsoft.com/office/drawing/2014/main" id="{A3199F13-9FC4-4E79-971F-228956123B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300" y="5703888"/>
            <a:ext cx="2535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989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2672" y="487896"/>
            <a:ext cx="10966450" cy="685800"/>
          </a:xfrm>
        </p:spPr>
        <p:txBody>
          <a:bodyPr/>
          <a:lstStyle/>
          <a:p>
            <a:r>
              <a:rPr lang="en-US" dirty="0"/>
              <a:t>Click to edit Master title style</a:t>
            </a:r>
          </a:p>
        </p:txBody>
      </p:sp>
      <p:sp>
        <p:nvSpPr>
          <p:cNvPr id="6" name="Text Placeholder 5"/>
          <p:cNvSpPr>
            <a:spLocks noGrp="1"/>
          </p:cNvSpPr>
          <p:nvPr>
            <p:ph type="body" sz="quarter" idx="12"/>
          </p:nvPr>
        </p:nvSpPr>
        <p:spPr>
          <a:xfrm>
            <a:off x="838200" y="1452563"/>
            <a:ext cx="1092092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E1DE1EE-5178-462F-AD48-D459FCBC2A50}"/>
              </a:ext>
            </a:extLst>
          </p:cNvPr>
          <p:cNvSpPr>
            <a:spLocks noGrp="1" noChangeArrowheads="1"/>
          </p:cNvSpPr>
          <p:nvPr>
            <p:ph type="sldNum" sz="quarter" idx="14"/>
          </p:nvPr>
        </p:nvSpPr>
        <p:spPr>
          <a:ln/>
        </p:spPr>
        <p:txBody>
          <a:bodyPr/>
          <a:lstStyle>
            <a:lvl1pPr>
              <a:defRPr/>
            </a:lvl1pPr>
          </a:lstStyle>
          <a:p>
            <a:pPr>
              <a:defRPr/>
            </a:pPr>
            <a:fld id="{4A1F381F-6D20-4F72-BC8F-BD316AF7BD02}" type="slidenum">
              <a:rPr lang="en-US" altLang="en-US"/>
              <a:pPr>
                <a:defRPr/>
              </a:pPr>
              <a:t>‹#›</a:t>
            </a:fld>
            <a:endParaRPr lang="en-US" altLang="en-US"/>
          </a:p>
        </p:txBody>
      </p:sp>
    </p:spTree>
    <p:extLst>
      <p:ext uri="{BB962C8B-B14F-4D97-AF65-F5344CB8AC3E}">
        <p14:creationId xmlns:p14="http://schemas.microsoft.com/office/powerpoint/2010/main" val="3403811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611188" y="1473200"/>
            <a:ext cx="10966450" cy="46831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11188" y="450850"/>
            <a:ext cx="10966450" cy="685800"/>
          </a:xfrm>
        </p:spPr>
        <p:txBody>
          <a:bodyPr/>
          <a:lstStyle/>
          <a:p>
            <a:r>
              <a:rPr lang="en-US" dirty="0"/>
              <a:t>Click to edit Master title style</a:t>
            </a:r>
          </a:p>
        </p:txBody>
      </p:sp>
      <p:sp>
        <p:nvSpPr>
          <p:cNvPr id="5" name="Rectangle 12">
            <a:extLst>
              <a:ext uri="{FF2B5EF4-FFF2-40B4-BE49-F238E27FC236}">
                <a16:creationId xmlns:a16="http://schemas.microsoft.com/office/drawing/2014/main" id="{0D90905F-44EE-4218-9ED2-F169FAB85D40}"/>
              </a:ext>
            </a:extLst>
          </p:cNvPr>
          <p:cNvSpPr>
            <a:spLocks noGrp="1" noChangeArrowheads="1"/>
          </p:cNvSpPr>
          <p:nvPr>
            <p:ph type="sldNum" sz="quarter" idx="14"/>
          </p:nvPr>
        </p:nvSpPr>
        <p:spPr>
          <a:ln/>
        </p:spPr>
        <p:txBody>
          <a:bodyPr/>
          <a:lstStyle>
            <a:lvl1pPr>
              <a:defRPr/>
            </a:lvl1pPr>
          </a:lstStyle>
          <a:p>
            <a:pPr>
              <a:defRPr/>
            </a:pPr>
            <a:fld id="{DB7BEB59-B8D9-443D-B1AD-E9E1F2C46010}" type="slidenum">
              <a:rPr lang="en-US" altLang="en-US"/>
              <a:pPr>
                <a:defRPr/>
              </a:pPr>
              <a:t>‹#›</a:t>
            </a:fld>
            <a:endParaRPr lang="en-US" altLang="en-US"/>
          </a:p>
        </p:txBody>
      </p:sp>
    </p:spTree>
    <p:extLst>
      <p:ext uri="{BB962C8B-B14F-4D97-AF65-F5344CB8AC3E}">
        <p14:creationId xmlns:p14="http://schemas.microsoft.com/office/powerpoint/2010/main" val="215549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5" descr="fh vert.eps">
            <a:extLst>
              <a:ext uri="{FF2B5EF4-FFF2-40B4-BE49-F238E27FC236}">
                <a16:creationId xmlns:a16="http://schemas.microsoft.com/office/drawing/2014/main" id="{27C53E1A-3F66-40AC-AA65-A846CC9B02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4888" y="1398588"/>
            <a:ext cx="512127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6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descr="fh white.eps">
            <a:extLst>
              <a:ext uri="{FF2B5EF4-FFF2-40B4-BE49-F238E27FC236}">
                <a16:creationId xmlns:a16="http://schemas.microsoft.com/office/drawing/2014/main" id="{94D22C58-C2A9-4333-B921-EFF586F708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5703888"/>
            <a:ext cx="2535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609603" y="578537"/>
            <a:ext cx="10970684" cy="1938301"/>
          </a:xfrm>
        </p:spPr>
        <p:txBody>
          <a:bodyPr/>
          <a:lstStyle>
            <a:lvl1pPr marL="0" indent="0">
              <a:buNone/>
              <a:defRPr sz="6000" b="1" baseline="0"/>
            </a:lvl1pPr>
            <a:lvl2pPr marL="91438" indent="0">
              <a:spcBef>
                <a:spcPts val="0"/>
              </a:spcBef>
              <a:buNone/>
              <a:defRPr sz="2400"/>
            </a:lvl2pPr>
            <a:lvl3pPr marL="914377" indent="0">
              <a:buNone/>
              <a:defRPr sz="2400"/>
            </a:lvl3pPr>
            <a:lvl4pPr marL="1371566" indent="0">
              <a:buNone/>
              <a:defRPr sz="2400"/>
            </a:lvl4pPr>
            <a:lvl5pPr marL="1828754" indent="0">
              <a:buNone/>
              <a:defRPr sz="2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0428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609603" y="578537"/>
            <a:ext cx="10970684" cy="1938301"/>
          </a:xfrm>
        </p:spPr>
        <p:txBody>
          <a:bodyPr/>
          <a:lstStyle>
            <a:lvl1pPr marL="0" indent="0">
              <a:buNone/>
              <a:defRPr sz="6000" b="1" baseline="0"/>
            </a:lvl1pPr>
            <a:lvl2pPr marL="91438" indent="0">
              <a:spcBef>
                <a:spcPts val="0"/>
              </a:spcBef>
              <a:buNone/>
              <a:defRPr sz="2400"/>
            </a:lvl2pPr>
            <a:lvl3pPr marL="914377" indent="0">
              <a:buNone/>
              <a:defRPr sz="2400"/>
            </a:lvl3pPr>
            <a:lvl4pPr marL="1371566" indent="0">
              <a:buNone/>
              <a:defRPr sz="2400"/>
            </a:lvl4pPr>
            <a:lvl5pPr marL="1828754" indent="0">
              <a:buNone/>
              <a:defRPr sz="2400"/>
            </a:lvl5pPr>
          </a:lstStyle>
          <a:p>
            <a:pPr lvl="0"/>
            <a:r>
              <a:rPr lang="en-US"/>
              <a:t>Click to edit Master text styles</a:t>
            </a:r>
          </a:p>
          <a:p>
            <a:pPr lvl="1"/>
            <a:r>
              <a:rPr lang="en-US"/>
              <a:t>Second level</a:t>
            </a:r>
          </a:p>
        </p:txBody>
      </p:sp>
      <p:sp>
        <p:nvSpPr>
          <p:cNvPr id="3" name="Rectangle 11">
            <a:extLst>
              <a:ext uri="{FF2B5EF4-FFF2-40B4-BE49-F238E27FC236}">
                <a16:creationId xmlns:a16="http://schemas.microsoft.com/office/drawing/2014/main" id="{FECA57FB-DC73-4E88-A225-162D9151A8BA}"/>
              </a:ext>
            </a:extLst>
          </p:cNvPr>
          <p:cNvSpPr>
            <a:spLocks noGrp="1" noChangeArrowheads="1"/>
          </p:cNvSpPr>
          <p:nvPr>
            <p:ph type="ftr" sz="quarter" idx="11"/>
          </p:nvPr>
        </p:nvSpPr>
        <p:spPr>
          <a:ln/>
        </p:spPr>
        <p:txBody>
          <a:bodyPr/>
          <a:lstStyle>
            <a:lvl1pPr>
              <a:defRPr/>
            </a:lvl1pPr>
          </a:lstStyle>
          <a:p>
            <a:pPr>
              <a:defRPr/>
            </a:pPr>
            <a:r>
              <a:rPr lang="en-US" altLang="en-US"/>
              <a:t>© Fred Hutchinson Cancer Research Center </a:t>
            </a:r>
          </a:p>
        </p:txBody>
      </p:sp>
      <p:sp>
        <p:nvSpPr>
          <p:cNvPr id="4" name="Rectangle 12">
            <a:extLst>
              <a:ext uri="{FF2B5EF4-FFF2-40B4-BE49-F238E27FC236}">
                <a16:creationId xmlns:a16="http://schemas.microsoft.com/office/drawing/2014/main" id="{602502C7-FFDA-4CF7-997C-852AD95A837A}"/>
              </a:ext>
            </a:extLst>
          </p:cNvPr>
          <p:cNvSpPr>
            <a:spLocks noGrp="1" noChangeArrowheads="1"/>
          </p:cNvSpPr>
          <p:nvPr>
            <p:ph type="sldNum" sz="quarter" idx="12"/>
          </p:nvPr>
        </p:nvSpPr>
        <p:spPr>
          <a:ln/>
        </p:spPr>
        <p:txBody>
          <a:bodyPr/>
          <a:lstStyle>
            <a:lvl1pPr>
              <a:defRPr/>
            </a:lvl1pPr>
          </a:lstStyle>
          <a:p>
            <a:pPr>
              <a:defRPr/>
            </a:pPr>
            <a:fld id="{37A13B32-BDB2-494C-9F8E-03AA03FBB202}" type="slidenum">
              <a:rPr lang="en-US" altLang="en-US"/>
              <a:pPr>
                <a:defRPr/>
              </a:pPr>
              <a:t>‹#›</a:t>
            </a:fld>
            <a:endParaRPr lang="en-US" altLang="en-US"/>
          </a:p>
        </p:txBody>
      </p:sp>
    </p:spTree>
    <p:extLst>
      <p:ext uri="{BB962C8B-B14F-4D97-AF65-F5344CB8AC3E}">
        <p14:creationId xmlns:p14="http://schemas.microsoft.com/office/powerpoint/2010/main" val="382567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TITL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FD002D2-50C1-444C-AA33-A4F2B67555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1600"/>
            <a:ext cx="12192000" cy="5486400"/>
          </a:xfrm>
          <a:prstGeom prst="rect">
            <a:avLst/>
          </a:prstGeom>
          <a:solidFill>
            <a:srgbClr val="0D729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4E178CF8-26EC-4C0E-8FDC-8104BEA077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9538" y="0"/>
            <a:ext cx="82724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20F6AFAF-4EA9-459C-AA18-94337A6DC49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194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070100"/>
            <a:ext cx="10972800" cy="1676400"/>
          </a:xfrm>
          <a:prstGeom prst="rect">
            <a:avLst/>
          </a:prstGeom>
        </p:spPr>
        <p:txBody>
          <a:bodyPr>
            <a:noAutofit/>
          </a:bodyPr>
          <a:lstStyle>
            <a:lvl1pPr algn="ctr">
              <a:defRPr sz="4500" b="1" i="0" baseline="0">
                <a:solidFill>
                  <a:schemeClr val="bg1"/>
                </a:solidFill>
                <a:latin typeface="Arial"/>
                <a:cs typeface="Arial"/>
              </a:defRPr>
            </a:lvl1pPr>
          </a:lstStyle>
          <a:p>
            <a:r>
              <a:rPr lang="en-US"/>
              <a:t>Click to edit Master title style</a:t>
            </a:r>
            <a:endParaRPr lang="en-US" dirty="0"/>
          </a:p>
        </p:txBody>
      </p:sp>
      <p:sp>
        <p:nvSpPr>
          <p:cNvPr id="6" name="Text Placeholder 5"/>
          <p:cNvSpPr>
            <a:spLocks noGrp="1"/>
          </p:cNvSpPr>
          <p:nvPr>
            <p:ph type="body" sz="quarter" idx="10"/>
          </p:nvPr>
        </p:nvSpPr>
        <p:spPr>
          <a:xfrm>
            <a:off x="1320800" y="3873500"/>
            <a:ext cx="9279467" cy="698500"/>
          </a:xfrm>
        </p:spPr>
        <p:txBody>
          <a:bodyPr/>
          <a:lstStyle>
            <a:lvl1pPr marL="0" indent="0" algn="ctr">
              <a:buNone/>
              <a:defRPr b="1" baseline="0"/>
            </a:lvl1pPr>
          </a:lstStyle>
          <a:p>
            <a:pPr lvl="0"/>
            <a:r>
              <a:rPr lang="en-US"/>
              <a:t>Edit Master text styles</a:t>
            </a:r>
          </a:p>
        </p:txBody>
      </p:sp>
      <p:sp>
        <p:nvSpPr>
          <p:cNvPr id="3" name="Text Placeholder 2"/>
          <p:cNvSpPr>
            <a:spLocks noGrp="1"/>
          </p:cNvSpPr>
          <p:nvPr>
            <p:ph type="body" sz="quarter" idx="11"/>
          </p:nvPr>
        </p:nvSpPr>
        <p:spPr>
          <a:xfrm>
            <a:off x="1244600" y="5067300"/>
            <a:ext cx="9431867" cy="1397000"/>
          </a:xfrm>
        </p:spPr>
        <p:txBody>
          <a:bodyPr/>
          <a:lstStyle>
            <a:lvl1pPr marL="0" indent="0" algn="ctr">
              <a:buNone/>
              <a:defRPr sz="2000" b="1"/>
            </a:lvl1pPr>
          </a:lstStyle>
          <a:p>
            <a:pPr lvl="0"/>
            <a:r>
              <a:rPr lang="en-US"/>
              <a:t>Edit Master text styles</a:t>
            </a:r>
          </a:p>
          <a:p>
            <a:pPr lvl="1"/>
            <a:r>
              <a:rPr lang="en-US"/>
              <a:t>Second level</a:t>
            </a:r>
          </a:p>
        </p:txBody>
      </p:sp>
    </p:spTree>
    <p:extLst>
      <p:ext uri="{BB962C8B-B14F-4D97-AF65-F5344CB8AC3E}">
        <p14:creationId xmlns:p14="http://schemas.microsoft.com/office/powerpoint/2010/main" val="427779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w/ bullet tex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4D192CFD-3B08-4FA8-814E-6088918637FA}"/>
              </a:ext>
            </a:extLst>
          </p:cNvPr>
          <p:cNvGrpSpPr>
            <a:grpSpLocks/>
          </p:cNvGrpSpPr>
          <p:nvPr userDrawn="1"/>
        </p:nvGrpSpPr>
        <p:grpSpPr bwMode="auto">
          <a:xfrm>
            <a:off x="0" y="0"/>
            <a:ext cx="12192000" cy="1044575"/>
            <a:chOff x="0" y="-1"/>
            <a:chExt cx="9143999" cy="1043870"/>
          </a:xfrm>
        </p:grpSpPr>
        <p:pic>
          <p:nvPicPr>
            <p:cNvPr id="6" name="Picture 7">
              <a:extLst>
                <a:ext uri="{FF2B5EF4-FFF2-40B4-BE49-F238E27FC236}">
                  <a16:creationId xmlns:a16="http://schemas.microsoft.com/office/drawing/2014/main" id="{F673DAD1-4257-463C-B12E-36A7FF2262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10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A45D91B-C55C-49FE-8A2A-0F986570FD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2637" y="-1"/>
              <a:ext cx="1968012" cy="10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sz="quarter" idx="10"/>
          </p:nvPr>
        </p:nvSpPr>
        <p:spPr>
          <a:xfrm>
            <a:off x="1219200" y="2133600"/>
            <a:ext cx="98552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117600" y="960438"/>
            <a:ext cx="9956800" cy="944562"/>
          </a:xfrm>
        </p:spPr>
        <p:txBody>
          <a:bodyPr/>
          <a:lstStyle>
            <a:lvl1pPr>
              <a:defRPr>
                <a:solidFill>
                  <a:srgbClr val="0E99C0"/>
                </a:solidFill>
              </a:defRPr>
            </a:lvl1pPr>
          </a:lstStyle>
          <a:p>
            <a:r>
              <a:rPr lang="en-US"/>
              <a:t>Click to edit Master title style</a:t>
            </a:r>
            <a:endParaRPr lang="en-US" dirty="0"/>
          </a:p>
        </p:txBody>
      </p:sp>
    </p:spTree>
    <p:extLst>
      <p:ext uri="{BB962C8B-B14F-4D97-AF65-F5344CB8AC3E}">
        <p14:creationId xmlns:p14="http://schemas.microsoft.com/office/powerpoint/2010/main" val="36419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st slide-Acknowledgem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2DC32-7AEB-4085-A665-FB0C30E04E18}"/>
              </a:ext>
            </a:extLst>
          </p:cNvPr>
          <p:cNvSpPr txBox="1">
            <a:spLocks/>
          </p:cNvSpPr>
          <p:nvPr userDrawn="1"/>
        </p:nvSpPr>
        <p:spPr bwMode="auto">
          <a:xfrm>
            <a:off x="1646238" y="1584325"/>
            <a:ext cx="91059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eaLnBrk="1" hangingPunct="1">
              <a:spcBef>
                <a:spcPct val="20000"/>
              </a:spcBef>
              <a:buFont typeface="Arial" panose="020B0604020202020204" pitchFamily="34" charset="0"/>
              <a:buNone/>
              <a:defRPr/>
            </a:pPr>
            <a:endParaRPr lang="en-US" alt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BD9442-C64F-4DE4-AE98-20EF14D913BB}"/>
              </a:ext>
            </a:extLst>
          </p:cNvPr>
          <p:cNvSpPr>
            <a:spLocks noChangeArrowheads="1"/>
          </p:cNvSpPr>
          <p:nvPr userDrawn="1"/>
        </p:nvSpPr>
        <p:spPr bwMode="auto">
          <a:xfrm>
            <a:off x="1858963" y="2084388"/>
            <a:ext cx="87582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algn="ctr">
              <a:defRPr/>
            </a:pPr>
            <a:r>
              <a:rPr lang="en-US" altLang="en-US" sz="2000">
                <a:latin typeface="Arial" panose="020B0604020202020204" pitchFamily="34" charset="0"/>
                <a:cs typeface="Arial" panose="020B0604020202020204" pitchFamily="34" charset="0"/>
              </a:rPr>
              <a:t>The HIV Prevention Trials Network is sponsored by the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National Institute of Allergy and Infectious Diseases,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the National Institute of Mental Health, and the National Institute on Drug Abuse, all components of the </a:t>
            </a:r>
          </a:p>
          <a:p>
            <a:pPr algn="ctr">
              <a:defRPr/>
            </a:pPr>
            <a:r>
              <a:rPr lang="en-US" altLang="en-US" sz="2000">
                <a:latin typeface="Arial" panose="020B0604020202020204" pitchFamily="34" charset="0"/>
                <a:cs typeface="Arial" panose="020B0604020202020204" pitchFamily="34" charset="0"/>
              </a:rPr>
              <a:t>U.S. National Institutes of Health.</a:t>
            </a:r>
          </a:p>
        </p:txBody>
      </p:sp>
      <p:sp>
        <p:nvSpPr>
          <p:cNvPr id="6" name="Rectangle 5">
            <a:extLst>
              <a:ext uri="{FF2B5EF4-FFF2-40B4-BE49-F238E27FC236}">
                <a16:creationId xmlns:a16="http://schemas.microsoft.com/office/drawing/2014/main" id="{218A074A-DB14-4976-93C0-5BCD2E781F9E}"/>
              </a:ext>
            </a:extLst>
          </p:cNvPr>
          <p:cNvSpPr>
            <a:spLocks noChangeArrowheads="1"/>
          </p:cNvSpPr>
          <p:nvPr userDrawn="1"/>
        </p:nvSpPr>
        <p:spPr bwMode="auto">
          <a:xfrm>
            <a:off x="1820863" y="1050925"/>
            <a:ext cx="8758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algn="ctr">
              <a:defRPr/>
            </a:pPr>
            <a:r>
              <a:rPr lang="en-US" altLang="en-US" sz="2800" b="1">
                <a:solidFill>
                  <a:srgbClr val="0E99C0"/>
                </a:solidFill>
                <a:latin typeface="Arial" panose="020B0604020202020204" pitchFamily="34" charset="0"/>
                <a:cs typeface="Arial" panose="020B0604020202020204" pitchFamily="34" charset="0"/>
              </a:rPr>
              <a:t>ACKNOWLEDGEMENTS</a:t>
            </a:r>
          </a:p>
        </p:txBody>
      </p:sp>
      <p:pic>
        <p:nvPicPr>
          <p:cNvPr id="7" name="Picture 9">
            <a:extLst>
              <a:ext uri="{FF2B5EF4-FFF2-40B4-BE49-F238E27FC236}">
                <a16:creationId xmlns:a16="http://schemas.microsoft.com/office/drawing/2014/main" id="{FE369492-0B0F-489B-8D5C-B166AB68F8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0311BB0B-83B6-482C-B365-0422C25D59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9563" y="0"/>
            <a:ext cx="26241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1646767" y="3991380"/>
            <a:ext cx="9482667" cy="2133600"/>
          </a:xfrm>
        </p:spPr>
        <p:txBody>
          <a:bodyPr/>
          <a:lstStyle>
            <a:lvl1pPr marL="0" indent="0" algn="ctr">
              <a:buNone/>
              <a:defRPr sz="2000" baseline="0"/>
            </a:lvl1pPr>
          </a:lstStyle>
          <a:p>
            <a:pPr lvl="0"/>
            <a:r>
              <a:rPr lang="en-US"/>
              <a:t>Edit Master text styles</a:t>
            </a:r>
          </a:p>
        </p:txBody>
      </p:sp>
    </p:spTree>
    <p:extLst>
      <p:ext uri="{BB962C8B-B14F-4D97-AF65-F5344CB8AC3E}">
        <p14:creationId xmlns:p14="http://schemas.microsoft.com/office/powerpoint/2010/main" val="219717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solidFill>
                  <a:srgbClr val="1C3B61"/>
                </a:solidFill>
              </a:defRPr>
            </a:lvl1pPr>
          </a:lstStyle>
          <a:p>
            <a:r>
              <a:rPr lang="en-US" dirty="0"/>
              <a:t>Click to edit Master title style</a:t>
            </a:r>
          </a:p>
        </p:txBody>
      </p:sp>
      <p:sp>
        <p:nvSpPr>
          <p:cNvPr id="14" name="Text Placeholder 13"/>
          <p:cNvSpPr>
            <a:spLocks noGrp="1"/>
          </p:cNvSpPr>
          <p:nvPr>
            <p:ph type="body" sz="quarter" idx="13"/>
          </p:nvPr>
        </p:nvSpPr>
        <p:spPr>
          <a:xfrm>
            <a:off x="610656" y="1261872"/>
            <a:ext cx="10967515" cy="5029200"/>
          </a:xfrm>
        </p:spPr>
        <p:txBody>
          <a:bodyPr/>
          <a:lstStyle>
            <a:lvl1pPr marL="0" indent="0">
              <a:defRPr>
                <a:solidFill>
                  <a:srgbClr val="1C3B61"/>
                </a:solidFill>
              </a:defRPr>
            </a:lvl1pPr>
            <a:lvl2pPr marL="117472" indent="-117472">
              <a:spcBef>
                <a:spcPts val="984"/>
              </a:spcBef>
              <a:buClrTx/>
              <a:buSzPct val="100000"/>
              <a:defRPr sz="1600" i="1" baseline="0">
                <a:solidFill>
                  <a:srgbClr val="1C3B61"/>
                </a:solidFill>
              </a:defRPr>
            </a:lvl2pPr>
          </a:lstStyle>
          <a:p>
            <a:pPr lvl="0"/>
            <a:r>
              <a:rPr lang="en-US" dirty="0"/>
              <a:t>Click to edit Master text styles</a:t>
            </a:r>
          </a:p>
          <a:p>
            <a:pPr lvl="1"/>
            <a:r>
              <a:rPr lang="en-US" dirty="0"/>
              <a:t>Second level</a:t>
            </a:r>
          </a:p>
        </p:txBody>
      </p:sp>
      <p:sp>
        <p:nvSpPr>
          <p:cNvPr id="5" name="Rectangle 12">
            <a:extLst>
              <a:ext uri="{FF2B5EF4-FFF2-40B4-BE49-F238E27FC236}">
                <a16:creationId xmlns:a16="http://schemas.microsoft.com/office/drawing/2014/main" id="{3F6B778A-FF40-436A-9C03-79D7A77BFFB0}"/>
              </a:ext>
            </a:extLst>
          </p:cNvPr>
          <p:cNvSpPr>
            <a:spLocks noGrp="1" noChangeArrowheads="1"/>
          </p:cNvSpPr>
          <p:nvPr>
            <p:ph type="sldNum" sz="quarter" idx="15"/>
          </p:nvPr>
        </p:nvSpPr>
        <p:spPr/>
        <p:txBody>
          <a:bodyPr/>
          <a:lstStyle>
            <a:lvl1pPr>
              <a:defRPr/>
            </a:lvl1pPr>
          </a:lstStyle>
          <a:p>
            <a:pPr>
              <a:defRPr/>
            </a:pPr>
            <a:fld id="{F91EBBF6-C85F-41F0-AEC8-97D041D5F9CC}" type="slidenum">
              <a:rPr lang="en-US" altLang="en-US"/>
              <a:pPr>
                <a:defRPr/>
              </a:pPr>
              <a:t>‹#›</a:t>
            </a:fld>
            <a:endParaRPr lang="en-US" altLang="en-US"/>
          </a:p>
        </p:txBody>
      </p:sp>
    </p:spTree>
    <p:extLst>
      <p:ext uri="{BB962C8B-B14F-4D97-AF65-F5344CB8AC3E}">
        <p14:creationId xmlns:p14="http://schemas.microsoft.com/office/powerpoint/2010/main" val="335435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4.emf"/><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05CFE66A-8E1B-4EAD-9C46-78357219B96B}"/>
              </a:ext>
            </a:extLst>
          </p:cNvPr>
          <p:cNvSpPr>
            <a:spLocks noGrp="1" noChangeArrowheads="1"/>
          </p:cNvSpPr>
          <p:nvPr>
            <p:ph type="title"/>
          </p:nvPr>
        </p:nvSpPr>
        <p:spPr bwMode="auto">
          <a:xfrm>
            <a:off x="611188" y="141288"/>
            <a:ext cx="10966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9">
            <a:extLst>
              <a:ext uri="{FF2B5EF4-FFF2-40B4-BE49-F238E27FC236}">
                <a16:creationId xmlns:a16="http://schemas.microsoft.com/office/drawing/2014/main" id="{A105ED29-7C9C-4FDC-BB9C-C868F3F7DB3F}"/>
              </a:ext>
            </a:extLst>
          </p:cNvPr>
          <p:cNvSpPr>
            <a:spLocks noGrp="1" noChangeArrowheads="1"/>
          </p:cNvSpPr>
          <p:nvPr>
            <p:ph type="body" idx="1"/>
          </p:nvPr>
        </p:nvSpPr>
        <p:spPr bwMode="auto">
          <a:xfrm>
            <a:off x="611188" y="1323975"/>
            <a:ext cx="1096645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5" name="Rectangle 11">
            <a:extLst>
              <a:ext uri="{FF2B5EF4-FFF2-40B4-BE49-F238E27FC236}">
                <a16:creationId xmlns:a16="http://schemas.microsoft.com/office/drawing/2014/main" id="{0514C5A5-7FAE-4845-A371-CBD95035B168}"/>
              </a:ext>
            </a:extLst>
          </p:cNvPr>
          <p:cNvSpPr>
            <a:spLocks noGrp="1" noChangeArrowheads="1"/>
          </p:cNvSpPr>
          <p:nvPr>
            <p:ph type="ftr" sz="quarter" idx="3"/>
          </p:nvPr>
        </p:nvSpPr>
        <p:spPr bwMode="auto">
          <a:xfrm>
            <a:off x="7859713" y="6492875"/>
            <a:ext cx="3409950" cy="228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0" bIns="45720" numCol="1" anchor="t" anchorCtr="0" compatLnSpc="1">
            <a:prstTxWarp prst="textNoShape">
              <a:avLst/>
            </a:prstTxWarp>
          </a:bodyPr>
          <a:lstStyle>
            <a:lvl1pPr algn="r" eaLnBrk="1" hangingPunct="1">
              <a:defRPr sz="600">
                <a:solidFill>
                  <a:srgbClr val="FFFFFF"/>
                </a:solidFill>
                <a:latin typeface="Arial" charset="0"/>
                <a:ea typeface="ヒラギノ角ゴ Pro W3" charset="-128"/>
              </a:defRPr>
            </a:lvl1pPr>
          </a:lstStyle>
          <a:p>
            <a:pPr>
              <a:defRPr/>
            </a:pPr>
            <a:r>
              <a:rPr lang="en-US" altLang="en-US"/>
              <a:t>©2014 Fred Hutchinson Cancer Research Center </a:t>
            </a:r>
          </a:p>
        </p:txBody>
      </p:sp>
      <p:sp>
        <p:nvSpPr>
          <p:cNvPr id="1036" name="Rectangle 12">
            <a:extLst>
              <a:ext uri="{FF2B5EF4-FFF2-40B4-BE49-F238E27FC236}">
                <a16:creationId xmlns:a16="http://schemas.microsoft.com/office/drawing/2014/main" id="{0275D3B3-9A0D-47EC-BAB2-08F1C9632C5B}"/>
              </a:ext>
            </a:extLst>
          </p:cNvPr>
          <p:cNvSpPr>
            <a:spLocks noGrp="1" noChangeArrowheads="1"/>
          </p:cNvSpPr>
          <p:nvPr>
            <p:ph type="sldNum" sz="quarter" idx="4"/>
          </p:nvPr>
        </p:nvSpPr>
        <p:spPr bwMode="auto">
          <a:xfrm>
            <a:off x="11201400" y="6492875"/>
            <a:ext cx="500063" cy="228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600">
                <a:solidFill>
                  <a:srgbClr val="FFFFFF"/>
                </a:solidFill>
                <a:latin typeface="Arial" charset="0"/>
                <a:ea typeface="ヒラギノ角ゴ Pro W3" charset="-128"/>
              </a:defRPr>
            </a:lvl1pPr>
          </a:lstStyle>
          <a:p>
            <a:pPr>
              <a:defRPr/>
            </a:pPr>
            <a:fld id="{38DFC9C4-733B-4986-AFCC-7D6B821314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Lst>
  <p:hf hdr="0" dt="0"/>
  <p:txStyles>
    <p:titleStyle>
      <a:lvl1pPr algn="l" rtl="0" eaLnBrk="0" fontAlgn="base" hangingPunct="0">
        <a:spcBef>
          <a:spcPct val="0"/>
        </a:spcBef>
        <a:spcAft>
          <a:spcPct val="0"/>
        </a:spcAft>
        <a:defRPr sz="3200" b="1">
          <a:solidFill>
            <a:srgbClr val="FFFFFF"/>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FFFFFF"/>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p:titleStyle>
    <p:bodyStyle>
      <a:lvl1pPr marL="341313" indent="-341313" algn="l" rtl="0" eaLnBrk="0" fontAlgn="base" hangingPunct="0">
        <a:spcBef>
          <a:spcPct val="20000"/>
        </a:spcBef>
        <a:spcAft>
          <a:spcPct val="0"/>
        </a:spcAft>
        <a:buClr>
          <a:schemeClr val="bg1"/>
        </a:buClr>
        <a:defRPr sz="2800">
          <a:solidFill>
            <a:srgbClr val="FFFFFF"/>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FFFFFF"/>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rgbClr val="FFFFFF"/>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FFFFFF"/>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FFFFFF"/>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8">
            <a:extLst>
              <a:ext uri="{FF2B5EF4-FFF2-40B4-BE49-F238E27FC236}">
                <a16:creationId xmlns:a16="http://schemas.microsoft.com/office/drawing/2014/main" id="{6B554A53-B265-46AC-A0EB-A7DBF537701C}"/>
              </a:ext>
            </a:extLst>
          </p:cNvPr>
          <p:cNvSpPr>
            <a:spLocks noGrp="1" noChangeArrowheads="1"/>
          </p:cNvSpPr>
          <p:nvPr>
            <p:ph type="title"/>
          </p:nvPr>
        </p:nvSpPr>
        <p:spPr bwMode="auto">
          <a:xfrm>
            <a:off x="611188" y="141288"/>
            <a:ext cx="10966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Rectangle 9">
            <a:extLst>
              <a:ext uri="{FF2B5EF4-FFF2-40B4-BE49-F238E27FC236}">
                <a16:creationId xmlns:a16="http://schemas.microsoft.com/office/drawing/2014/main" id="{E9D6FA91-22E2-4EE3-9F90-293E4E3B8006}"/>
              </a:ext>
            </a:extLst>
          </p:cNvPr>
          <p:cNvSpPr>
            <a:spLocks noGrp="1" noChangeArrowheads="1"/>
          </p:cNvSpPr>
          <p:nvPr>
            <p:ph type="body" idx="1"/>
          </p:nvPr>
        </p:nvSpPr>
        <p:spPr bwMode="auto">
          <a:xfrm>
            <a:off x="611188" y="1323975"/>
            <a:ext cx="1096645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5" name="Rectangle 11">
            <a:extLst>
              <a:ext uri="{FF2B5EF4-FFF2-40B4-BE49-F238E27FC236}">
                <a16:creationId xmlns:a16="http://schemas.microsoft.com/office/drawing/2014/main" id="{30F83F26-3D5A-4CC5-A9AB-F27EF80B4C17}"/>
              </a:ext>
            </a:extLst>
          </p:cNvPr>
          <p:cNvSpPr>
            <a:spLocks noGrp="1" noChangeArrowheads="1"/>
          </p:cNvSpPr>
          <p:nvPr>
            <p:ph type="ftr" sz="quarter" idx="3"/>
          </p:nvPr>
        </p:nvSpPr>
        <p:spPr bwMode="auto">
          <a:xfrm>
            <a:off x="7867650" y="6492875"/>
            <a:ext cx="3409950" cy="228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0" bIns="45720" numCol="1" anchor="t" anchorCtr="0" compatLnSpc="1">
            <a:prstTxWarp prst="textNoShape">
              <a:avLst/>
            </a:prstTxWarp>
          </a:bodyPr>
          <a:lstStyle>
            <a:lvl1pPr algn="r" eaLnBrk="1" hangingPunct="1">
              <a:defRPr sz="600">
                <a:latin typeface="Arial" charset="0"/>
                <a:ea typeface="ヒラギノ角ゴ Pro W3" charset="-128"/>
              </a:defRPr>
            </a:lvl1pPr>
          </a:lstStyle>
          <a:p>
            <a:pPr>
              <a:defRPr/>
            </a:pPr>
            <a:r>
              <a:rPr lang="en-US" altLang="en-US"/>
              <a:t>© Fred Hutchinson Cancer Research Center </a:t>
            </a:r>
          </a:p>
        </p:txBody>
      </p:sp>
      <p:sp>
        <p:nvSpPr>
          <p:cNvPr id="1036" name="Rectangle 12">
            <a:extLst>
              <a:ext uri="{FF2B5EF4-FFF2-40B4-BE49-F238E27FC236}">
                <a16:creationId xmlns:a16="http://schemas.microsoft.com/office/drawing/2014/main" id="{D66BA7A7-73B5-4FD6-B026-B2BE673F55EF}"/>
              </a:ext>
            </a:extLst>
          </p:cNvPr>
          <p:cNvSpPr>
            <a:spLocks noGrp="1" noChangeArrowheads="1"/>
          </p:cNvSpPr>
          <p:nvPr>
            <p:ph type="sldNum" sz="quarter" idx="4"/>
          </p:nvPr>
        </p:nvSpPr>
        <p:spPr bwMode="auto">
          <a:xfrm>
            <a:off x="11201400" y="6492875"/>
            <a:ext cx="500063" cy="228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600">
                <a:latin typeface="Arial" charset="0"/>
                <a:ea typeface="ヒラギノ角ゴ Pro W3" charset="-128"/>
              </a:defRPr>
            </a:lvl1pPr>
          </a:lstStyle>
          <a:p>
            <a:pPr>
              <a:defRPr/>
            </a:pPr>
            <a:fld id="{5E653308-F569-4C1D-8C9E-8E76A432DD38}" type="slidenum">
              <a:rPr lang="en-US" altLang="en-US"/>
              <a:pPr>
                <a:defRPr/>
              </a:pPr>
              <a:t>‹#›</a:t>
            </a:fld>
            <a:endParaRPr lang="en-US" altLang="en-US"/>
          </a:p>
        </p:txBody>
      </p:sp>
      <p:pic>
        <p:nvPicPr>
          <p:cNvPr id="2054" name="Picture 3" descr="fh navy.eps">
            <a:extLst>
              <a:ext uri="{FF2B5EF4-FFF2-40B4-BE49-F238E27FC236}">
                <a16:creationId xmlns:a16="http://schemas.microsoft.com/office/drawing/2014/main" id="{D0BFB826-9E70-4F57-A3CD-765CB238475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3250" y="6418263"/>
            <a:ext cx="12366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3" r:id="rId1"/>
    <p:sldLayoutId id="2147484637" r:id="rId2"/>
    <p:sldLayoutId id="2147484638" r:id="rId3"/>
    <p:sldLayoutId id="2147484640" r:id="rId4"/>
  </p:sldLayoutIdLst>
  <p:hf hdr="0" dt="0"/>
  <p:txStyles>
    <p:titleStyle>
      <a:lvl1pPr algn="l" rtl="0" eaLnBrk="0" fontAlgn="base" hangingPunct="0">
        <a:spcBef>
          <a:spcPct val="0"/>
        </a:spcBef>
        <a:spcAft>
          <a:spcPct val="0"/>
        </a:spcAft>
        <a:defRPr sz="3200" b="1">
          <a:solidFill>
            <a:schemeClr val="tx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chemeClr val="tx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p:titleStyle>
    <p:bodyStyle>
      <a:lvl1pPr marL="341313" indent="-341313" algn="l" rtl="0" eaLnBrk="0" fontAlgn="base" hangingPunct="0">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28E8CF2E-B027-4103-9948-DA1D60357AA9}"/>
              </a:ext>
            </a:extLst>
          </p:cNvPr>
          <p:cNvSpPr>
            <a:spLocks noGrp="1" noChangeArrowheads="1"/>
          </p:cNvSpPr>
          <p:nvPr>
            <p:ph type="title"/>
          </p:nvPr>
        </p:nvSpPr>
        <p:spPr bwMode="auto">
          <a:xfrm>
            <a:off x="611188" y="141288"/>
            <a:ext cx="10966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Slide Header</a:t>
            </a:r>
          </a:p>
        </p:txBody>
      </p:sp>
      <p:sp>
        <p:nvSpPr>
          <p:cNvPr id="3075" name="Rectangle 9">
            <a:extLst>
              <a:ext uri="{FF2B5EF4-FFF2-40B4-BE49-F238E27FC236}">
                <a16:creationId xmlns:a16="http://schemas.microsoft.com/office/drawing/2014/main" id="{4A238747-7747-459E-84F6-FBCFC6A911C9}"/>
              </a:ext>
            </a:extLst>
          </p:cNvPr>
          <p:cNvSpPr>
            <a:spLocks noGrp="1" noChangeArrowheads="1"/>
          </p:cNvSpPr>
          <p:nvPr>
            <p:ph type="body" idx="1"/>
          </p:nvPr>
        </p:nvSpPr>
        <p:spPr bwMode="auto">
          <a:xfrm>
            <a:off x="609600" y="1262063"/>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Large Body</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B359A188-A715-4AEE-BF12-716D6A91C6EA}"/>
              </a:ext>
            </a:extLst>
          </p:cNvPr>
          <p:cNvSpPr/>
          <p:nvPr userDrawn="1"/>
        </p:nvSpPr>
        <p:spPr bwMode="auto">
          <a:xfrm>
            <a:off x="595313" y="952500"/>
            <a:ext cx="10982325" cy="55563"/>
          </a:xfrm>
          <a:prstGeom prst="rect">
            <a:avLst/>
          </a:prstGeom>
          <a:gradFill flip="none" rotWithShape="1">
            <a:gsLst>
              <a:gs pos="0">
                <a:schemeClr val="tx1"/>
              </a:gs>
              <a:gs pos="100000">
                <a:schemeClr val="bg1"/>
              </a:gs>
              <a:gs pos="50000">
                <a:schemeClr val="accent1"/>
              </a:gs>
            </a:gsLst>
            <a:lin ang="0" scaled="1"/>
            <a:tileRect/>
          </a:gradFill>
          <a:ln w="9525" cap="flat" cmpd="sng" algn="ctr">
            <a:noFill/>
            <a:prstDash val="solid"/>
            <a:round/>
            <a:headEnd type="none" w="med" len="med"/>
            <a:tailEnd type="none" w="med" len="med"/>
          </a:ln>
          <a:effectLst/>
        </p:spPr>
        <p:txBody>
          <a:bodyPr wrap="none"/>
          <a:lstStyle/>
          <a:p>
            <a:pPr eaLnBrk="1" hangingPunct="1">
              <a:defRPr/>
            </a:pPr>
            <a:endParaRPr lang="en-US">
              <a:ea typeface="ヒラギノ角ゴ Pro W3" charset="0"/>
              <a:cs typeface="ヒラギノ角ゴ Pro W3" charset="0"/>
            </a:endParaRPr>
          </a:p>
        </p:txBody>
      </p:sp>
      <p:sp>
        <p:nvSpPr>
          <p:cNvPr id="10" name="Rectangle 12">
            <a:extLst>
              <a:ext uri="{FF2B5EF4-FFF2-40B4-BE49-F238E27FC236}">
                <a16:creationId xmlns:a16="http://schemas.microsoft.com/office/drawing/2014/main" id="{687E7D50-4AF1-4999-8240-4230B74B3E45}"/>
              </a:ext>
            </a:extLst>
          </p:cNvPr>
          <p:cNvSpPr>
            <a:spLocks noGrp="1" noChangeArrowheads="1"/>
          </p:cNvSpPr>
          <p:nvPr>
            <p:ph type="sldNum" sz="quarter" idx="4"/>
          </p:nvPr>
        </p:nvSpPr>
        <p:spPr bwMode="auto">
          <a:xfrm>
            <a:off x="11201400" y="6316663"/>
            <a:ext cx="513413" cy="404812"/>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600">
                <a:latin typeface="Arial" charset="0"/>
                <a:ea typeface="ヒラギノ角ゴ Pro W3" charset="-128"/>
              </a:defRPr>
            </a:lvl1pPr>
          </a:lstStyle>
          <a:p>
            <a:pPr>
              <a:defRPr/>
            </a:pPr>
            <a:fld id="{44043785-B32B-4CFD-AAF0-8BED36E658D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51" r:id="rId8"/>
    <p:sldLayoutId id="2147484652" r:id="rId9"/>
  </p:sldLayoutIdLst>
  <p:hf hdr="0" dt="0"/>
  <p:txStyles>
    <p:title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p:titleStyle>
    <p:bodyStyle>
      <a:lvl1pPr marL="341313" indent="-341313" algn="l" rtl="0" eaLnBrk="0" fontAlgn="base" hangingPunct="0">
        <a:lnSpc>
          <a:spcPts val="3600"/>
        </a:lnSpc>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8">
            <a:extLst>
              <a:ext uri="{FF2B5EF4-FFF2-40B4-BE49-F238E27FC236}">
                <a16:creationId xmlns:a16="http://schemas.microsoft.com/office/drawing/2014/main" id="{40ADBB6F-F441-42A4-B379-CCF59A9375C3}"/>
              </a:ext>
            </a:extLst>
          </p:cNvPr>
          <p:cNvSpPr>
            <a:spLocks noGrp="1" noChangeArrowheads="1"/>
          </p:cNvSpPr>
          <p:nvPr>
            <p:ph type="title"/>
          </p:nvPr>
        </p:nvSpPr>
        <p:spPr bwMode="auto">
          <a:xfrm>
            <a:off x="611188" y="3084513"/>
            <a:ext cx="10966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Edit Section Break</a:t>
            </a:r>
          </a:p>
        </p:txBody>
      </p:sp>
      <p:sp>
        <p:nvSpPr>
          <p:cNvPr id="1036" name="Rectangle 12">
            <a:extLst>
              <a:ext uri="{FF2B5EF4-FFF2-40B4-BE49-F238E27FC236}">
                <a16:creationId xmlns:a16="http://schemas.microsoft.com/office/drawing/2014/main" id="{8B8F21AC-054C-4FB7-B3C8-882FF37DEA8F}"/>
              </a:ext>
            </a:extLst>
          </p:cNvPr>
          <p:cNvSpPr>
            <a:spLocks noGrp="1" noChangeArrowheads="1"/>
          </p:cNvSpPr>
          <p:nvPr>
            <p:ph type="sldNum" sz="quarter" idx="4"/>
          </p:nvPr>
        </p:nvSpPr>
        <p:spPr bwMode="auto">
          <a:xfrm>
            <a:off x="11201400" y="6492875"/>
            <a:ext cx="500063" cy="228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600">
                <a:solidFill>
                  <a:srgbClr val="FFFFFF"/>
                </a:solidFill>
                <a:latin typeface="Arial" charset="0"/>
                <a:ea typeface="ヒラギノ角ゴ Pro W3" charset="-128"/>
              </a:defRPr>
            </a:lvl1pPr>
          </a:lstStyle>
          <a:p>
            <a:pPr>
              <a:defRPr/>
            </a:pPr>
            <a:fld id="{64A9CB7D-5E6E-490C-BEBA-F5D2A9DB3502}" type="slidenum">
              <a:rPr lang="en-US" altLang="en-US"/>
              <a:pPr>
                <a:defRPr/>
              </a:pPr>
              <a:t>‹#›</a:t>
            </a:fld>
            <a:endParaRPr lang="en-US" altLang="en-US"/>
          </a:p>
        </p:txBody>
      </p:sp>
      <p:pic>
        <p:nvPicPr>
          <p:cNvPr id="4101" name="Picture 2" descr="fh white 2.eps">
            <a:extLst>
              <a:ext uri="{FF2B5EF4-FFF2-40B4-BE49-F238E27FC236}">
                <a16:creationId xmlns:a16="http://schemas.microsoft.com/office/drawing/2014/main" id="{B72464AB-31E6-4861-8CEA-7A5E5EB8DBD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4838" y="6416675"/>
            <a:ext cx="12366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4" r:id="rId1"/>
    <p:sldLayoutId id="2147484650" r:id="rId2"/>
    <p:sldLayoutId id="2147484585" r:id="rId3"/>
    <p:sldLayoutId id="2147484586" r:id="rId4"/>
  </p:sldLayoutIdLst>
  <p:hf hdr="0" dt="0"/>
  <p:txStyles>
    <p:titleStyle>
      <a:lvl1pPr algn="l" rtl="0" eaLnBrk="0" fontAlgn="base" hangingPunct="0">
        <a:spcBef>
          <a:spcPct val="0"/>
        </a:spcBef>
        <a:spcAft>
          <a:spcPct val="0"/>
        </a:spcAft>
        <a:defRPr sz="6000" b="1">
          <a:solidFill>
            <a:srgbClr val="FFFFFF"/>
          </a:solidFill>
          <a:latin typeface="+mj-lt"/>
          <a:ea typeface="ヒラギノ角ゴ Pro W3" charset="0"/>
          <a:cs typeface="ヒラギノ角ゴ Pro W3" charset="0"/>
        </a:defRPr>
      </a:lvl1pPr>
      <a:lvl2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6000" b="1">
          <a:solidFill>
            <a:srgbClr val="FFFFFF"/>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p:titleStyle>
    <p:bodyStyle>
      <a:lvl1pPr marL="341313" indent="-341313" algn="l" rtl="0" eaLnBrk="0" fontAlgn="base" hangingPunct="0">
        <a:spcBef>
          <a:spcPct val="20000"/>
        </a:spcBef>
        <a:spcAft>
          <a:spcPct val="0"/>
        </a:spcAft>
        <a:buClr>
          <a:schemeClr val="bg1"/>
        </a:buClr>
        <a:defRPr sz="2800">
          <a:solidFill>
            <a:schemeClr val="tx1"/>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chemeClr val="tx1"/>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chemeClr val="tx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chemeClr val="tx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chemeClr val="tx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4">
            <a:extLst>
              <a:ext uri="{FF2B5EF4-FFF2-40B4-BE49-F238E27FC236}">
                <a16:creationId xmlns:a16="http://schemas.microsoft.com/office/drawing/2014/main" id="{2D060EC0-92D7-41BF-B69A-FEF9F05E93B2}"/>
              </a:ext>
            </a:extLst>
          </p:cNvPr>
          <p:cNvSpPr>
            <a:spLocks noGrp="1" noChangeArrowheads="1"/>
          </p:cNvSpPr>
          <p:nvPr>
            <p:ph type="body" sz="quarter" idx="10"/>
          </p:nvPr>
        </p:nvSpPr>
        <p:spPr>
          <a:xfrm>
            <a:off x="609600" y="577850"/>
            <a:ext cx="10971213" cy="1938338"/>
          </a:xfrm>
        </p:spPr>
        <p:txBody>
          <a:bodyPr/>
          <a:lstStyle/>
          <a:p>
            <a:r>
              <a:rPr lang="en-US" sz="4400" i="1" dirty="0"/>
              <a:t>Challenges in Implementing CRTs: from Hawthorne Effect to Measurement Bias</a:t>
            </a:r>
          </a:p>
        </p:txBody>
      </p:sp>
      <p:sp>
        <p:nvSpPr>
          <p:cNvPr id="34819" name="Title 1">
            <a:extLst>
              <a:ext uri="{FF2B5EF4-FFF2-40B4-BE49-F238E27FC236}">
                <a16:creationId xmlns:a16="http://schemas.microsoft.com/office/drawing/2014/main" id="{86C01038-689A-493E-A354-C31A6BD9C410}"/>
              </a:ext>
            </a:extLst>
          </p:cNvPr>
          <p:cNvSpPr>
            <a:spLocks noGrp="1" noChangeArrowheads="1"/>
          </p:cNvSpPr>
          <p:nvPr>
            <p:ph type="title" idx="4294967295"/>
          </p:nvPr>
        </p:nvSpPr>
        <p:spPr>
          <a:xfrm>
            <a:off x="839788" y="3457575"/>
            <a:ext cx="10972800" cy="1676400"/>
          </a:xfrm>
        </p:spPr>
        <p:txBody>
          <a:bodyPr/>
          <a:lstStyle/>
          <a:p>
            <a:r>
              <a:rPr lang="en-US" altLang="en-US" dirty="0">
                <a:ea typeface="ヒラギノ角ゴ Pro W3" charset="-128"/>
              </a:rPr>
              <a:t>Deborah Donnell</a:t>
            </a:r>
            <a:br>
              <a:rPr lang="en-US" altLang="en-US" dirty="0">
                <a:ea typeface="ヒラギノ角ゴ Pro W3" charset="-128"/>
              </a:rPr>
            </a:br>
            <a:r>
              <a:rPr lang="en-US" altLang="en-US" dirty="0">
                <a:ea typeface="ヒラギノ角ゴ Pro W3" charset="-128"/>
              </a:rPr>
              <a:t>Fred Hutchinson Cancer Research Center</a:t>
            </a:r>
            <a:br>
              <a:rPr lang="en-US" b="0" dirty="0"/>
            </a:br>
            <a:r>
              <a:rPr lang="en-US" b="0" dirty="0"/>
              <a:t> </a:t>
            </a:r>
            <a:r>
              <a:rPr lang="en-US" sz="2000" dirty="0"/>
              <a:t>13th Annual Conference on Statistical Issues in Clinical Trials </a:t>
            </a:r>
            <a:br>
              <a:rPr lang="en-US" sz="2000" b="0" dirty="0"/>
            </a:br>
            <a:r>
              <a:rPr lang="en-US" sz="2000" dirty="0"/>
              <a:t>Center for Clinical Epidemiology and Biostatistics </a:t>
            </a:r>
            <a:br>
              <a:rPr lang="en-US" sz="2000" b="0" dirty="0"/>
            </a:br>
            <a:r>
              <a:rPr lang="en-US" sz="2000" dirty="0"/>
              <a:t>April 12, 2021 (Virtual) </a:t>
            </a:r>
            <a:endParaRPr lang="en-US" altLang="en-US" dirty="0">
              <a:ea typeface="ヒラギノ角ゴ Pro W3"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8576-82E7-4880-A820-68E6F9883230}"/>
              </a:ext>
            </a:extLst>
          </p:cNvPr>
          <p:cNvSpPr>
            <a:spLocks noGrp="1"/>
          </p:cNvSpPr>
          <p:nvPr>
            <p:ph type="title"/>
          </p:nvPr>
        </p:nvSpPr>
        <p:spPr/>
        <p:txBody>
          <a:bodyPr/>
          <a:lstStyle/>
          <a:p>
            <a:r>
              <a:rPr lang="en-US" dirty="0"/>
              <a:t>Design of intervention evaluation</a:t>
            </a:r>
          </a:p>
        </p:txBody>
      </p:sp>
      <p:sp>
        <p:nvSpPr>
          <p:cNvPr id="3" name="Slide Number Placeholder 2">
            <a:extLst>
              <a:ext uri="{FF2B5EF4-FFF2-40B4-BE49-F238E27FC236}">
                <a16:creationId xmlns:a16="http://schemas.microsoft.com/office/drawing/2014/main" id="{FF400C0E-03F9-4F68-A300-0D2C6541CE42}"/>
              </a:ext>
            </a:extLst>
          </p:cNvPr>
          <p:cNvSpPr>
            <a:spLocks noGrp="1"/>
          </p:cNvSpPr>
          <p:nvPr>
            <p:ph type="sldNum" sz="quarter" idx="11"/>
          </p:nvPr>
        </p:nvSpPr>
        <p:spPr/>
        <p:txBody>
          <a:bodyPr/>
          <a:lstStyle/>
          <a:p>
            <a:pPr>
              <a:defRPr/>
            </a:pPr>
            <a:fld id="{39AEED37-E834-4472-9763-0BEE5A5D4AD4}" type="slidenum">
              <a:rPr lang="en-US" altLang="en-US" smtClean="0"/>
              <a:pPr>
                <a:defRPr/>
              </a:pPr>
              <a:t>9</a:t>
            </a:fld>
            <a:endParaRPr lang="en-US" altLang="en-US"/>
          </a:p>
        </p:txBody>
      </p:sp>
    </p:spTree>
    <p:extLst>
      <p:ext uri="{BB962C8B-B14F-4D97-AF65-F5344CB8AC3E}">
        <p14:creationId xmlns:p14="http://schemas.microsoft.com/office/powerpoint/2010/main" val="39136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D1612-6DD8-4849-A47E-EDCD3ED20935}"/>
              </a:ext>
            </a:extLst>
          </p:cNvPr>
          <p:cNvSpPr>
            <a:spLocks noGrp="1"/>
          </p:cNvSpPr>
          <p:nvPr>
            <p:ph type="title"/>
          </p:nvPr>
        </p:nvSpPr>
        <p:spPr/>
        <p:txBody>
          <a:bodyPr/>
          <a:lstStyle/>
          <a:p>
            <a:r>
              <a:rPr lang="en-US" dirty="0"/>
              <a:t>Randomization: De-risking between cluster variance</a:t>
            </a:r>
          </a:p>
        </p:txBody>
      </p:sp>
      <p:sp>
        <p:nvSpPr>
          <p:cNvPr id="6" name="Text Placeholder 5">
            <a:extLst>
              <a:ext uri="{FF2B5EF4-FFF2-40B4-BE49-F238E27FC236}">
                <a16:creationId xmlns:a16="http://schemas.microsoft.com/office/drawing/2014/main" id="{8D87D385-DD5A-49F2-ABD4-C819BA105BA1}"/>
              </a:ext>
            </a:extLst>
          </p:cNvPr>
          <p:cNvSpPr>
            <a:spLocks noGrp="1"/>
          </p:cNvSpPr>
          <p:nvPr>
            <p:ph type="body" sz="quarter" idx="12"/>
          </p:nvPr>
        </p:nvSpPr>
        <p:spPr>
          <a:xfrm>
            <a:off x="607099" y="2544560"/>
            <a:ext cx="3286572" cy="3825139"/>
          </a:xfrm>
        </p:spPr>
        <p:txBody>
          <a:bodyPr/>
          <a:lstStyle/>
          <a:p>
            <a:r>
              <a:rPr lang="en-US" dirty="0">
                <a:solidFill>
                  <a:schemeClr val="tx1"/>
                </a:solidFill>
              </a:rPr>
              <a:t> </a:t>
            </a:r>
            <a:r>
              <a:rPr lang="en-US" b="0" dirty="0">
                <a:solidFill>
                  <a:schemeClr val="tx1"/>
                </a:solidFill>
              </a:rPr>
              <a:t>Four different settings in three countries</a:t>
            </a:r>
          </a:p>
          <a:p>
            <a:r>
              <a:rPr lang="en-US" b="0" dirty="0">
                <a:solidFill>
                  <a:schemeClr val="tx1"/>
                </a:solidFill>
              </a:rPr>
              <a:t>38 communities (17 pairs)</a:t>
            </a:r>
          </a:p>
          <a:p>
            <a:endParaRPr lang="en-US" b="0" dirty="0">
              <a:solidFill>
                <a:schemeClr val="tx1"/>
              </a:solidFill>
            </a:endParaRPr>
          </a:p>
          <a:p>
            <a:r>
              <a:rPr lang="en-US" dirty="0">
                <a:solidFill>
                  <a:schemeClr val="tx1"/>
                </a:solidFill>
              </a:rPr>
              <a:t>Randomization method</a:t>
            </a:r>
          </a:p>
          <a:p>
            <a:r>
              <a:rPr lang="en-US" b="0" dirty="0">
                <a:solidFill>
                  <a:schemeClr val="tx1"/>
                </a:solidFill>
              </a:rPr>
              <a:t>Paired communities within each location</a:t>
            </a:r>
          </a:p>
          <a:p>
            <a:pPr marL="285750" lvl="0" indent="-285750">
              <a:buFont typeface="Arial" panose="020B0604020202020204" pitchFamily="34" charset="0"/>
              <a:buChar char="•"/>
            </a:pPr>
            <a:r>
              <a:rPr lang="en-US" b="0" dirty="0">
                <a:solidFill>
                  <a:schemeClr val="tx1"/>
                </a:solidFill>
              </a:rPr>
              <a:t>“</a:t>
            </a:r>
            <a:r>
              <a:rPr lang="en-GB" b="0" dirty="0">
                <a:solidFill>
                  <a:schemeClr val="tx1"/>
                </a:solidFill>
              </a:rPr>
              <a:t>based on socio-demographic, cultural, and infrastructure characteristics determined from formative research”</a:t>
            </a:r>
            <a:r>
              <a:rPr lang="en-US" b="0" dirty="0">
                <a:solidFill>
                  <a:schemeClr val="tx1"/>
                </a:solidFill>
              </a:rPr>
              <a:t>   </a:t>
            </a:r>
          </a:p>
          <a:p>
            <a:pPr lvl="0"/>
            <a:r>
              <a:rPr lang="en-US" sz="1200" b="0" dirty="0">
                <a:solidFill>
                  <a:schemeClr val="tx1"/>
                </a:solidFill>
              </a:rPr>
              <a:t>       </a:t>
            </a:r>
            <a:r>
              <a:rPr lang="en-GB" sz="1200" b="0" dirty="0" err="1">
                <a:solidFill>
                  <a:schemeClr val="tx1"/>
                </a:solidFill>
              </a:rPr>
              <a:t>Chirowodza</a:t>
            </a:r>
            <a:r>
              <a:rPr lang="en-GB" sz="1200" b="0" dirty="0">
                <a:solidFill>
                  <a:schemeClr val="tx1"/>
                </a:solidFill>
              </a:rPr>
              <a:t> </a:t>
            </a:r>
            <a:r>
              <a:rPr lang="en-GB" sz="1200" b="0" i="1" dirty="0">
                <a:solidFill>
                  <a:schemeClr val="tx1"/>
                </a:solidFill>
              </a:rPr>
              <a:t>J Community Psychol</a:t>
            </a:r>
            <a:r>
              <a:rPr lang="en-GB" sz="1200" b="0" dirty="0">
                <a:solidFill>
                  <a:schemeClr val="tx1"/>
                </a:solidFill>
              </a:rPr>
              <a:t>. 2009</a:t>
            </a:r>
          </a:p>
          <a:p>
            <a:pPr marL="285750" indent="-285750">
              <a:buFont typeface="Arial" panose="020B0604020202020204" pitchFamily="34" charset="0"/>
              <a:buChar char="•"/>
            </a:pPr>
            <a:r>
              <a:rPr lang="en-GB" b="0" dirty="0">
                <a:solidFill>
                  <a:schemeClr val="tx1"/>
                </a:solidFill>
              </a:rPr>
              <a:t>Random allocation within each pair (unrestricted)</a:t>
            </a:r>
          </a:p>
          <a:p>
            <a:pPr lvl="0"/>
            <a:endParaRPr lang="en-GB" b="0" dirty="0">
              <a:solidFill>
                <a:schemeClr val="tx1"/>
              </a:solidFill>
            </a:endParaRPr>
          </a:p>
          <a:p>
            <a:pPr marL="285750" lvl="0" indent="-285750">
              <a:buFont typeface="Arial" panose="020B0604020202020204" pitchFamily="34" charset="0"/>
              <a:buChar char="•"/>
            </a:pPr>
            <a:r>
              <a:rPr lang="en-GB" b="0" dirty="0">
                <a:solidFill>
                  <a:schemeClr val="tx1"/>
                </a:solidFill>
              </a:rPr>
              <a:t>Matching: 17 vs 38 observations</a:t>
            </a:r>
          </a:p>
          <a:p>
            <a:pPr lvl="0"/>
            <a:endParaRPr lang="en-GB" b="0" dirty="0">
              <a:solidFill>
                <a:schemeClr val="tx1"/>
              </a:solidFill>
            </a:endParaRPr>
          </a:p>
          <a:p>
            <a:r>
              <a:rPr lang="en-US" dirty="0"/>
              <a:t> </a:t>
            </a:r>
          </a:p>
          <a:p>
            <a:endParaRPr lang="en-US" b="0" dirty="0">
              <a:solidFill>
                <a:schemeClr val="tx1"/>
              </a:solidFill>
            </a:endParaRPr>
          </a:p>
        </p:txBody>
      </p:sp>
      <p:sp>
        <p:nvSpPr>
          <p:cNvPr id="10" name="Text Placeholder 9">
            <a:extLst>
              <a:ext uri="{FF2B5EF4-FFF2-40B4-BE49-F238E27FC236}">
                <a16:creationId xmlns:a16="http://schemas.microsoft.com/office/drawing/2014/main" id="{E57265D0-5A60-4828-8DD0-4522B6BC570C}"/>
              </a:ext>
            </a:extLst>
          </p:cNvPr>
          <p:cNvSpPr>
            <a:spLocks noGrp="1"/>
          </p:cNvSpPr>
          <p:nvPr>
            <p:ph type="body" sz="quarter" idx="20"/>
          </p:nvPr>
        </p:nvSpPr>
        <p:spPr>
          <a:xfrm>
            <a:off x="4264828" y="2556198"/>
            <a:ext cx="3286572" cy="3825139"/>
          </a:xfrm>
        </p:spPr>
        <p:txBody>
          <a:bodyPr/>
          <a:lstStyle/>
          <a:p>
            <a:r>
              <a:rPr lang="en-US" b="0" dirty="0">
                <a:solidFill>
                  <a:schemeClr val="tx1"/>
                </a:solidFill>
              </a:rPr>
              <a:t>Multiple settings in two countries</a:t>
            </a:r>
          </a:p>
          <a:p>
            <a:r>
              <a:rPr lang="en-US" b="0" dirty="0">
                <a:solidFill>
                  <a:schemeClr val="tx1"/>
                </a:solidFill>
              </a:rPr>
              <a:t>21 communities (7 triplets)</a:t>
            </a:r>
          </a:p>
          <a:p>
            <a:endParaRPr lang="en-US" b="0" dirty="0">
              <a:solidFill>
                <a:schemeClr val="tx1"/>
              </a:solidFill>
            </a:endParaRPr>
          </a:p>
          <a:p>
            <a:r>
              <a:rPr lang="en-US" dirty="0">
                <a:solidFill>
                  <a:schemeClr val="tx1"/>
                </a:solidFill>
              </a:rPr>
              <a:t>Randomization method</a:t>
            </a: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Triplets grouped by location</a:t>
            </a:r>
          </a:p>
          <a:p>
            <a:pPr marL="285750" indent="-285750">
              <a:buFont typeface="Arial" panose="020B0604020202020204" pitchFamily="34" charset="0"/>
              <a:buChar char="•"/>
            </a:pPr>
            <a:r>
              <a:rPr lang="en-US" b="0" dirty="0">
                <a:solidFill>
                  <a:schemeClr val="tx1"/>
                </a:solidFill>
              </a:rPr>
              <a:t>Random allocation of arms within triplet</a:t>
            </a:r>
          </a:p>
          <a:p>
            <a:pPr marL="285750" indent="-285750">
              <a:buFont typeface="Arial" panose="020B0604020202020204" pitchFamily="34" charset="0"/>
              <a:buChar char="•"/>
            </a:pPr>
            <a:endParaRPr lang="en-US" b="0" dirty="0">
              <a:solidFill>
                <a:schemeClr val="tx1"/>
              </a:solidFill>
            </a:endParaRPr>
          </a:p>
          <a:p>
            <a:r>
              <a:rPr lang="en-US" b="0" dirty="0">
                <a:solidFill>
                  <a:schemeClr val="tx1"/>
                </a:solidFill>
              </a:rPr>
              <a:t>Restricted randomization to balance:</a:t>
            </a:r>
          </a:p>
          <a:p>
            <a:pPr marL="285750" indent="-285750">
              <a:buFont typeface="Arial" panose="020B0604020202020204" pitchFamily="34" charset="0"/>
              <a:buChar char="•"/>
            </a:pPr>
            <a:r>
              <a:rPr lang="en-US" b="0" dirty="0">
                <a:solidFill>
                  <a:schemeClr val="tx1"/>
                </a:solidFill>
              </a:rPr>
              <a:t>Size of community (intervention delivery)</a:t>
            </a:r>
          </a:p>
          <a:p>
            <a:pPr marL="285750" indent="-285750">
              <a:buFont typeface="Arial" panose="020B0604020202020204" pitchFamily="34" charset="0"/>
              <a:buChar char="•"/>
            </a:pPr>
            <a:r>
              <a:rPr lang="en-US" b="0" dirty="0">
                <a:solidFill>
                  <a:schemeClr val="tx1"/>
                </a:solidFill>
              </a:rPr>
              <a:t>HIV prevalence (incidence correlate)</a:t>
            </a:r>
          </a:p>
          <a:p>
            <a:pPr marL="285750" indent="-285750">
              <a:buFont typeface="Arial" panose="020B0604020202020204" pitchFamily="34" charset="0"/>
              <a:buChar char="•"/>
            </a:pPr>
            <a:r>
              <a:rPr lang="en-US" b="0" dirty="0">
                <a:solidFill>
                  <a:schemeClr val="tx1"/>
                </a:solidFill>
              </a:rPr>
              <a:t>ART uptake (intervention baseline)</a:t>
            </a:r>
          </a:p>
          <a:p>
            <a:pPr marL="285750" indent="-285750">
              <a:buFont typeface="Arial" panose="020B0604020202020204" pitchFamily="34" charset="0"/>
              <a:buChar char="•"/>
            </a:pPr>
            <a:endParaRPr lang="en-US" b="0" dirty="0">
              <a:solidFill>
                <a:schemeClr val="tx1"/>
              </a:solidFill>
            </a:endParaRPr>
          </a:p>
          <a:p>
            <a:r>
              <a:rPr lang="en-US" b="0" dirty="0">
                <a:solidFill>
                  <a:schemeClr val="tx1"/>
                </a:solidFill>
              </a:rPr>
              <a:t>Among all possible allocations select 5000 with best balance by arm; select 1 at random</a:t>
            </a:r>
          </a:p>
          <a:p>
            <a:pPr marL="285750" indent="-285750">
              <a:buFont typeface="Arial" panose="020B0604020202020204" pitchFamily="34" charset="0"/>
              <a:buChar char="•"/>
            </a:pPr>
            <a:endParaRPr lang="en-US" b="0" dirty="0">
              <a:solidFill>
                <a:schemeClr val="tx1"/>
              </a:solidFill>
            </a:endParaRPr>
          </a:p>
        </p:txBody>
      </p:sp>
      <p:sp>
        <p:nvSpPr>
          <p:cNvPr id="11" name="Text Placeholder 10">
            <a:extLst>
              <a:ext uri="{FF2B5EF4-FFF2-40B4-BE49-F238E27FC236}">
                <a16:creationId xmlns:a16="http://schemas.microsoft.com/office/drawing/2014/main" id="{9D2BC04C-7F67-4823-B288-506468BB4FCB}"/>
              </a:ext>
            </a:extLst>
          </p:cNvPr>
          <p:cNvSpPr>
            <a:spLocks noGrp="1"/>
          </p:cNvSpPr>
          <p:nvPr>
            <p:ph type="body" sz="quarter" idx="21"/>
          </p:nvPr>
        </p:nvSpPr>
        <p:spPr>
          <a:xfrm>
            <a:off x="8293670" y="2556198"/>
            <a:ext cx="3286572" cy="3725714"/>
          </a:xfrm>
        </p:spPr>
        <p:txBody>
          <a:bodyPr/>
          <a:lstStyle/>
          <a:p>
            <a:r>
              <a:rPr lang="en-US" b="0" dirty="0">
                <a:solidFill>
                  <a:schemeClr val="tx1"/>
                </a:solidFill>
              </a:rPr>
              <a:t>Multiple clinics in two cities</a:t>
            </a:r>
          </a:p>
          <a:p>
            <a:r>
              <a:rPr lang="en-US" b="0" dirty="0">
                <a:solidFill>
                  <a:schemeClr val="tx1"/>
                </a:solidFill>
              </a:rPr>
              <a:t>39 clinics</a:t>
            </a:r>
          </a:p>
          <a:p>
            <a:endParaRPr lang="en-US" b="0" dirty="0">
              <a:solidFill>
                <a:schemeClr val="tx1"/>
              </a:solidFill>
            </a:endParaRPr>
          </a:p>
          <a:p>
            <a:r>
              <a:rPr lang="en-US" dirty="0">
                <a:solidFill>
                  <a:schemeClr val="tx1"/>
                </a:solidFill>
              </a:rPr>
              <a:t>Randomization method</a:t>
            </a:r>
          </a:p>
          <a:p>
            <a:pPr marL="285750" indent="-285750">
              <a:buFont typeface="Arial" panose="020B0604020202020204" pitchFamily="34" charset="0"/>
              <a:buChar char="•"/>
            </a:pPr>
            <a:r>
              <a:rPr lang="en-US" b="0" dirty="0">
                <a:solidFill>
                  <a:schemeClr val="tx1"/>
                </a:solidFill>
              </a:rPr>
              <a:t>Unmatched</a:t>
            </a:r>
          </a:p>
          <a:p>
            <a:pPr marL="285750" indent="-285750">
              <a:buFont typeface="Arial" panose="020B0604020202020204" pitchFamily="34" charset="0"/>
              <a:buChar char="•"/>
            </a:pPr>
            <a:r>
              <a:rPr lang="en-US" b="0" dirty="0">
                <a:solidFill>
                  <a:schemeClr val="tx1"/>
                </a:solidFill>
              </a:rPr>
              <a:t>Stratified by city</a:t>
            </a:r>
          </a:p>
          <a:p>
            <a:pPr marL="285750" indent="-285750">
              <a:buFont typeface="Arial" panose="020B0604020202020204" pitchFamily="34" charset="0"/>
              <a:buChar char="•"/>
            </a:pPr>
            <a:r>
              <a:rPr lang="en-US" b="0" dirty="0">
                <a:solidFill>
                  <a:schemeClr val="tx1"/>
                </a:solidFill>
              </a:rPr>
              <a:t>1:1 randomization within each city</a:t>
            </a:r>
          </a:p>
          <a:p>
            <a:endParaRPr lang="en-US" b="0" dirty="0">
              <a:solidFill>
                <a:schemeClr val="tx1"/>
              </a:solidFill>
            </a:endParaRPr>
          </a:p>
          <a:p>
            <a:r>
              <a:rPr lang="en-US" b="0" dirty="0">
                <a:solidFill>
                  <a:schemeClr val="tx1"/>
                </a:solidFill>
              </a:rPr>
              <a:t>Restricted randomization to balance:</a:t>
            </a:r>
          </a:p>
          <a:p>
            <a:pPr marL="285750" indent="-285750">
              <a:buFont typeface="Arial" panose="020B0604020202020204" pitchFamily="34" charset="0"/>
              <a:buChar char="•"/>
            </a:pPr>
            <a:r>
              <a:rPr lang="en-US" b="0" dirty="0">
                <a:solidFill>
                  <a:schemeClr val="tx1"/>
                </a:solidFill>
              </a:rPr>
              <a:t>Clinic patient volume</a:t>
            </a:r>
          </a:p>
          <a:p>
            <a:pPr marL="285750" indent="-285750">
              <a:buFont typeface="Arial" panose="020B0604020202020204" pitchFamily="34" charset="0"/>
              <a:buChar char="•"/>
            </a:pPr>
            <a:r>
              <a:rPr lang="en-US" b="0" dirty="0">
                <a:solidFill>
                  <a:schemeClr val="tx1"/>
                </a:solidFill>
              </a:rPr>
              <a:t>Baseline proportion clinic patients virally suppressed</a:t>
            </a:r>
          </a:p>
          <a:p>
            <a:endParaRPr lang="en-US" b="0" dirty="0">
              <a:solidFill>
                <a:schemeClr val="tx1"/>
              </a:solidFill>
            </a:endParaRPr>
          </a:p>
          <a:p>
            <a:r>
              <a:rPr lang="en-US" b="0" dirty="0">
                <a:solidFill>
                  <a:schemeClr val="tx1"/>
                </a:solidFill>
              </a:rPr>
              <a:t>Among all possible allocation select 10,000 with best balance; select 1 at random</a:t>
            </a:r>
          </a:p>
          <a:p>
            <a:r>
              <a:rPr lang="en-US" b="0" dirty="0">
                <a:solidFill>
                  <a:schemeClr val="tx1"/>
                </a:solidFill>
              </a:rPr>
              <a:t> </a:t>
            </a:r>
          </a:p>
        </p:txBody>
      </p:sp>
      <p:sp>
        <p:nvSpPr>
          <p:cNvPr id="4" name="Slide Number Placeholder 3">
            <a:extLst>
              <a:ext uri="{FF2B5EF4-FFF2-40B4-BE49-F238E27FC236}">
                <a16:creationId xmlns:a16="http://schemas.microsoft.com/office/drawing/2014/main" id="{15179F1E-02F0-4E6B-A613-1709A39A457B}"/>
              </a:ext>
            </a:extLst>
          </p:cNvPr>
          <p:cNvSpPr>
            <a:spLocks noGrp="1"/>
          </p:cNvSpPr>
          <p:nvPr>
            <p:ph type="sldNum" sz="quarter" idx="23"/>
          </p:nvPr>
        </p:nvSpPr>
        <p:spPr/>
        <p:txBody>
          <a:bodyPr/>
          <a:lstStyle/>
          <a:p>
            <a:pPr>
              <a:defRPr/>
            </a:pPr>
            <a:fld id="{EF84447B-6232-4EBE-B770-B4A6463D9955}" type="slidenum">
              <a:rPr lang="en-US" altLang="en-US" b="1" smtClean="0"/>
              <a:pPr>
                <a:defRPr/>
              </a:pPr>
              <a:t>10</a:t>
            </a:fld>
            <a:endParaRPr lang="en-US" altLang="en-US" b="1"/>
          </a:p>
        </p:txBody>
      </p:sp>
      <p:pic>
        <p:nvPicPr>
          <p:cNvPr id="12" name="Picture 3" descr="Caravans Feb 2006 029">
            <a:extLst>
              <a:ext uri="{FF2B5EF4-FFF2-40B4-BE49-F238E27FC236}">
                <a16:creationId xmlns:a16="http://schemas.microsoft.com/office/drawing/2014/main" id="{F103234E-ACB9-4A52-B174-E42DAC7D5985}"/>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603" t="21053" r="1603" b="20167"/>
          <a:stretch/>
        </p:blipFill>
        <p:spPr bwMode="auto">
          <a:xfrm>
            <a:off x="611188" y="1055077"/>
            <a:ext cx="3287712" cy="132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Placeholder 12" descr="HPTN.jpg">
            <a:extLst>
              <a:ext uri="{FF2B5EF4-FFF2-40B4-BE49-F238E27FC236}">
                <a16:creationId xmlns:a16="http://schemas.microsoft.com/office/drawing/2014/main" id="{F7DE3B16-D56F-44F0-9B75-39DBF6B56CB7}"/>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1361" b="-7530"/>
          <a:stretch/>
        </p:blipFill>
        <p:spPr>
          <a:xfrm>
            <a:off x="8293100" y="1055077"/>
            <a:ext cx="3287713" cy="1426337"/>
          </a:xfrm>
          <a:prstGeom prst="rect">
            <a:avLst/>
          </a:prstGeom>
        </p:spPr>
      </p:pic>
      <p:pic>
        <p:nvPicPr>
          <p:cNvPr id="15" name="Content Placeholder 3">
            <a:extLst>
              <a:ext uri="{FF2B5EF4-FFF2-40B4-BE49-F238E27FC236}">
                <a16:creationId xmlns:a16="http://schemas.microsoft.com/office/drawing/2014/main" id="{2E3E6762-9E53-4937-B5CA-B08D63A20F05}"/>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l="-7" t="1521" r="7" b="4006"/>
          <a:stretch/>
        </p:blipFill>
        <p:spPr>
          <a:xfrm>
            <a:off x="4362284" y="1041831"/>
            <a:ext cx="3286125" cy="1125415"/>
          </a:xfrm>
          <a:prstGeom prst="rect">
            <a:avLst/>
          </a:prstGeom>
        </p:spPr>
      </p:pic>
    </p:spTree>
    <p:extLst>
      <p:ext uri="{BB962C8B-B14F-4D97-AF65-F5344CB8AC3E}">
        <p14:creationId xmlns:p14="http://schemas.microsoft.com/office/powerpoint/2010/main" val="36948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D1612-6DD8-4849-A47E-EDCD3ED20935}"/>
              </a:ext>
            </a:extLst>
          </p:cNvPr>
          <p:cNvSpPr>
            <a:spLocks noGrp="1"/>
          </p:cNvSpPr>
          <p:nvPr>
            <p:ph type="title"/>
          </p:nvPr>
        </p:nvSpPr>
        <p:spPr/>
        <p:txBody>
          <a:bodyPr/>
          <a:lstStyle/>
          <a:p>
            <a:r>
              <a:rPr lang="en-US" dirty="0"/>
              <a:t>Intervention intended mechanisms: primary outcome</a:t>
            </a:r>
          </a:p>
        </p:txBody>
      </p:sp>
      <p:sp>
        <p:nvSpPr>
          <p:cNvPr id="6" name="Text Placeholder 5">
            <a:extLst>
              <a:ext uri="{FF2B5EF4-FFF2-40B4-BE49-F238E27FC236}">
                <a16:creationId xmlns:a16="http://schemas.microsoft.com/office/drawing/2014/main" id="{8D87D385-DD5A-49F2-ABD4-C819BA105BA1}"/>
              </a:ext>
            </a:extLst>
          </p:cNvPr>
          <p:cNvSpPr>
            <a:spLocks noGrp="1"/>
          </p:cNvSpPr>
          <p:nvPr>
            <p:ph type="body" sz="quarter" idx="12"/>
          </p:nvPr>
        </p:nvSpPr>
        <p:spPr>
          <a:xfrm>
            <a:off x="611722" y="2670087"/>
            <a:ext cx="3286572" cy="3825139"/>
          </a:xfrm>
        </p:spPr>
        <p:txBody>
          <a:bodyPr/>
          <a:lstStyle/>
          <a:p>
            <a:r>
              <a:rPr lang="en-US" dirty="0">
                <a:solidFill>
                  <a:schemeClr val="tx1"/>
                </a:solidFill>
              </a:rPr>
              <a:t> Intervention implementation :</a:t>
            </a:r>
          </a:p>
          <a:p>
            <a:pPr marL="285750" indent="-285750">
              <a:buFont typeface="Arial" panose="020B0604020202020204" pitchFamily="34" charset="0"/>
              <a:buChar char="•"/>
            </a:pPr>
            <a:r>
              <a:rPr lang="en-US" b="0" dirty="0">
                <a:solidFill>
                  <a:schemeClr val="tx1"/>
                </a:solidFill>
              </a:rPr>
              <a:t>HIV testing in the community using mobile vans</a:t>
            </a:r>
          </a:p>
          <a:p>
            <a:pPr marL="285750" indent="-285750">
              <a:buFont typeface="Arial" panose="020B0604020202020204" pitchFamily="34" charset="0"/>
              <a:buChar char="•"/>
            </a:pPr>
            <a:r>
              <a:rPr lang="en-US" b="0" dirty="0">
                <a:solidFill>
                  <a:schemeClr val="tx1"/>
                </a:solidFill>
              </a:rPr>
              <a:t>Post test support</a:t>
            </a:r>
          </a:p>
          <a:p>
            <a:pPr marL="285750" indent="-285750">
              <a:buFont typeface="Arial" panose="020B0604020202020204" pitchFamily="34" charset="0"/>
              <a:buChar char="•"/>
            </a:pPr>
            <a:endParaRPr lang="en-US" dirty="0">
              <a:solidFill>
                <a:schemeClr val="tx1"/>
              </a:solidFill>
            </a:endParaRPr>
          </a:p>
          <a:p>
            <a:r>
              <a:rPr lang="en-US" dirty="0">
                <a:solidFill>
                  <a:schemeClr val="tx1"/>
                </a:solidFill>
              </a:rPr>
              <a:t>Intervention goal and coverage</a:t>
            </a:r>
          </a:p>
          <a:p>
            <a:pPr marL="285750" indent="-285750">
              <a:buFont typeface="Arial" panose="020B0604020202020204" pitchFamily="34" charset="0"/>
              <a:buChar char="•"/>
            </a:pPr>
            <a:r>
              <a:rPr lang="en-US" b="0" dirty="0">
                <a:solidFill>
                  <a:schemeClr val="tx1"/>
                </a:solidFill>
              </a:rPr>
              <a:t>Increase knowledge of HIV in all adults</a:t>
            </a:r>
          </a:p>
          <a:p>
            <a:pPr marL="285750" indent="-285750">
              <a:buFont typeface="Arial" panose="020B0604020202020204" pitchFamily="34" charset="0"/>
              <a:buChar char="•"/>
            </a:pPr>
            <a:r>
              <a:rPr lang="en-US" b="0" dirty="0">
                <a:solidFill>
                  <a:schemeClr val="tx1"/>
                </a:solidFill>
              </a:rPr>
              <a:t>Coverage: all adults who accept test</a:t>
            </a:r>
          </a:p>
          <a:p>
            <a:endParaRPr lang="en-US" dirty="0">
              <a:solidFill>
                <a:schemeClr val="tx1"/>
              </a:solidFill>
            </a:endParaRPr>
          </a:p>
          <a:p>
            <a:r>
              <a:rPr lang="en-US" dirty="0">
                <a:solidFill>
                  <a:schemeClr val="tx1"/>
                </a:solidFill>
              </a:rPr>
              <a:t>Impact goal</a:t>
            </a:r>
          </a:p>
          <a:p>
            <a:pPr marL="285750" indent="-285750">
              <a:buFont typeface="Arial" panose="020B0604020202020204" pitchFamily="34" charset="0"/>
              <a:buChar char="•"/>
            </a:pPr>
            <a:r>
              <a:rPr lang="en-US" b="0" dirty="0">
                <a:solidFill>
                  <a:schemeClr val="tx1"/>
                </a:solidFill>
              </a:rPr>
              <a:t>Fewer infections in HIV uninfected</a:t>
            </a:r>
          </a:p>
          <a:p>
            <a:pPr marL="285750" indent="-285750">
              <a:buFont typeface="Arial" panose="020B0604020202020204" pitchFamily="34" charset="0"/>
              <a:buChar char="•"/>
            </a:pPr>
            <a:endParaRPr lang="en-US" b="0" dirty="0">
              <a:solidFill>
                <a:schemeClr val="tx1"/>
              </a:solidFill>
            </a:endParaRPr>
          </a:p>
          <a:p>
            <a:endParaRPr lang="en-US" dirty="0">
              <a:solidFill>
                <a:schemeClr val="tx1"/>
              </a:solidFill>
            </a:endParaRPr>
          </a:p>
          <a:p>
            <a:r>
              <a:rPr lang="en-US" dirty="0">
                <a:solidFill>
                  <a:schemeClr val="tx1"/>
                </a:solidFill>
              </a:rPr>
              <a:t>Primary Outcome</a:t>
            </a:r>
          </a:p>
          <a:p>
            <a:pPr marL="285750" indent="-285750">
              <a:buFont typeface="Arial" panose="020B0604020202020204" pitchFamily="34" charset="0"/>
              <a:buChar char="•"/>
            </a:pPr>
            <a:r>
              <a:rPr lang="en-US" b="0" dirty="0">
                <a:solidFill>
                  <a:schemeClr val="tx1"/>
                </a:solidFill>
              </a:rPr>
              <a:t>HIV incidence in 18-32 year </a:t>
            </a:r>
            <a:r>
              <a:rPr lang="en-US" b="0" dirty="0" err="1">
                <a:solidFill>
                  <a:schemeClr val="tx1"/>
                </a:solidFill>
              </a:rPr>
              <a:t>olds</a:t>
            </a:r>
            <a:endParaRPr lang="en-US" b="0" dirty="0">
              <a:solidFill>
                <a:schemeClr val="tx1"/>
              </a:solidFill>
            </a:endParaRPr>
          </a:p>
          <a:p>
            <a:endParaRPr lang="en-US" b="0" dirty="0">
              <a:solidFill>
                <a:schemeClr val="tx1"/>
              </a:solidFill>
            </a:endParaRPr>
          </a:p>
        </p:txBody>
      </p:sp>
      <p:sp>
        <p:nvSpPr>
          <p:cNvPr id="10" name="Text Placeholder 9">
            <a:extLst>
              <a:ext uri="{FF2B5EF4-FFF2-40B4-BE49-F238E27FC236}">
                <a16:creationId xmlns:a16="http://schemas.microsoft.com/office/drawing/2014/main" id="{E57265D0-5A60-4828-8DD0-4522B6BC570C}"/>
              </a:ext>
            </a:extLst>
          </p:cNvPr>
          <p:cNvSpPr>
            <a:spLocks noGrp="1"/>
          </p:cNvSpPr>
          <p:nvPr>
            <p:ph type="body" sz="quarter" idx="20"/>
          </p:nvPr>
        </p:nvSpPr>
        <p:spPr>
          <a:xfrm>
            <a:off x="4452719" y="2670087"/>
            <a:ext cx="3286572" cy="3825139"/>
          </a:xfrm>
        </p:spPr>
        <p:txBody>
          <a:bodyPr/>
          <a:lstStyle/>
          <a:p>
            <a:r>
              <a:rPr lang="en-US" dirty="0">
                <a:solidFill>
                  <a:schemeClr val="tx1"/>
                </a:solidFill>
              </a:rPr>
              <a:t>Intervention implementation: </a:t>
            </a:r>
          </a:p>
          <a:p>
            <a:pPr marL="285750" indent="-285750">
              <a:buFont typeface="Arial" panose="020B0604020202020204" pitchFamily="34" charset="0"/>
              <a:buChar char="•"/>
            </a:pPr>
            <a:r>
              <a:rPr lang="en-US" b="0" dirty="0">
                <a:solidFill>
                  <a:schemeClr val="tx1"/>
                </a:solidFill>
              </a:rPr>
              <a:t>Household based implementation of universal HIV testing for all adults in the community</a:t>
            </a:r>
          </a:p>
          <a:p>
            <a:pPr marL="285750" indent="-285750">
              <a:buFont typeface="Arial" panose="020B0604020202020204" pitchFamily="34" charset="0"/>
              <a:buChar char="•"/>
            </a:pPr>
            <a:r>
              <a:rPr lang="en-US" b="0" dirty="0">
                <a:solidFill>
                  <a:schemeClr val="tx1"/>
                </a:solidFill>
              </a:rPr>
              <a:t>HIV positive linked to ART at clinic</a:t>
            </a:r>
            <a:endParaRPr lang="en-US" dirty="0">
              <a:solidFill>
                <a:schemeClr val="tx1"/>
              </a:solidFill>
            </a:endParaRPr>
          </a:p>
          <a:p>
            <a:r>
              <a:rPr lang="en-US" dirty="0">
                <a:solidFill>
                  <a:schemeClr val="tx1"/>
                </a:solidFill>
              </a:rPr>
              <a:t>Intervention goal and coverage</a:t>
            </a:r>
          </a:p>
          <a:p>
            <a:pPr marL="285750" indent="-285750">
              <a:buFont typeface="Arial" panose="020B0604020202020204" pitchFamily="34" charset="0"/>
              <a:buChar char="•"/>
            </a:pPr>
            <a:r>
              <a:rPr lang="en-US" b="0" dirty="0">
                <a:solidFill>
                  <a:schemeClr val="tx1"/>
                </a:solidFill>
              </a:rPr>
              <a:t>Increase knowledge of HIV-infected in all adults</a:t>
            </a:r>
          </a:p>
          <a:p>
            <a:pPr marL="285750" indent="-285750">
              <a:buFont typeface="Arial" panose="020B0604020202020204" pitchFamily="34" charset="0"/>
              <a:buChar char="•"/>
            </a:pPr>
            <a:r>
              <a:rPr lang="en-US" b="0" dirty="0">
                <a:solidFill>
                  <a:schemeClr val="tx1"/>
                </a:solidFill>
              </a:rPr>
              <a:t>All HIV-infected on treatment</a:t>
            </a:r>
          </a:p>
          <a:p>
            <a:pPr marL="285750" indent="-285750">
              <a:buFont typeface="Arial" panose="020B0604020202020204" pitchFamily="34" charset="0"/>
              <a:buChar char="•"/>
            </a:pPr>
            <a:r>
              <a:rPr lang="en-US" b="0" dirty="0">
                <a:solidFill>
                  <a:schemeClr val="tx1"/>
                </a:solidFill>
              </a:rPr>
              <a:t>Coverage: All (HIV+) adults reached</a:t>
            </a:r>
          </a:p>
          <a:p>
            <a:r>
              <a:rPr lang="en-US" dirty="0">
                <a:solidFill>
                  <a:schemeClr val="tx1"/>
                </a:solidFill>
              </a:rPr>
              <a:t>Impact goal</a:t>
            </a:r>
          </a:p>
          <a:p>
            <a:pPr marL="285750" indent="-285750">
              <a:buFont typeface="Arial" panose="020B0604020202020204" pitchFamily="34" charset="0"/>
              <a:buChar char="•"/>
            </a:pPr>
            <a:r>
              <a:rPr lang="en-US" b="0" dirty="0">
                <a:solidFill>
                  <a:schemeClr val="tx1"/>
                </a:solidFill>
              </a:rPr>
              <a:t>Fewer infections in HIV uninfected</a:t>
            </a:r>
          </a:p>
          <a:p>
            <a:pPr marL="285750" indent="-285750">
              <a:buFont typeface="Arial" panose="020B0604020202020204" pitchFamily="34" charset="0"/>
              <a:buChar char="•"/>
            </a:pPr>
            <a:r>
              <a:rPr lang="en-US" b="0" dirty="0" err="1">
                <a:solidFill>
                  <a:schemeClr val="tx1"/>
                </a:solidFill>
              </a:rPr>
              <a:t>HIgher</a:t>
            </a:r>
            <a:r>
              <a:rPr lang="en-US" b="0" dirty="0">
                <a:solidFill>
                  <a:schemeClr val="tx1"/>
                </a:solidFill>
              </a:rPr>
              <a:t> viral suppression in HIV+</a:t>
            </a:r>
          </a:p>
          <a:p>
            <a:r>
              <a:rPr lang="en-US" dirty="0">
                <a:solidFill>
                  <a:schemeClr val="tx1"/>
                </a:solidFill>
              </a:rPr>
              <a:t>Primary outcome</a:t>
            </a:r>
          </a:p>
          <a:p>
            <a:pPr marL="285750" indent="-285750">
              <a:buFont typeface="Arial" panose="020B0604020202020204" pitchFamily="34" charset="0"/>
              <a:buChar char="•"/>
            </a:pPr>
            <a:r>
              <a:rPr lang="en-US" b="0" dirty="0">
                <a:solidFill>
                  <a:schemeClr val="tx1"/>
                </a:solidFill>
              </a:rPr>
              <a:t>HIV incidence in 18-44 year </a:t>
            </a:r>
            <a:r>
              <a:rPr lang="en-US" b="0" dirty="0" err="1">
                <a:solidFill>
                  <a:schemeClr val="tx1"/>
                </a:solidFill>
              </a:rPr>
              <a:t>olds</a:t>
            </a: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Viral suppression in HIV-infected</a:t>
            </a:r>
          </a:p>
        </p:txBody>
      </p:sp>
      <p:sp>
        <p:nvSpPr>
          <p:cNvPr id="11" name="Text Placeholder 10">
            <a:extLst>
              <a:ext uri="{FF2B5EF4-FFF2-40B4-BE49-F238E27FC236}">
                <a16:creationId xmlns:a16="http://schemas.microsoft.com/office/drawing/2014/main" id="{9D2BC04C-7F67-4823-B288-506468BB4FCB}"/>
              </a:ext>
            </a:extLst>
          </p:cNvPr>
          <p:cNvSpPr>
            <a:spLocks noGrp="1"/>
          </p:cNvSpPr>
          <p:nvPr>
            <p:ph type="body" sz="quarter" idx="21"/>
          </p:nvPr>
        </p:nvSpPr>
        <p:spPr>
          <a:xfrm>
            <a:off x="8293715" y="2670087"/>
            <a:ext cx="3286572" cy="3725714"/>
          </a:xfrm>
        </p:spPr>
        <p:txBody>
          <a:bodyPr/>
          <a:lstStyle/>
          <a:p>
            <a:r>
              <a:rPr lang="en-US" dirty="0">
                <a:solidFill>
                  <a:schemeClr val="tx1"/>
                </a:solidFill>
              </a:rPr>
              <a:t>Intervention implementation</a:t>
            </a:r>
          </a:p>
          <a:p>
            <a:pPr marL="285750" indent="-285750">
              <a:buFont typeface="Arial" panose="020B0604020202020204" pitchFamily="34" charset="0"/>
              <a:buChar char="•"/>
            </a:pPr>
            <a:r>
              <a:rPr lang="en-US" b="0" dirty="0">
                <a:solidFill>
                  <a:schemeClr val="tx1"/>
                </a:solidFill>
              </a:rPr>
              <a:t>Clinics implement financial incentives</a:t>
            </a:r>
          </a:p>
          <a:p>
            <a:pPr marL="285750" indent="-285750">
              <a:buFont typeface="Arial" panose="020B0604020202020204" pitchFamily="34" charset="0"/>
              <a:buChar char="•"/>
            </a:pPr>
            <a:r>
              <a:rPr lang="en-US" b="0" dirty="0">
                <a:solidFill>
                  <a:schemeClr val="tx1"/>
                </a:solidFill>
              </a:rPr>
              <a:t>Individuals receive quarterly financial incentive if virally suppressed</a:t>
            </a:r>
          </a:p>
          <a:p>
            <a:endParaRPr lang="en-US" dirty="0">
              <a:solidFill>
                <a:schemeClr val="tx1"/>
              </a:solidFill>
            </a:endParaRPr>
          </a:p>
          <a:p>
            <a:r>
              <a:rPr lang="en-US" dirty="0">
                <a:solidFill>
                  <a:schemeClr val="tx1"/>
                </a:solidFill>
              </a:rPr>
              <a:t>Uptake goal</a:t>
            </a:r>
          </a:p>
          <a:p>
            <a:pPr marL="285750" indent="-285750">
              <a:buFont typeface="Arial" panose="020B0604020202020204" pitchFamily="34" charset="0"/>
              <a:buChar char="•"/>
            </a:pPr>
            <a:r>
              <a:rPr lang="en-US" b="0" dirty="0">
                <a:solidFill>
                  <a:schemeClr val="tx1"/>
                </a:solidFill>
              </a:rPr>
              <a:t>All HIV-infected patients in care</a:t>
            </a:r>
          </a:p>
          <a:p>
            <a:pPr marL="285750" indent="-285750">
              <a:buFont typeface="Arial" panose="020B0604020202020204" pitchFamily="34" charset="0"/>
              <a:buChar char="•"/>
            </a:pPr>
            <a:r>
              <a:rPr lang="en-US" b="0" dirty="0">
                <a:solidFill>
                  <a:schemeClr val="tx1"/>
                </a:solidFill>
              </a:rPr>
              <a:t>Coverage: HIV+ receiving incentives</a:t>
            </a:r>
          </a:p>
          <a:p>
            <a:endParaRPr lang="en-US" dirty="0">
              <a:solidFill>
                <a:schemeClr val="tx1"/>
              </a:solidFill>
            </a:endParaRPr>
          </a:p>
          <a:p>
            <a:r>
              <a:rPr lang="en-US" dirty="0">
                <a:solidFill>
                  <a:schemeClr val="tx1"/>
                </a:solidFill>
              </a:rPr>
              <a:t>Impact goal</a:t>
            </a:r>
          </a:p>
          <a:p>
            <a:pPr marL="285750" indent="-285750">
              <a:buFont typeface="Arial" panose="020B0604020202020204" pitchFamily="34" charset="0"/>
              <a:buChar char="•"/>
            </a:pPr>
            <a:r>
              <a:rPr lang="en-US" b="0" dirty="0">
                <a:solidFill>
                  <a:schemeClr val="tx1"/>
                </a:solidFill>
              </a:rPr>
              <a:t>More clinic patients on ART with consistent viral suppression</a:t>
            </a:r>
          </a:p>
          <a:p>
            <a:pPr marL="285750" indent="-285750">
              <a:buFont typeface="Arial" panose="020B0604020202020204" pitchFamily="34" charset="0"/>
              <a:buChar char="•"/>
            </a:pPr>
            <a:endParaRPr lang="en-US" b="0" dirty="0">
              <a:solidFill>
                <a:schemeClr val="tx1"/>
              </a:solidFill>
            </a:endParaRPr>
          </a:p>
          <a:p>
            <a:r>
              <a:rPr lang="en-US" dirty="0">
                <a:solidFill>
                  <a:schemeClr val="tx1"/>
                </a:solidFill>
              </a:rPr>
              <a:t>Primary outcome</a:t>
            </a:r>
          </a:p>
          <a:p>
            <a:pPr marL="285750" indent="-285750">
              <a:buFont typeface="Arial" panose="020B0604020202020204" pitchFamily="34" charset="0"/>
              <a:buChar char="•"/>
            </a:pPr>
            <a:r>
              <a:rPr lang="en-US" b="0" dirty="0">
                <a:solidFill>
                  <a:schemeClr val="tx1"/>
                </a:solidFill>
              </a:rPr>
              <a:t>Viral suppression in HIV-infected in care</a:t>
            </a:r>
          </a:p>
        </p:txBody>
      </p:sp>
      <p:sp>
        <p:nvSpPr>
          <p:cNvPr id="4" name="Slide Number Placeholder 3">
            <a:extLst>
              <a:ext uri="{FF2B5EF4-FFF2-40B4-BE49-F238E27FC236}">
                <a16:creationId xmlns:a16="http://schemas.microsoft.com/office/drawing/2014/main" id="{15179F1E-02F0-4E6B-A613-1709A39A457B}"/>
              </a:ext>
            </a:extLst>
          </p:cNvPr>
          <p:cNvSpPr>
            <a:spLocks noGrp="1"/>
          </p:cNvSpPr>
          <p:nvPr>
            <p:ph type="sldNum" sz="quarter" idx="23"/>
          </p:nvPr>
        </p:nvSpPr>
        <p:spPr/>
        <p:txBody>
          <a:bodyPr/>
          <a:lstStyle/>
          <a:p>
            <a:pPr>
              <a:defRPr/>
            </a:pPr>
            <a:fld id="{EF84447B-6232-4EBE-B770-B4A6463D9955}" type="slidenum">
              <a:rPr lang="en-US" altLang="en-US" b="1" smtClean="0"/>
              <a:pPr>
                <a:defRPr/>
              </a:pPr>
              <a:t>11</a:t>
            </a:fld>
            <a:endParaRPr lang="en-US" altLang="en-US" b="1"/>
          </a:p>
        </p:txBody>
      </p:sp>
      <p:pic>
        <p:nvPicPr>
          <p:cNvPr id="12" name="Picture 3" descr="Caravans Feb 2006 029">
            <a:extLst>
              <a:ext uri="{FF2B5EF4-FFF2-40B4-BE49-F238E27FC236}">
                <a16:creationId xmlns:a16="http://schemas.microsoft.com/office/drawing/2014/main" id="{F103234E-ACB9-4A52-B174-E42DAC7D5985}"/>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603" t="21053" r="1603" b="20167"/>
          <a:stretch/>
        </p:blipFill>
        <p:spPr bwMode="auto">
          <a:xfrm>
            <a:off x="611188" y="1055077"/>
            <a:ext cx="3287712" cy="132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Placeholder 12" descr="HPTN.jpg">
            <a:extLst>
              <a:ext uri="{FF2B5EF4-FFF2-40B4-BE49-F238E27FC236}">
                <a16:creationId xmlns:a16="http://schemas.microsoft.com/office/drawing/2014/main" id="{F7DE3B16-D56F-44F0-9B75-39DBF6B56CB7}"/>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1361" b="-7530"/>
          <a:stretch/>
        </p:blipFill>
        <p:spPr>
          <a:xfrm>
            <a:off x="8293100" y="1055077"/>
            <a:ext cx="3287713" cy="1426337"/>
          </a:xfrm>
          <a:prstGeom prst="rect">
            <a:avLst/>
          </a:prstGeom>
        </p:spPr>
      </p:pic>
      <p:pic>
        <p:nvPicPr>
          <p:cNvPr id="15" name="Content Placeholder 3">
            <a:extLst>
              <a:ext uri="{FF2B5EF4-FFF2-40B4-BE49-F238E27FC236}">
                <a16:creationId xmlns:a16="http://schemas.microsoft.com/office/drawing/2014/main" id="{2E3E6762-9E53-4937-B5CA-B08D63A20F05}"/>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l="-7" t="1521" r="7" b="4006"/>
          <a:stretch/>
        </p:blipFill>
        <p:spPr>
          <a:xfrm>
            <a:off x="4362284" y="1041831"/>
            <a:ext cx="3286125" cy="1125415"/>
          </a:xfrm>
          <a:prstGeom prst="rect">
            <a:avLst/>
          </a:prstGeom>
        </p:spPr>
      </p:pic>
    </p:spTree>
    <p:extLst>
      <p:ext uri="{BB962C8B-B14F-4D97-AF65-F5344CB8AC3E}">
        <p14:creationId xmlns:p14="http://schemas.microsoft.com/office/powerpoint/2010/main" val="30112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D1612-6DD8-4849-A47E-EDCD3ED20935}"/>
              </a:ext>
            </a:extLst>
          </p:cNvPr>
          <p:cNvSpPr>
            <a:spLocks noGrp="1"/>
          </p:cNvSpPr>
          <p:nvPr>
            <p:ph type="title"/>
          </p:nvPr>
        </p:nvSpPr>
        <p:spPr/>
        <p:txBody>
          <a:bodyPr/>
          <a:lstStyle/>
          <a:p>
            <a:r>
              <a:rPr lang="en-US" dirty="0"/>
              <a:t>Primary Outcome Measurement</a:t>
            </a:r>
          </a:p>
        </p:txBody>
      </p:sp>
      <p:sp>
        <p:nvSpPr>
          <p:cNvPr id="6" name="Text Placeholder 5">
            <a:extLst>
              <a:ext uri="{FF2B5EF4-FFF2-40B4-BE49-F238E27FC236}">
                <a16:creationId xmlns:a16="http://schemas.microsoft.com/office/drawing/2014/main" id="{8D87D385-DD5A-49F2-ABD4-C819BA105BA1}"/>
              </a:ext>
            </a:extLst>
          </p:cNvPr>
          <p:cNvSpPr>
            <a:spLocks noGrp="1"/>
          </p:cNvSpPr>
          <p:nvPr>
            <p:ph type="body" sz="quarter" idx="12"/>
          </p:nvPr>
        </p:nvSpPr>
        <p:spPr>
          <a:xfrm>
            <a:off x="611722" y="2381989"/>
            <a:ext cx="3286572" cy="3825139"/>
          </a:xfrm>
        </p:spPr>
        <p:txBody>
          <a:bodyPr/>
          <a:lstStyle/>
          <a:p>
            <a:r>
              <a:rPr lang="en-US" dirty="0">
                <a:solidFill>
                  <a:schemeClr val="tx1"/>
                </a:solidFill>
              </a:rPr>
              <a:t> Challenge:</a:t>
            </a:r>
          </a:p>
          <a:p>
            <a:pPr marL="285750" indent="-285750">
              <a:buFont typeface="Arial" panose="020B0604020202020204" pitchFamily="34" charset="0"/>
              <a:buChar char="•"/>
            </a:pPr>
            <a:r>
              <a:rPr lang="en-US" b="0" dirty="0">
                <a:solidFill>
                  <a:schemeClr val="tx1"/>
                </a:solidFill>
              </a:rPr>
              <a:t>No activity in SOC communities</a:t>
            </a:r>
          </a:p>
          <a:p>
            <a:pPr marL="285750" indent="-285750">
              <a:buFont typeface="Arial" panose="020B0604020202020204" pitchFamily="34" charset="0"/>
              <a:buChar char="•"/>
            </a:pPr>
            <a:r>
              <a:rPr lang="en-US" b="0" dirty="0">
                <a:solidFill>
                  <a:schemeClr val="tx1"/>
                </a:solidFill>
              </a:rPr>
              <a:t>Measuring </a:t>
            </a:r>
            <a:r>
              <a:rPr lang="en-US" b="0" dirty="0" err="1">
                <a:solidFill>
                  <a:schemeClr val="tx1"/>
                </a:solidFill>
              </a:rPr>
              <a:t>longtitudinal</a:t>
            </a:r>
            <a:r>
              <a:rPr lang="en-US" b="0" dirty="0">
                <a:solidFill>
                  <a:schemeClr val="tx1"/>
                </a:solidFill>
              </a:rPr>
              <a:t> incidence requires repeated HIV testing </a:t>
            </a:r>
          </a:p>
          <a:p>
            <a:pPr marL="285750" indent="-285750">
              <a:buFont typeface="Arial" panose="020B0604020202020204" pitchFamily="34" charset="0"/>
              <a:buChar char="•"/>
            </a:pPr>
            <a:r>
              <a:rPr lang="en-US" b="0" dirty="0">
                <a:solidFill>
                  <a:schemeClr val="tx1"/>
                </a:solidFill>
              </a:rPr>
              <a:t>Repeated HIV testing </a:t>
            </a:r>
            <a:r>
              <a:rPr lang="en-US" i="1" dirty="0">
                <a:solidFill>
                  <a:schemeClr val="tx1"/>
                </a:solidFill>
              </a:rPr>
              <a:t>is</a:t>
            </a:r>
            <a:r>
              <a:rPr lang="en-US" b="0" dirty="0">
                <a:solidFill>
                  <a:schemeClr val="tx1"/>
                </a:solidFill>
              </a:rPr>
              <a:t> intervention</a:t>
            </a:r>
          </a:p>
          <a:p>
            <a:pPr marL="285750" indent="-285750">
              <a:buFont typeface="Arial" panose="020B0604020202020204" pitchFamily="34" charset="0"/>
              <a:buChar char="•"/>
            </a:pPr>
            <a:endParaRPr lang="en-US" b="0" dirty="0">
              <a:solidFill>
                <a:schemeClr val="tx1"/>
              </a:solidFill>
            </a:endParaRPr>
          </a:p>
          <a:p>
            <a:r>
              <a:rPr lang="en-US" dirty="0">
                <a:solidFill>
                  <a:schemeClr val="tx1"/>
                </a:solidFill>
              </a:rPr>
              <a:t>Solution</a:t>
            </a:r>
          </a:p>
          <a:p>
            <a:pPr marL="285750" indent="-285750">
              <a:buFont typeface="Arial" panose="020B0604020202020204" pitchFamily="34" charset="0"/>
              <a:buChar char="•"/>
            </a:pPr>
            <a:r>
              <a:rPr lang="en-US" b="0" dirty="0">
                <a:solidFill>
                  <a:schemeClr val="tx1"/>
                </a:solidFill>
              </a:rPr>
              <a:t>Evaluate incidence through end-of-study cross-sectional recency assay in representative group</a:t>
            </a:r>
          </a:p>
          <a:p>
            <a:pPr marL="285750" indent="-285750">
              <a:buFont typeface="Arial" panose="020B0604020202020204" pitchFamily="34" charset="0"/>
              <a:buChar char="•"/>
            </a:pPr>
            <a:endParaRPr lang="en-US" b="0" dirty="0">
              <a:solidFill>
                <a:schemeClr val="tx1"/>
              </a:solidFill>
            </a:endParaRPr>
          </a:p>
          <a:p>
            <a:r>
              <a:rPr lang="en-US" dirty="0">
                <a:solidFill>
                  <a:schemeClr val="tx1"/>
                </a:solidFill>
              </a:rPr>
              <a:t>Assessment design</a:t>
            </a:r>
          </a:p>
          <a:p>
            <a:pPr marL="285750" indent="-285750">
              <a:buFont typeface="Arial" panose="020B0604020202020204" pitchFamily="34" charset="0"/>
              <a:buChar char="•"/>
            </a:pPr>
            <a:r>
              <a:rPr lang="en-US" b="0" dirty="0">
                <a:solidFill>
                  <a:schemeClr val="tx1"/>
                </a:solidFill>
              </a:rPr>
              <a:t>After 3 years of intervention</a:t>
            </a:r>
          </a:p>
          <a:p>
            <a:pPr marL="285750" indent="-285750">
              <a:buFont typeface="Arial" panose="020B0604020202020204" pitchFamily="34" charset="0"/>
              <a:buChar char="•"/>
            </a:pPr>
            <a:r>
              <a:rPr lang="en-US" b="0" dirty="0">
                <a:solidFill>
                  <a:schemeClr val="tx1"/>
                </a:solidFill>
              </a:rPr>
              <a:t>In each community, sample ~ 4000 households/community</a:t>
            </a:r>
          </a:p>
          <a:p>
            <a:pPr marL="285750" indent="-285750">
              <a:buFont typeface="Arial" panose="020B0604020202020204" pitchFamily="34" charset="0"/>
              <a:buChar char="•"/>
            </a:pPr>
            <a:r>
              <a:rPr lang="en-US" b="0" dirty="0">
                <a:solidFill>
                  <a:schemeClr val="tx1"/>
                </a:solidFill>
              </a:rPr>
              <a:t>Collect blood sample from all </a:t>
            </a:r>
            <a:r>
              <a:rPr lang="en-US" b="0" dirty="0" err="1">
                <a:solidFill>
                  <a:schemeClr val="tx1"/>
                </a:solidFill>
              </a:rPr>
              <a:t>adultsin</a:t>
            </a:r>
            <a:r>
              <a:rPr lang="en-US" b="0" dirty="0">
                <a:solidFill>
                  <a:schemeClr val="tx1"/>
                </a:solidFill>
              </a:rPr>
              <a:t> household 18-32 </a:t>
            </a:r>
            <a:r>
              <a:rPr lang="en-US" b="0" dirty="0" err="1">
                <a:solidFill>
                  <a:schemeClr val="tx1"/>
                </a:solidFill>
              </a:rPr>
              <a:t>yo</a:t>
            </a: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Compare # “recent” samples between paired communities</a:t>
            </a:r>
          </a:p>
        </p:txBody>
      </p:sp>
      <p:sp>
        <p:nvSpPr>
          <p:cNvPr id="10" name="Text Placeholder 9">
            <a:extLst>
              <a:ext uri="{FF2B5EF4-FFF2-40B4-BE49-F238E27FC236}">
                <a16:creationId xmlns:a16="http://schemas.microsoft.com/office/drawing/2014/main" id="{E57265D0-5A60-4828-8DD0-4522B6BC570C}"/>
              </a:ext>
            </a:extLst>
          </p:cNvPr>
          <p:cNvSpPr>
            <a:spLocks noGrp="1"/>
          </p:cNvSpPr>
          <p:nvPr>
            <p:ph type="body" sz="quarter" idx="20"/>
          </p:nvPr>
        </p:nvSpPr>
        <p:spPr>
          <a:xfrm>
            <a:off x="4452719" y="2381989"/>
            <a:ext cx="3286572" cy="3825139"/>
          </a:xfrm>
        </p:spPr>
        <p:txBody>
          <a:bodyPr/>
          <a:lstStyle/>
          <a:p>
            <a:r>
              <a:rPr lang="en-US" dirty="0">
                <a:solidFill>
                  <a:schemeClr val="tx1"/>
                </a:solidFill>
              </a:rPr>
              <a:t>Challenge: </a:t>
            </a:r>
          </a:p>
          <a:p>
            <a:pPr marL="285750" indent="-285750">
              <a:buFont typeface="Arial" panose="020B0604020202020204" pitchFamily="34" charset="0"/>
              <a:buChar char="•"/>
            </a:pPr>
            <a:r>
              <a:rPr lang="en-US" b="0" dirty="0">
                <a:solidFill>
                  <a:schemeClr val="tx1"/>
                </a:solidFill>
              </a:rPr>
              <a:t>No activity in SOC communities</a:t>
            </a:r>
          </a:p>
          <a:p>
            <a:pPr marL="285750" indent="-285750">
              <a:buFont typeface="Arial" panose="020B0604020202020204" pitchFamily="34" charset="0"/>
              <a:buChar char="•"/>
            </a:pPr>
            <a:r>
              <a:rPr lang="en-US" b="0" dirty="0">
                <a:solidFill>
                  <a:schemeClr val="tx1"/>
                </a:solidFill>
              </a:rPr>
              <a:t>Measuring incidence requires repeated HIV testing: first step of  intervention for HIV infected</a:t>
            </a:r>
          </a:p>
          <a:p>
            <a:r>
              <a:rPr lang="en-US" dirty="0">
                <a:solidFill>
                  <a:schemeClr val="tx1"/>
                </a:solidFill>
              </a:rPr>
              <a:t>Solution</a:t>
            </a:r>
          </a:p>
          <a:p>
            <a:pPr marL="285750" indent="-285750">
              <a:buFont typeface="Arial" panose="020B0604020202020204" pitchFamily="34" charset="0"/>
              <a:buChar char="•"/>
            </a:pPr>
            <a:r>
              <a:rPr lang="en-US" b="0" dirty="0">
                <a:solidFill>
                  <a:schemeClr val="tx1"/>
                </a:solidFill>
              </a:rPr>
              <a:t>Assess incidence longitudinally in representative group</a:t>
            </a:r>
          </a:p>
          <a:p>
            <a:pPr marL="285750" indent="-285750">
              <a:buFont typeface="Arial" panose="020B0604020202020204" pitchFamily="34" charset="0"/>
              <a:buChar char="•"/>
            </a:pPr>
            <a:r>
              <a:rPr lang="en-US" b="0" dirty="0">
                <a:solidFill>
                  <a:schemeClr val="tx1"/>
                </a:solidFill>
              </a:rPr>
              <a:t>Research assessment in only one person per household</a:t>
            </a:r>
          </a:p>
          <a:p>
            <a:pPr marL="285750" indent="-285750">
              <a:buFont typeface="Arial" panose="020B0604020202020204" pitchFamily="34" charset="0"/>
              <a:buChar char="•"/>
            </a:pPr>
            <a:r>
              <a:rPr lang="en-US" b="0" dirty="0">
                <a:solidFill>
                  <a:schemeClr val="tx1"/>
                </a:solidFill>
              </a:rPr>
              <a:t>Offer rapid test (as for intervention); collect sample for research evaluation </a:t>
            </a:r>
          </a:p>
          <a:p>
            <a:r>
              <a:rPr lang="en-US" dirty="0">
                <a:solidFill>
                  <a:schemeClr val="tx1"/>
                </a:solidFill>
              </a:rPr>
              <a:t>Assessment design</a:t>
            </a:r>
          </a:p>
          <a:p>
            <a:pPr marL="285750" indent="-285750">
              <a:buFont typeface="Arial" panose="020B0604020202020204" pitchFamily="34" charset="0"/>
              <a:buChar char="•"/>
            </a:pPr>
            <a:r>
              <a:rPr lang="en-US" b="0" dirty="0">
                <a:solidFill>
                  <a:schemeClr val="tx1"/>
                </a:solidFill>
              </a:rPr>
              <a:t>In each community sample ~ 2000 households; enroll 1 adult 18-44 </a:t>
            </a:r>
            <a:r>
              <a:rPr lang="en-US" b="0" dirty="0" err="1">
                <a:solidFill>
                  <a:schemeClr val="tx1"/>
                </a:solidFill>
              </a:rPr>
              <a:t>yo</a:t>
            </a: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Repeat sample collection each year of intervention (4 visits/person)</a:t>
            </a:r>
          </a:p>
          <a:p>
            <a:pPr marL="285750" indent="-285750">
              <a:buFont typeface="Arial" panose="020B0604020202020204" pitchFamily="34" charset="0"/>
              <a:buChar char="•"/>
            </a:pPr>
            <a:r>
              <a:rPr lang="en-US" b="0" dirty="0">
                <a:solidFill>
                  <a:schemeClr val="tx1"/>
                </a:solidFill>
              </a:rPr>
              <a:t>Compare incidence rates between communities in the same triplet</a:t>
            </a:r>
          </a:p>
        </p:txBody>
      </p:sp>
      <p:sp>
        <p:nvSpPr>
          <p:cNvPr id="11" name="Text Placeholder 10">
            <a:extLst>
              <a:ext uri="{FF2B5EF4-FFF2-40B4-BE49-F238E27FC236}">
                <a16:creationId xmlns:a16="http://schemas.microsoft.com/office/drawing/2014/main" id="{9D2BC04C-7F67-4823-B288-506468BB4FCB}"/>
              </a:ext>
            </a:extLst>
          </p:cNvPr>
          <p:cNvSpPr>
            <a:spLocks noGrp="1"/>
          </p:cNvSpPr>
          <p:nvPr>
            <p:ph type="body" sz="quarter" idx="21"/>
          </p:nvPr>
        </p:nvSpPr>
        <p:spPr>
          <a:xfrm>
            <a:off x="8293715" y="2481415"/>
            <a:ext cx="3286572" cy="3725714"/>
          </a:xfrm>
        </p:spPr>
        <p:txBody>
          <a:bodyPr/>
          <a:lstStyle/>
          <a:p>
            <a:r>
              <a:rPr lang="en-US" dirty="0">
                <a:solidFill>
                  <a:schemeClr val="tx1"/>
                </a:solidFill>
              </a:rPr>
              <a:t>Challenge</a:t>
            </a:r>
          </a:p>
          <a:p>
            <a:pPr marL="285750" indent="-285750">
              <a:buFont typeface="Arial" panose="020B0604020202020204" pitchFamily="34" charset="0"/>
              <a:buChar char="•"/>
            </a:pPr>
            <a:r>
              <a:rPr lang="en-US" b="0" dirty="0">
                <a:solidFill>
                  <a:schemeClr val="tx1"/>
                </a:solidFill>
              </a:rPr>
              <a:t>No activity in SOC clinics</a:t>
            </a:r>
          </a:p>
          <a:p>
            <a:pPr marL="285750" indent="-285750">
              <a:buFont typeface="Arial" panose="020B0604020202020204" pitchFamily="34" charset="0"/>
              <a:buChar char="•"/>
            </a:pPr>
            <a:r>
              <a:rPr lang="en-US" b="0" dirty="0">
                <a:solidFill>
                  <a:schemeClr val="tx1"/>
                </a:solidFill>
              </a:rPr>
              <a:t>~40 independent medical clinics</a:t>
            </a:r>
          </a:p>
          <a:p>
            <a:endParaRPr lang="en-US" dirty="0">
              <a:solidFill>
                <a:schemeClr val="tx1"/>
              </a:solidFill>
            </a:endParaRPr>
          </a:p>
          <a:p>
            <a:r>
              <a:rPr lang="en-US" dirty="0">
                <a:solidFill>
                  <a:schemeClr val="tx1"/>
                </a:solidFill>
              </a:rPr>
              <a:t>Solution</a:t>
            </a:r>
          </a:p>
          <a:p>
            <a:pPr marL="285750" indent="-285750">
              <a:buFont typeface="Arial" panose="020B0604020202020204" pitchFamily="34" charset="0"/>
              <a:buChar char="•"/>
            </a:pPr>
            <a:r>
              <a:rPr lang="en-US" b="0" dirty="0">
                <a:solidFill>
                  <a:schemeClr val="tx1"/>
                </a:solidFill>
              </a:rPr>
              <a:t>CDC surveillance system systematically accumulates lab data post diagnoses in HIV-infected persons</a:t>
            </a:r>
          </a:p>
          <a:p>
            <a:pPr marL="285750" indent="-285750">
              <a:buFont typeface="Arial" panose="020B0604020202020204" pitchFamily="34" charset="0"/>
              <a:buChar char="•"/>
            </a:pPr>
            <a:r>
              <a:rPr lang="en-US" b="0" dirty="0">
                <a:solidFill>
                  <a:schemeClr val="tx1"/>
                </a:solidFill>
              </a:rPr>
              <a:t>Collaboration with CDC to obtain clinic-aggregated data</a:t>
            </a:r>
            <a:endParaRPr lang="en-US" dirty="0">
              <a:solidFill>
                <a:schemeClr val="tx1"/>
              </a:solidFill>
            </a:endParaRPr>
          </a:p>
          <a:p>
            <a:r>
              <a:rPr lang="en-US" dirty="0">
                <a:solidFill>
                  <a:schemeClr val="tx1"/>
                </a:solidFill>
              </a:rPr>
              <a:t>Assessment design</a:t>
            </a:r>
          </a:p>
          <a:p>
            <a:pPr marL="285750" indent="-285750">
              <a:buFont typeface="Arial" panose="020B0604020202020204" pitchFamily="34" charset="0"/>
              <a:buChar char="•"/>
            </a:pPr>
            <a:r>
              <a:rPr lang="en-US" b="0" dirty="0">
                <a:solidFill>
                  <a:schemeClr val="tx1"/>
                </a:solidFill>
              </a:rPr>
              <a:t>Define viral suppression outcome measure for passive data collection</a:t>
            </a:r>
          </a:p>
          <a:p>
            <a:pPr marL="285750" indent="-285750">
              <a:buFont typeface="Arial" panose="020B0604020202020204" pitchFamily="34" charset="0"/>
              <a:buChar char="•"/>
            </a:pPr>
            <a:r>
              <a:rPr lang="en-US" b="0" dirty="0">
                <a:solidFill>
                  <a:schemeClr val="tx1"/>
                </a:solidFill>
              </a:rPr>
              <a:t>With health departments implement clinic identifiers </a:t>
            </a:r>
          </a:p>
          <a:p>
            <a:pPr marL="285750" indent="-285750">
              <a:buFont typeface="Arial" panose="020B0604020202020204" pitchFamily="34" charset="0"/>
              <a:buChar char="•"/>
            </a:pPr>
            <a:r>
              <a:rPr lang="en-US" b="0" dirty="0">
                <a:solidFill>
                  <a:schemeClr val="tx1"/>
                </a:solidFill>
              </a:rPr>
              <a:t>Compare quarterly clinic-level viral suppression between FI and SOC clinics. </a:t>
            </a:r>
          </a:p>
        </p:txBody>
      </p:sp>
      <p:sp>
        <p:nvSpPr>
          <p:cNvPr id="4" name="Slide Number Placeholder 3">
            <a:extLst>
              <a:ext uri="{FF2B5EF4-FFF2-40B4-BE49-F238E27FC236}">
                <a16:creationId xmlns:a16="http://schemas.microsoft.com/office/drawing/2014/main" id="{15179F1E-02F0-4E6B-A613-1709A39A457B}"/>
              </a:ext>
            </a:extLst>
          </p:cNvPr>
          <p:cNvSpPr>
            <a:spLocks noGrp="1"/>
          </p:cNvSpPr>
          <p:nvPr>
            <p:ph type="sldNum" sz="quarter" idx="23"/>
          </p:nvPr>
        </p:nvSpPr>
        <p:spPr/>
        <p:txBody>
          <a:bodyPr/>
          <a:lstStyle/>
          <a:p>
            <a:pPr>
              <a:defRPr/>
            </a:pPr>
            <a:fld id="{EF84447B-6232-4EBE-B770-B4A6463D9955}" type="slidenum">
              <a:rPr lang="en-US" altLang="en-US" b="1" smtClean="0"/>
              <a:pPr>
                <a:defRPr/>
              </a:pPr>
              <a:t>12</a:t>
            </a:fld>
            <a:endParaRPr lang="en-US" altLang="en-US" b="1"/>
          </a:p>
        </p:txBody>
      </p:sp>
      <p:pic>
        <p:nvPicPr>
          <p:cNvPr id="12" name="Picture 3" descr="Caravans Feb 2006 029">
            <a:extLst>
              <a:ext uri="{FF2B5EF4-FFF2-40B4-BE49-F238E27FC236}">
                <a16:creationId xmlns:a16="http://schemas.microsoft.com/office/drawing/2014/main" id="{F103234E-ACB9-4A52-B174-E42DAC7D5985}"/>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603" t="21053" r="1603" b="20167"/>
          <a:stretch/>
        </p:blipFill>
        <p:spPr bwMode="auto">
          <a:xfrm>
            <a:off x="611188" y="1055077"/>
            <a:ext cx="3287712" cy="132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Placeholder 12" descr="HPTN.jpg">
            <a:extLst>
              <a:ext uri="{FF2B5EF4-FFF2-40B4-BE49-F238E27FC236}">
                <a16:creationId xmlns:a16="http://schemas.microsoft.com/office/drawing/2014/main" id="{F7DE3B16-D56F-44F0-9B75-39DBF6B56CB7}"/>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1361" b="-7530"/>
          <a:stretch/>
        </p:blipFill>
        <p:spPr>
          <a:xfrm>
            <a:off x="8293100" y="1055077"/>
            <a:ext cx="3287713" cy="1426337"/>
          </a:xfrm>
          <a:prstGeom prst="rect">
            <a:avLst/>
          </a:prstGeom>
        </p:spPr>
      </p:pic>
      <p:pic>
        <p:nvPicPr>
          <p:cNvPr id="15" name="Content Placeholder 3">
            <a:extLst>
              <a:ext uri="{FF2B5EF4-FFF2-40B4-BE49-F238E27FC236}">
                <a16:creationId xmlns:a16="http://schemas.microsoft.com/office/drawing/2014/main" id="{2E3E6762-9E53-4937-B5CA-B08D63A20F05}"/>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l="-7" t="1521" r="7" b="4006"/>
          <a:stretch/>
        </p:blipFill>
        <p:spPr>
          <a:xfrm>
            <a:off x="4362284" y="1041831"/>
            <a:ext cx="3286125" cy="1125415"/>
          </a:xfrm>
          <a:prstGeom prst="rect">
            <a:avLst/>
          </a:prstGeom>
        </p:spPr>
      </p:pic>
      <p:sp>
        <p:nvSpPr>
          <p:cNvPr id="2" name="Rectangle 1">
            <a:extLst>
              <a:ext uri="{FF2B5EF4-FFF2-40B4-BE49-F238E27FC236}">
                <a16:creationId xmlns:a16="http://schemas.microsoft.com/office/drawing/2014/main" id="{706FFAE1-888D-4DB8-A9C2-E5A7C06FE1FE}"/>
              </a:ext>
            </a:extLst>
          </p:cNvPr>
          <p:cNvSpPr/>
          <p:nvPr/>
        </p:nvSpPr>
        <p:spPr>
          <a:xfrm rot="20442067">
            <a:off x="1514261" y="1127486"/>
            <a:ext cx="1481495" cy="954107"/>
          </a:xfrm>
          <a:prstGeom prst="rect">
            <a:avLst/>
          </a:prstGeom>
          <a:noFill/>
        </p:spPr>
        <p:txBody>
          <a:bodyPr wrap="none" lIns="91440" tIns="45720" rIns="91440" bIns="45720">
            <a:spAutoFit/>
          </a:bodyPr>
          <a:lstStyle/>
          <a:p>
            <a:pPr algn="ctr"/>
            <a:r>
              <a:rPr lang="en-US" sz="2800" b="0" cap="none" spc="0" dirty="0">
                <a:ln w="0"/>
                <a:solidFill>
                  <a:srgbClr val="C00000"/>
                </a:solidFill>
                <a:effectLst>
                  <a:outerShdw blurRad="38100" dist="19050" dir="2700000" algn="tl" rotWithShape="0">
                    <a:schemeClr val="dk1">
                      <a:alpha val="40000"/>
                    </a:schemeClr>
                  </a:outerShdw>
                </a:effectLst>
                <a:latin typeface="Ravie" panose="04040805050809020602" pitchFamily="82" charset="0"/>
              </a:rPr>
              <a:t>P</a:t>
            </a:r>
            <a:r>
              <a:rPr lang="en-US" sz="2800" b="0" cap="none" spc="0" dirty="0">
                <a:ln w="0"/>
                <a:solidFill>
                  <a:srgbClr val="C00000"/>
                </a:solidFill>
                <a:effectLst>
                  <a:outerShdw blurRad="38100" dist="19050" dir="2700000" algn="tl" rotWithShape="0">
                    <a:schemeClr val="dk1">
                      <a:alpha val="40000"/>
                    </a:schemeClr>
                  </a:outerShdw>
                </a:effectLst>
              </a:rPr>
              <a:t>roject</a:t>
            </a:r>
            <a:r>
              <a:rPr lang="en-US" sz="2800" b="0" cap="none" spc="0" dirty="0">
                <a:ln w="0"/>
                <a:solidFill>
                  <a:schemeClr val="tx1"/>
                </a:solidFill>
                <a:effectLst>
                  <a:outerShdw blurRad="38100" dist="19050" dir="2700000" algn="tl" rotWithShape="0">
                    <a:schemeClr val="dk1">
                      <a:alpha val="40000"/>
                    </a:schemeClr>
                  </a:outerShdw>
                </a:effectLst>
              </a:rPr>
              <a:t>  </a:t>
            </a:r>
          </a:p>
          <a:p>
            <a:pPr algn="ctr"/>
            <a:r>
              <a:rPr lang="en-US" sz="2800" b="1" cap="none" spc="0" dirty="0">
                <a:ln w="0">
                  <a:solidFill>
                    <a:srgbClr val="FF0000"/>
                  </a:solidFill>
                </a:ln>
                <a:solidFill>
                  <a:schemeClr val="tx1"/>
                </a:solidFill>
                <a:effectLst>
                  <a:outerShdw blurRad="38100" dist="19050" dir="2700000" algn="tl" rotWithShape="0">
                    <a:schemeClr val="dk1">
                      <a:alpha val="40000"/>
                    </a:schemeClr>
                  </a:outerShdw>
                </a:effectLst>
              </a:rPr>
              <a:t>accept</a:t>
            </a:r>
          </a:p>
        </p:txBody>
      </p:sp>
    </p:spTree>
    <p:extLst>
      <p:ext uri="{BB962C8B-B14F-4D97-AF65-F5344CB8AC3E}">
        <p14:creationId xmlns:p14="http://schemas.microsoft.com/office/powerpoint/2010/main" val="12405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E1A0C6E-1A87-4893-B156-B517A4840C6B}"/>
              </a:ext>
            </a:extLst>
          </p:cNvPr>
          <p:cNvSpPr>
            <a:spLocks noGrp="1"/>
          </p:cNvSpPr>
          <p:nvPr>
            <p:ph type="title"/>
          </p:nvPr>
        </p:nvSpPr>
        <p:spPr/>
        <p:txBody>
          <a:bodyPr/>
          <a:lstStyle/>
          <a:p>
            <a:r>
              <a:rPr lang="en-US" dirty="0"/>
              <a:t>Realities of ascertainment and measurement</a:t>
            </a:r>
          </a:p>
        </p:txBody>
      </p:sp>
      <p:sp>
        <p:nvSpPr>
          <p:cNvPr id="9" name="Slide Number Placeholder 8">
            <a:extLst>
              <a:ext uri="{FF2B5EF4-FFF2-40B4-BE49-F238E27FC236}">
                <a16:creationId xmlns:a16="http://schemas.microsoft.com/office/drawing/2014/main" id="{BF664A72-BE42-4C3C-8FC8-4C0BDAE607FC}"/>
              </a:ext>
            </a:extLst>
          </p:cNvPr>
          <p:cNvSpPr>
            <a:spLocks noGrp="1"/>
          </p:cNvSpPr>
          <p:nvPr>
            <p:ph type="sldNum" sz="quarter" idx="11"/>
          </p:nvPr>
        </p:nvSpPr>
        <p:spPr/>
        <p:txBody>
          <a:bodyPr/>
          <a:lstStyle/>
          <a:p>
            <a:pPr>
              <a:defRPr/>
            </a:pPr>
            <a:fld id="{CB8C4168-E474-40C0-9B85-3D95F69C5B53}" type="slidenum">
              <a:rPr lang="en-US" altLang="en-US" smtClean="0"/>
              <a:pPr>
                <a:defRPr/>
              </a:pPr>
              <a:t>13</a:t>
            </a:fld>
            <a:endParaRPr lang="en-US" altLang="en-US"/>
          </a:p>
        </p:txBody>
      </p:sp>
    </p:spTree>
    <p:extLst>
      <p:ext uri="{BB962C8B-B14F-4D97-AF65-F5344CB8AC3E}">
        <p14:creationId xmlns:p14="http://schemas.microsoft.com/office/powerpoint/2010/main" val="164413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5F28-F85F-4BAC-A8FE-1761E7ABD6C8}"/>
              </a:ext>
            </a:extLst>
          </p:cNvPr>
          <p:cNvSpPr>
            <a:spLocks noGrp="1"/>
          </p:cNvSpPr>
          <p:nvPr>
            <p:ph type="title"/>
          </p:nvPr>
        </p:nvSpPr>
        <p:spPr>
          <a:xfrm>
            <a:off x="611188" y="228970"/>
            <a:ext cx="10966450" cy="685800"/>
          </a:xfrm>
        </p:spPr>
        <p:txBody>
          <a:bodyPr/>
          <a:lstStyle/>
          <a:p>
            <a:r>
              <a:rPr lang="en-US" sz="2800" dirty="0"/>
              <a:t>Participation in cluster evaluation: </a:t>
            </a:r>
            <a:br>
              <a:rPr lang="en-US" sz="2800" dirty="0"/>
            </a:br>
            <a:r>
              <a:rPr lang="en-US" sz="2800" dirty="0"/>
              <a:t>Representativeness and risk of ascertainment bias</a:t>
            </a:r>
          </a:p>
        </p:txBody>
      </p:sp>
      <p:sp>
        <p:nvSpPr>
          <p:cNvPr id="3" name="Text Placeholder 2">
            <a:extLst>
              <a:ext uri="{FF2B5EF4-FFF2-40B4-BE49-F238E27FC236}">
                <a16:creationId xmlns:a16="http://schemas.microsoft.com/office/drawing/2014/main" id="{9BB93DCA-C3E7-41F6-8B7E-E8D94EDB3741}"/>
              </a:ext>
            </a:extLst>
          </p:cNvPr>
          <p:cNvSpPr>
            <a:spLocks noGrp="1"/>
          </p:cNvSpPr>
          <p:nvPr>
            <p:ph type="body" sz="quarter" idx="12"/>
          </p:nvPr>
        </p:nvSpPr>
        <p:spPr/>
        <p:txBody>
          <a:bodyPr/>
          <a:lstStyle/>
          <a:p>
            <a:pPr>
              <a:spcBef>
                <a:spcPts val="0"/>
              </a:spcBef>
            </a:pPr>
            <a:r>
              <a:rPr lang="en-US" dirty="0"/>
              <a:t>Exempt research: TLC-Plus</a:t>
            </a:r>
          </a:p>
          <a:p>
            <a:pPr marL="457200" indent="-457200">
              <a:spcBef>
                <a:spcPts val="0"/>
              </a:spcBef>
              <a:buFont typeface="Arial" panose="020B0604020202020204" pitchFamily="34" charset="0"/>
              <a:buChar char="•"/>
            </a:pPr>
            <a:r>
              <a:rPr lang="en-US" dirty="0"/>
              <a:t>Theoretically: all tests for all diagnosed PLHV</a:t>
            </a:r>
          </a:p>
          <a:p>
            <a:pPr marL="457200" indent="-457200">
              <a:spcBef>
                <a:spcPts val="0"/>
              </a:spcBef>
              <a:buFont typeface="Arial" panose="020B0604020202020204" pitchFamily="34" charset="0"/>
              <a:buChar char="•"/>
            </a:pPr>
            <a:r>
              <a:rPr lang="en-US" dirty="0"/>
              <a:t>Practically: </a:t>
            </a:r>
          </a:p>
          <a:p>
            <a:pPr marL="1036624" lvl="1" indent="-457200">
              <a:spcBef>
                <a:spcPts val="0"/>
              </a:spcBef>
              <a:buFont typeface="Arial" panose="020B0604020202020204" pitchFamily="34" charset="0"/>
              <a:buChar char="•"/>
            </a:pPr>
            <a:r>
              <a:rPr lang="en-US" dirty="0"/>
              <a:t>Link records via name based identifiers: missing data likely not biased. </a:t>
            </a:r>
          </a:p>
          <a:p>
            <a:pPr marL="1036624" lvl="1" indent="-457200">
              <a:spcBef>
                <a:spcPts val="0"/>
              </a:spcBef>
              <a:buFont typeface="Arial" panose="020B0604020202020204" pitchFamily="34" charset="0"/>
              <a:buChar char="•"/>
            </a:pPr>
            <a:r>
              <a:rPr lang="en-US" dirty="0"/>
              <a:t>Passive surveillance: Risk of systematic failures that can bias results</a:t>
            </a:r>
          </a:p>
          <a:p>
            <a:pPr>
              <a:spcBef>
                <a:spcPts val="0"/>
              </a:spcBef>
            </a:pPr>
            <a:r>
              <a:rPr lang="en-US" dirty="0"/>
              <a:t>Research consent: HPTN 071 and HPTN 043</a:t>
            </a:r>
          </a:p>
          <a:p>
            <a:pPr marL="457200" indent="-457200">
              <a:spcBef>
                <a:spcPts val="0"/>
              </a:spcBef>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EE65C43-0BD2-46C5-9E6E-06FD2EC2CC8F}"/>
              </a:ext>
            </a:extLst>
          </p:cNvPr>
          <p:cNvSpPr>
            <a:spLocks noGrp="1"/>
          </p:cNvSpPr>
          <p:nvPr>
            <p:ph type="sldNum" sz="quarter" idx="14"/>
          </p:nvPr>
        </p:nvSpPr>
        <p:spPr/>
        <p:txBody>
          <a:bodyPr/>
          <a:lstStyle/>
          <a:p>
            <a:pPr>
              <a:defRPr/>
            </a:pPr>
            <a:fld id="{EF84447B-6232-4EBE-B770-B4A6463D9955}" type="slidenum">
              <a:rPr lang="en-US" altLang="en-US" smtClean="0"/>
              <a:pPr>
                <a:defRPr/>
              </a:pPr>
              <a:t>14</a:t>
            </a:fld>
            <a:endParaRPr lang="en-US" altLang="en-US"/>
          </a:p>
        </p:txBody>
      </p:sp>
    </p:spTree>
    <p:extLst>
      <p:ext uri="{BB962C8B-B14F-4D97-AF65-F5344CB8AC3E}">
        <p14:creationId xmlns:p14="http://schemas.microsoft.com/office/powerpoint/2010/main" val="5307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CF39-5AB9-4B51-B082-EC57353588DF}"/>
              </a:ext>
            </a:extLst>
          </p:cNvPr>
          <p:cNvSpPr>
            <a:spLocks noGrp="1"/>
          </p:cNvSpPr>
          <p:nvPr>
            <p:ph type="title"/>
          </p:nvPr>
        </p:nvSpPr>
        <p:spPr/>
        <p:txBody>
          <a:bodyPr/>
          <a:lstStyle/>
          <a:p>
            <a:r>
              <a:rPr lang="en-US" dirty="0"/>
              <a:t>Example: TLC-Plus Viral suppression assessment</a:t>
            </a:r>
          </a:p>
        </p:txBody>
      </p:sp>
      <p:sp>
        <p:nvSpPr>
          <p:cNvPr id="3" name="Text Placeholder 2">
            <a:extLst>
              <a:ext uri="{FF2B5EF4-FFF2-40B4-BE49-F238E27FC236}">
                <a16:creationId xmlns:a16="http://schemas.microsoft.com/office/drawing/2014/main" id="{F3670CB3-21E2-4AE0-9D65-3E81EDF2C019}"/>
              </a:ext>
            </a:extLst>
          </p:cNvPr>
          <p:cNvSpPr>
            <a:spLocks noGrp="1"/>
          </p:cNvSpPr>
          <p:nvPr>
            <p:ph type="body"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D224C811-D8C7-472E-888A-189100AF6790}"/>
              </a:ext>
            </a:extLst>
          </p:cNvPr>
          <p:cNvSpPr>
            <a:spLocks noGrp="1"/>
          </p:cNvSpPr>
          <p:nvPr>
            <p:ph type="sldNum" sz="quarter" idx="14"/>
          </p:nvPr>
        </p:nvSpPr>
        <p:spPr/>
        <p:txBody>
          <a:bodyPr/>
          <a:lstStyle/>
          <a:p>
            <a:pPr>
              <a:defRPr/>
            </a:pPr>
            <a:fld id="{EF84447B-6232-4EBE-B770-B4A6463D9955}" type="slidenum">
              <a:rPr lang="en-US" altLang="en-US" smtClean="0"/>
              <a:pPr>
                <a:defRPr/>
              </a:pPr>
              <a:t>15</a:t>
            </a:fld>
            <a:endParaRPr lang="en-US" altLang="en-US"/>
          </a:p>
        </p:txBody>
      </p:sp>
      <p:pic>
        <p:nvPicPr>
          <p:cNvPr id="5" name="Picture 4">
            <a:extLst>
              <a:ext uri="{FF2B5EF4-FFF2-40B4-BE49-F238E27FC236}">
                <a16:creationId xmlns:a16="http://schemas.microsoft.com/office/drawing/2014/main" id="{32FD21AE-7A2F-4790-BD48-61DE23484125}"/>
              </a:ext>
            </a:extLst>
          </p:cNvPr>
          <p:cNvPicPr>
            <a:picLocks noChangeAspect="1"/>
          </p:cNvPicPr>
          <p:nvPr/>
        </p:nvPicPr>
        <p:blipFill>
          <a:blip r:embed="rId3"/>
          <a:stretch>
            <a:fillRect/>
          </a:stretch>
        </p:blipFill>
        <p:spPr>
          <a:xfrm>
            <a:off x="477187" y="1108161"/>
            <a:ext cx="9446520" cy="5825623"/>
          </a:xfrm>
          <a:prstGeom prst="rect">
            <a:avLst/>
          </a:prstGeom>
        </p:spPr>
      </p:pic>
      <p:sp>
        <p:nvSpPr>
          <p:cNvPr id="6" name="Oval 5">
            <a:extLst>
              <a:ext uri="{FF2B5EF4-FFF2-40B4-BE49-F238E27FC236}">
                <a16:creationId xmlns:a16="http://schemas.microsoft.com/office/drawing/2014/main" id="{FC47C67C-4908-4A3A-992E-6429F66A5CBB}"/>
              </a:ext>
            </a:extLst>
          </p:cNvPr>
          <p:cNvSpPr/>
          <p:nvPr/>
        </p:nvSpPr>
        <p:spPr bwMode="auto">
          <a:xfrm>
            <a:off x="4054839" y="2016177"/>
            <a:ext cx="1948722" cy="1109272"/>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7" name="Picture Placeholder 12" descr="HPTN.jpg">
            <a:extLst>
              <a:ext uri="{FF2B5EF4-FFF2-40B4-BE49-F238E27FC236}">
                <a16:creationId xmlns:a16="http://schemas.microsoft.com/office/drawing/2014/main" id="{18994FB0-1DFB-4042-88FD-24334A1FA979}"/>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1361" b="-7530"/>
          <a:stretch/>
        </p:blipFill>
        <p:spPr>
          <a:xfrm>
            <a:off x="8170393" y="5535623"/>
            <a:ext cx="3287713" cy="1426337"/>
          </a:xfrm>
          <a:prstGeom prst="rect">
            <a:avLst/>
          </a:prstGeom>
        </p:spPr>
      </p:pic>
    </p:spTree>
    <p:extLst>
      <p:ext uri="{BB962C8B-B14F-4D97-AF65-F5344CB8AC3E}">
        <p14:creationId xmlns:p14="http://schemas.microsoft.com/office/powerpoint/2010/main" val="25397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E06A60-B877-42C1-BD35-643C245207DE}"/>
              </a:ext>
            </a:extLst>
          </p:cNvPr>
          <p:cNvSpPr txBox="1">
            <a:spLocks/>
          </p:cNvSpPr>
          <p:nvPr/>
        </p:nvSpPr>
        <p:spPr bwMode="auto">
          <a:xfrm>
            <a:off x="611188" y="228970"/>
            <a:ext cx="10966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a:lstStyle>
          <a:p>
            <a:r>
              <a:rPr lang="en-US" sz="2800" kern="0" dirty="0"/>
              <a:t>Participation in cluster evaluation: </a:t>
            </a:r>
            <a:br>
              <a:rPr lang="en-US" sz="2800" kern="0" dirty="0"/>
            </a:br>
            <a:r>
              <a:rPr lang="en-US" sz="2800" kern="0" dirty="0"/>
              <a:t>Representativeness and risk of ascertainment bias</a:t>
            </a:r>
          </a:p>
        </p:txBody>
      </p:sp>
      <p:sp>
        <p:nvSpPr>
          <p:cNvPr id="3" name="Text Placeholder 2">
            <a:extLst>
              <a:ext uri="{FF2B5EF4-FFF2-40B4-BE49-F238E27FC236}">
                <a16:creationId xmlns:a16="http://schemas.microsoft.com/office/drawing/2014/main" id="{9BB93DCA-C3E7-41F6-8B7E-E8D94EDB3741}"/>
              </a:ext>
            </a:extLst>
          </p:cNvPr>
          <p:cNvSpPr>
            <a:spLocks noGrp="1"/>
          </p:cNvSpPr>
          <p:nvPr>
            <p:ph type="body" sz="quarter" idx="12"/>
          </p:nvPr>
        </p:nvSpPr>
        <p:spPr/>
        <p:txBody>
          <a:bodyPr/>
          <a:lstStyle/>
          <a:p>
            <a:pPr>
              <a:spcBef>
                <a:spcPts val="0"/>
              </a:spcBef>
            </a:pPr>
            <a:r>
              <a:rPr lang="en-US" dirty="0"/>
              <a:t>Exempt research: TLC-Plus</a:t>
            </a:r>
          </a:p>
          <a:p>
            <a:pPr marL="457200" indent="-457200">
              <a:spcBef>
                <a:spcPts val="0"/>
              </a:spcBef>
              <a:buFont typeface="Arial" panose="020B0604020202020204" pitchFamily="34" charset="0"/>
              <a:buChar char="•"/>
            </a:pPr>
            <a:r>
              <a:rPr lang="en-US" dirty="0"/>
              <a:t>Theoretically: all tests for all diagnosed PLHV</a:t>
            </a:r>
          </a:p>
          <a:p>
            <a:pPr marL="457200" indent="-457200">
              <a:spcBef>
                <a:spcPts val="0"/>
              </a:spcBef>
              <a:buFont typeface="Arial" panose="020B0604020202020204" pitchFamily="34" charset="0"/>
              <a:buChar char="•"/>
            </a:pPr>
            <a:r>
              <a:rPr lang="en-US" dirty="0"/>
              <a:t>Practically: </a:t>
            </a:r>
          </a:p>
          <a:p>
            <a:pPr marL="1036624" lvl="1" indent="-457200">
              <a:spcBef>
                <a:spcPts val="0"/>
              </a:spcBef>
              <a:buFont typeface="Arial" panose="020B0604020202020204" pitchFamily="34" charset="0"/>
              <a:buChar char="•"/>
            </a:pPr>
            <a:r>
              <a:rPr lang="en-US" dirty="0"/>
              <a:t>Failure to link individual records likely not biased. </a:t>
            </a:r>
          </a:p>
          <a:p>
            <a:pPr marL="1036624" lvl="1" indent="-457200">
              <a:spcBef>
                <a:spcPts val="0"/>
              </a:spcBef>
              <a:buFont typeface="Arial" panose="020B0604020202020204" pitchFamily="34" charset="0"/>
              <a:buChar char="•"/>
            </a:pPr>
            <a:r>
              <a:rPr lang="en-US" dirty="0"/>
              <a:t>Passive surveillance has risk of systematic failures that can bias results</a:t>
            </a:r>
          </a:p>
          <a:p>
            <a:pPr>
              <a:spcBef>
                <a:spcPts val="0"/>
              </a:spcBef>
            </a:pPr>
            <a:r>
              <a:rPr lang="en-US" dirty="0"/>
              <a:t>Required research consent: HPTN 071 and HPTN 043</a:t>
            </a:r>
          </a:p>
          <a:p>
            <a:pPr marL="457200" indent="-457200">
              <a:spcBef>
                <a:spcPts val="0"/>
              </a:spcBef>
              <a:buFont typeface="Arial" panose="020B0604020202020204" pitchFamily="34" charset="0"/>
              <a:buChar char="•"/>
            </a:pPr>
            <a:r>
              <a:rPr lang="en-US" dirty="0"/>
              <a:t>“Non-response” bias high in household recruitment setting. </a:t>
            </a:r>
          </a:p>
          <a:p>
            <a:pPr marL="1036624" lvl="1" indent="-457200">
              <a:spcBef>
                <a:spcPts val="0"/>
              </a:spcBef>
              <a:buFont typeface="Arial" panose="020B0604020202020204" pitchFamily="34" charset="0"/>
              <a:buChar char="•"/>
            </a:pPr>
            <a:r>
              <a:rPr lang="en-US" dirty="0"/>
              <a:t>Project Accept:  ~83% participation rate; 46% men</a:t>
            </a:r>
          </a:p>
          <a:p>
            <a:pPr marL="1036624" lvl="1" indent="-457200">
              <a:spcBef>
                <a:spcPts val="0"/>
              </a:spcBef>
              <a:buFont typeface="Arial" panose="020B0604020202020204" pitchFamily="34" charset="0"/>
              <a:buChar char="•"/>
            </a:pPr>
            <a:r>
              <a:rPr lang="en-US" dirty="0" err="1"/>
              <a:t>PopART</a:t>
            </a:r>
            <a:r>
              <a:rPr lang="en-US" dirty="0"/>
              <a:t>: ~ 65% participation rate; 29% men</a:t>
            </a:r>
          </a:p>
          <a:p>
            <a:pPr marL="457200" indent="-457200">
              <a:spcBef>
                <a:spcPts val="0"/>
              </a:spcBef>
              <a:buFont typeface="Arial" panose="020B0604020202020204" pitchFamily="34" charset="0"/>
              <a:buChar char="•"/>
            </a:pPr>
            <a:r>
              <a:rPr lang="en-US" dirty="0"/>
              <a:t>Intervention participation (Coverage)</a:t>
            </a:r>
          </a:p>
          <a:p>
            <a:pPr marL="1036624" lvl="1" indent="-457200">
              <a:spcBef>
                <a:spcPts val="0"/>
              </a:spcBef>
              <a:buFont typeface="Arial" panose="020B0604020202020204" pitchFamily="34" charset="0"/>
              <a:buChar char="•"/>
            </a:pPr>
            <a:r>
              <a:rPr lang="en-US" dirty="0"/>
              <a:t>Project Accept : 52-58% participating were men</a:t>
            </a:r>
          </a:p>
          <a:p>
            <a:pPr marL="1036624" lvl="1" indent="-457200">
              <a:spcBef>
                <a:spcPts val="0"/>
              </a:spcBef>
              <a:buFont typeface="Arial" panose="020B0604020202020204" pitchFamily="34" charset="0"/>
              <a:buChar char="•"/>
            </a:pPr>
            <a:r>
              <a:rPr lang="en-US" dirty="0" err="1"/>
              <a:t>PopART</a:t>
            </a:r>
            <a:r>
              <a:rPr lang="en-US" dirty="0"/>
              <a:t>: 56-67% of men; 71-86% of women </a:t>
            </a:r>
          </a:p>
        </p:txBody>
      </p:sp>
      <p:sp>
        <p:nvSpPr>
          <p:cNvPr id="4" name="Slide Number Placeholder 3">
            <a:extLst>
              <a:ext uri="{FF2B5EF4-FFF2-40B4-BE49-F238E27FC236}">
                <a16:creationId xmlns:a16="http://schemas.microsoft.com/office/drawing/2014/main" id="{FEE65C43-0BD2-46C5-9E6E-06FD2EC2CC8F}"/>
              </a:ext>
            </a:extLst>
          </p:cNvPr>
          <p:cNvSpPr>
            <a:spLocks noGrp="1"/>
          </p:cNvSpPr>
          <p:nvPr>
            <p:ph type="sldNum" sz="quarter" idx="14"/>
          </p:nvPr>
        </p:nvSpPr>
        <p:spPr/>
        <p:txBody>
          <a:bodyPr/>
          <a:lstStyle/>
          <a:p>
            <a:pPr>
              <a:defRPr/>
            </a:pPr>
            <a:fld id="{EF84447B-6232-4EBE-B770-B4A6463D9955}" type="slidenum">
              <a:rPr lang="en-US" altLang="en-US" smtClean="0"/>
              <a:pPr>
                <a:defRPr/>
              </a:pPr>
              <a:t>16</a:t>
            </a:fld>
            <a:endParaRPr lang="en-US" altLang="en-US"/>
          </a:p>
        </p:txBody>
      </p:sp>
      <p:sp>
        <p:nvSpPr>
          <p:cNvPr id="6" name="Title 5">
            <a:extLst>
              <a:ext uri="{FF2B5EF4-FFF2-40B4-BE49-F238E27FC236}">
                <a16:creationId xmlns:a16="http://schemas.microsoft.com/office/drawing/2014/main" id="{3E91AC58-54C4-463C-9195-0D17FA97E876}"/>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4609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1DA-C400-405C-AA8E-9ED25137206B}"/>
              </a:ext>
            </a:extLst>
          </p:cNvPr>
          <p:cNvSpPr>
            <a:spLocks noGrp="1"/>
          </p:cNvSpPr>
          <p:nvPr>
            <p:ph type="title"/>
          </p:nvPr>
        </p:nvSpPr>
        <p:spPr/>
        <p:txBody>
          <a:bodyPr/>
          <a:lstStyle/>
          <a:p>
            <a:r>
              <a:rPr lang="en-US" dirty="0"/>
              <a:t>Evaluation issues: Power</a:t>
            </a:r>
          </a:p>
        </p:txBody>
      </p:sp>
      <p:sp>
        <p:nvSpPr>
          <p:cNvPr id="3" name="Text Placeholder 2">
            <a:extLst>
              <a:ext uri="{FF2B5EF4-FFF2-40B4-BE49-F238E27FC236}">
                <a16:creationId xmlns:a16="http://schemas.microsoft.com/office/drawing/2014/main" id="{664D6E76-18C9-410B-90DD-3B55D3E8729B}"/>
              </a:ext>
            </a:extLst>
          </p:cNvPr>
          <p:cNvSpPr>
            <a:spLocks noGrp="1"/>
          </p:cNvSpPr>
          <p:nvPr>
            <p:ph type="body" sz="quarter" idx="12"/>
          </p:nvPr>
        </p:nvSpPr>
        <p:spPr>
          <a:xfrm>
            <a:off x="606959" y="1081990"/>
            <a:ext cx="10970679" cy="4846320"/>
          </a:xfrm>
        </p:spPr>
        <p:txBody>
          <a:bodyPr/>
          <a:lstStyle/>
          <a:p>
            <a:r>
              <a:rPr lang="en-US" sz="2400" dirty="0"/>
              <a:t>Power/Sample size based on equal weight of communities</a:t>
            </a:r>
          </a:p>
          <a:p>
            <a:pPr marL="457200" indent="-457200">
              <a:buFontTx/>
              <a:buChar char="-"/>
            </a:pPr>
            <a:r>
              <a:rPr lang="en-US" sz="2400" dirty="0"/>
              <a:t>Enrollment below expectation in 9 of 21 communities</a:t>
            </a:r>
          </a:p>
          <a:p>
            <a:pPr marL="1036624" lvl="1" indent="-457200">
              <a:buFontTx/>
              <a:buChar char="-"/>
            </a:pPr>
            <a:r>
              <a:rPr lang="en-US" sz="2000" dirty="0"/>
              <a:t>Solution: Continue recruitment “Open cohort”</a:t>
            </a:r>
          </a:p>
          <a:p>
            <a:pPr marL="1036624" lvl="1" indent="-457200">
              <a:buFontTx/>
              <a:buChar char="-"/>
            </a:pPr>
            <a:r>
              <a:rPr lang="en-US" sz="2000" dirty="0"/>
              <a:t>Add new enrollments during 12 month round</a:t>
            </a:r>
          </a:p>
          <a:p>
            <a:pPr marL="457200" indent="-457200">
              <a:buFontTx/>
              <a:buChar char="-"/>
            </a:pPr>
            <a:r>
              <a:rPr lang="en-US" sz="2400" dirty="0"/>
              <a:t>Retention ~ 70% retained at first annual visit</a:t>
            </a:r>
          </a:p>
          <a:p>
            <a:pPr marL="1036624" lvl="1" indent="-457200">
              <a:buFontTx/>
              <a:buChar char="-"/>
            </a:pPr>
            <a:r>
              <a:rPr lang="en-US" sz="2000" dirty="0"/>
              <a:t>Add new enrollments during 24 month round (Arms A and C only)</a:t>
            </a:r>
          </a:p>
          <a:p>
            <a:r>
              <a:rPr lang="en-US" sz="2400" dirty="0"/>
              <a:t>Impact on measuring the impact of </a:t>
            </a:r>
            <a:r>
              <a:rPr lang="en-US" sz="2400" dirty="0" err="1"/>
              <a:t>PopART</a:t>
            </a:r>
            <a:r>
              <a:rPr lang="en-US" sz="2400" dirty="0"/>
              <a:t> in the community</a:t>
            </a:r>
          </a:p>
          <a:p>
            <a:pPr marL="922324" lvl="1" indent="-342900">
              <a:buFont typeface="Arial" panose="020B0604020202020204" pitchFamily="34" charset="0"/>
              <a:buChar char="•"/>
            </a:pPr>
            <a:r>
              <a:rPr lang="en-US" sz="2000" dirty="0"/>
              <a:t>Assuming treatment-as-prevention is primary mechanism</a:t>
            </a:r>
          </a:p>
          <a:p>
            <a:pPr marL="922324" lvl="1" indent="-342900">
              <a:buFont typeface="Arial" panose="020B0604020202020204" pitchFamily="34" charset="0"/>
              <a:buChar char="•"/>
            </a:pPr>
            <a:r>
              <a:rPr lang="en-US" sz="2000" dirty="0"/>
              <a:t>HIV-uninfected person enrolled after one year is experiencing the full benefit of the intervention by living in a community with lower viral load</a:t>
            </a:r>
          </a:p>
          <a:p>
            <a:pPr marL="922324" lvl="1" indent="-342900">
              <a:buFont typeface="Arial" panose="020B0604020202020204" pitchFamily="34" charset="0"/>
              <a:buChar char="•"/>
            </a:pPr>
            <a:r>
              <a:rPr lang="en-US" sz="2000" dirty="0"/>
              <a:t>Ameliorate effect of aging of cohort</a:t>
            </a:r>
            <a:endParaRPr lang="en-US" dirty="0"/>
          </a:p>
        </p:txBody>
      </p:sp>
      <p:sp>
        <p:nvSpPr>
          <p:cNvPr id="4" name="Slide Number Placeholder 3">
            <a:extLst>
              <a:ext uri="{FF2B5EF4-FFF2-40B4-BE49-F238E27FC236}">
                <a16:creationId xmlns:a16="http://schemas.microsoft.com/office/drawing/2014/main" id="{7CAB8FCE-0321-4ED8-859E-106333ECDBBC}"/>
              </a:ext>
            </a:extLst>
          </p:cNvPr>
          <p:cNvSpPr>
            <a:spLocks noGrp="1"/>
          </p:cNvSpPr>
          <p:nvPr>
            <p:ph type="sldNum" sz="quarter" idx="14"/>
          </p:nvPr>
        </p:nvSpPr>
        <p:spPr/>
        <p:txBody>
          <a:bodyPr/>
          <a:lstStyle/>
          <a:p>
            <a:pPr>
              <a:defRPr/>
            </a:pPr>
            <a:fld id="{EF84447B-6232-4EBE-B770-B4A6463D9955}" type="slidenum">
              <a:rPr lang="en-US" altLang="en-US" smtClean="0"/>
              <a:pPr>
                <a:defRPr/>
              </a:pPr>
              <a:t>17</a:t>
            </a:fld>
            <a:endParaRPr lang="en-US" altLang="en-US"/>
          </a:p>
        </p:txBody>
      </p:sp>
      <p:pic>
        <p:nvPicPr>
          <p:cNvPr id="5" name="Content Placeholder 3">
            <a:extLst>
              <a:ext uri="{FF2B5EF4-FFF2-40B4-BE49-F238E27FC236}">
                <a16:creationId xmlns:a16="http://schemas.microsoft.com/office/drawing/2014/main" id="{83779D0A-FA98-47C2-96AE-5DFFF7479F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 t="1521" r="7" b="4006"/>
          <a:stretch/>
        </p:blipFill>
        <p:spPr bwMode="auto">
          <a:xfrm>
            <a:off x="8739412" y="325106"/>
            <a:ext cx="3286125" cy="1125415"/>
          </a:xfrm>
          <a:prstGeom prst="rect">
            <a:avLst/>
          </a:prstGeom>
          <a:noFill/>
          <a:ln>
            <a:noFill/>
          </a:ln>
          <a:effectLst/>
          <a:extLst>
            <a:ext uri="{909E8E84-426E-40dd-AFC4-6F175D3DCCD1}"/>
            <a:ext uri="{91240B29-F687-4f45-9708-019B960494DF}"/>
            <a:ext uri="{AF507438-7753-43e0-B8FC-AC1667EBCBE1}"/>
          </a:extLst>
        </p:spPr>
      </p:pic>
    </p:spTree>
    <p:extLst>
      <p:ext uri="{BB962C8B-B14F-4D97-AF65-F5344CB8AC3E}">
        <p14:creationId xmlns:p14="http://schemas.microsoft.com/office/powerpoint/2010/main" val="296536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1DA-C400-405C-AA8E-9ED25137206B}"/>
              </a:ext>
            </a:extLst>
          </p:cNvPr>
          <p:cNvSpPr>
            <a:spLocks noGrp="1"/>
          </p:cNvSpPr>
          <p:nvPr>
            <p:ph type="title"/>
          </p:nvPr>
        </p:nvSpPr>
        <p:spPr/>
        <p:txBody>
          <a:bodyPr/>
          <a:lstStyle/>
          <a:p>
            <a:r>
              <a:rPr lang="en-US" dirty="0"/>
              <a:t>Evaluation issues: Timing</a:t>
            </a:r>
          </a:p>
        </p:txBody>
      </p:sp>
      <p:sp>
        <p:nvSpPr>
          <p:cNvPr id="3" name="Text Placeholder 2">
            <a:extLst>
              <a:ext uri="{FF2B5EF4-FFF2-40B4-BE49-F238E27FC236}">
                <a16:creationId xmlns:a16="http://schemas.microsoft.com/office/drawing/2014/main" id="{664D6E76-18C9-410B-90DD-3B55D3E8729B}"/>
              </a:ext>
            </a:extLst>
          </p:cNvPr>
          <p:cNvSpPr>
            <a:spLocks noGrp="1"/>
          </p:cNvSpPr>
          <p:nvPr>
            <p:ph type="body" sz="quarter" idx="12"/>
          </p:nvPr>
        </p:nvSpPr>
        <p:spPr>
          <a:xfrm>
            <a:off x="606959" y="1081990"/>
            <a:ext cx="10970679" cy="4846320"/>
          </a:xfrm>
        </p:spPr>
        <p:txBody>
          <a:bodyPr/>
          <a:lstStyle/>
          <a:p>
            <a:r>
              <a:rPr lang="en-US" sz="2400" dirty="0"/>
              <a:t>Intervention effect</a:t>
            </a:r>
          </a:p>
          <a:p>
            <a:pPr marL="457200" indent="-457200">
              <a:buFontTx/>
              <a:buChar char="-"/>
            </a:pPr>
            <a:r>
              <a:rPr lang="en-US" sz="2400" dirty="0"/>
              <a:t>Time for intervention to affect primary outcome; magnitude of effect</a:t>
            </a:r>
          </a:p>
          <a:p>
            <a:pPr marL="457200" indent="-457200">
              <a:buFontTx/>
              <a:buChar char="-"/>
            </a:pPr>
            <a:r>
              <a:rPr lang="en-US" sz="2400" dirty="0"/>
              <a:t>Project Accept: Evaluate at the end of the intervention. Assessed change in all persons in household 18-32 </a:t>
            </a:r>
            <a:r>
              <a:rPr lang="en-US" sz="2400" dirty="0" err="1"/>
              <a:t>yo</a:t>
            </a:r>
            <a:r>
              <a:rPr lang="en-US" sz="2400" dirty="0"/>
              <a:t>. </a:t>
            </a:r>
          </a:p>
          <a:p>
            <a:pPr marL="457200" indent="-457200">
              <a:buFontTx/>
              <a:buChar char="-"/>
            </a:pPr>
            <a:r>
              <a:rPr lang="en-US" sz="2400" dirty="0" err="1"/>
              <a:t>PopART</a:t>
            </a:r>
            <a:r>
              <a:rPr lang="en-US" sz="2400" dirty="0"/>
              <a:t> : Change from evaluating all three years to evaluating in only the second and third years (over last 24 months). </a:t>
            </a:r>
          </a:p>
          <a:p>
            <a:pPr marL="457200" indent="-457200">
              <a:buFontTx/>
              <a:buChar char="-"/>
            </a:pPr>
            <a:r>
              <a:rPr lang="en-US" sz="2400" dirty="0"/>
              <a:t>TLC-Plus: Evaluation period began 9 months after initiation of financial incentives  (over last 15 months)</a:t>
            </a:r>
          </a:p>
          <a:p>
            <a:endParaRPr lang="en-US" sz="2400" dirty="0"/>
          </a:p>
        </p:txBody>
      </p:sp>
      <p:sp>
        <p:nvSpPr>
          <p:cNvPr id="4" name="Slide Number Placeholder 3">
            <a:extLst>
              <a:ext uri="{FF2B5EF4-FFF2-40B4-BE49-F238E27FC236}">
                <a16:creationId xmlns:a16="http://schemas.microsoft.com/office/drawing/2014/main" id="{7CAB8FCE-0321-4ED8-859E-106333ECDBBC}"/>
              </a:ext>
            </a:extLst>
          </p:cNvPr>
          <p:cNvSpPr>
            <a:spLocks noGrp="1"/>
          </p:cNvSpPr>
          <p:nvPr>
            <p:ph type="sldNum" sz="quarter" idx="14"/>
          </p:nvPr>
        </p:nvSpPr>
        <p:spPr/>
        <p:txBody>
          <a:bodyPr/>
          <a:lstStyle/>
          <a:p>
            <a:pPr>
              <a:defRPr/>
            </a:pPr>
            <a:fld id="{EF84447B-6232-4EBE-B770-B4A6463D9955}" type="slidenum">
              <a:rPr lang="en-US" altLang="en-US" smtClean="0"/>
              <a:pPr>
                <a:defRPr/>
              </a:pPr>
              <a:t>18</a:t>
            </a:fld>
            <a:endParaRPr lang="en-US" altLang="en-US"/>
          </a:p>
        </p:txBody>
      </p:sp>
    </p:spTree>
    <p:extLst>
      <p:ext uri="{BB962C8B-B14F-4D97-AF65-F5344CB8AC3E}">
        <p14:creationId xmlns:p14="http://schemas.microsoft.com/office/powerpoint/2010/main" val="87137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9D27-CB17-4D5D-8066-B458FBE5F110}"/>
              </a:ext>
            </a:extLst>
          </p:cNvPr>
          <p:cNvSpPr>
            <a:spLocks noGrp="1"/>
          </p:cNvSpPr>
          <p:nvPr>
            <p:ph type="title"/>
          </p:nvPr>
        </p:nvSpPr>
        <p:spPr/>
        <p:txBody>
          <a:bodyPr/>
          <a:lstStyle/>
          <a:p>
            <a:r>
              <a:rPr lang="en-US" dirty="0"/>
              <a:t>Lessons learned from</a:t>
            </a:r>
            <a:br>
              <a:rPr lang="en-US" dirty="0"/>
            </a:br>
            <a:r>
              <a:rPr lang="en-US" dirty="0"/>
              <a:t>three different cluster randomized trials</a:t>
            </a:r>
          </a:p>
        </p:txBody>
      </p:sp>
      <p:sp>
        <p:nvSpPr>
          <p:cNvPr id="3" name="Slide Number Placeholder 2">
            <a:extLst>
              <a:ext uri="{FF2B5EF4-FFF2-40B4-BE49-F238E27FC236}">
                <a16:creationId xmlns:a16="http://schemas.microsoft.com/office/drawing/2014/main" id="{FFDD9EDA-4AA7-4B85-BE10-B51D39CCCF7C}"/>
              </a:ext>
            </a:extLst>
          </p:cNvPr>
          <p:cNvSpPr>
            <a:spLocks noGrp="1"/>
          </p:cNvSpPr>
          <p:nvPr>
            <p:ph type="sldNum" sz="quarter" idx="11"/>
          </p:nvPr>
        </p:nvSpPr>
        <p:spPr/>
        <p:txBody>
          <a:bodyPr/>
          <a:lstStyle/>
          <a:p>
            <a:pPr>
              <a:defRPr/>
            </a:pPr>
            <a:fld id="{39AEED37-E834-4472-9763-0BEE5A5D4AD4}" type="slidenum">
              <a:rPr lang="en-US" altLang="en-US" smtClean="0"/>
              <a:pPr>
                <a:defRPr/>
              </a:pPr>
              <a:t>1</a:t>
            </a:fld>
            <a:endParaRPr lang="en-US" altLang="en-US"/>
          </a:p>
        </p:txBody>
      </p:sp>
    </p:spTree>
    <p:extLst>
      <p:ext uri="{BB962C8B-B14F-4D97-AF65-F5344CB8AC3E}">
        <p14:creationId xmlns:p14="http://schemas.microsoft.com/office/powerpoint/2010/main" val="315969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26472B-EDC7-486C-9F40-C91AD528B98C}"/>
              </a:ext>
            </a:extLst>
          </p:cNvPr>
          <p:cNvSpPr>
            <a:spLocks noGrp="1"/>
          </p:cNvSpPr>
          <p:nvPr>
            <p:ph type="title"/>
          </p:nvPr>
        </p:nvSpPr>
        <p:spPr/>
        <p:txBody>
          <a:bodyPr/>
          <a:lstStyle/>
          <a:p>
            <a:r>
              <a:rPr lang="en-US" dirty="0"/>
              <a:t>Hawthorne effect in HPTN 071 (</a:t>
            </a:r>
            <a:r>
              <a:rPr lang="en-US" dirty="0" err="1"/>
              <a:t>PopART</a:t>
            </a:r>
            <a:r>
              <a:rPr lang="en-US" dirty="0"/>
              <a:t>)</a:t>
            </a:r>
          </a:p>
        </p:txBody>
      </p:sp>
      <p:sp>
        <p:nvSpPr>
          <p:cNvPr id="11" name="Text Placeholder 10">
            <a:extLst>
              <a:ext uri="{FF2B5EF4-FFF2-40B4-BE49-F238E27FC236}">
                <a16:creationId xmlns:a16="http://schemas.microsoft.com/office/drawing/2014/main" id="{887DFCBC-BADA-426C-993C-0D90E258BE41}"/>
              </a:ext>
            </a:extLst>
          </p:cNvPr>
          <p:cNvSpPr>
            <a:spLocks noGrp="1"/>
          </p:cNvSpPr>
          <p:nvPr>
            <p:ph type="body" sz="quarter" idx="12"/>
          </p:nvPr>
        </p:nvSpPr>
        <p:spPr>
          <a:xfrm>
            <a:off x="611720" y="1261872"/>
            <a:ext cx="5484279" cy="4846320"/>
          </a:xfrm>
        </p:spPr>
        <p:txBody>
          <a:bodyPr/>
          <a:lstStyle/>
          <a:p>
            <a:pPr>
              <a:lnSpc>
                <a:spcPct val="100000"/>
              </a:lnSpc>
            </a:pPr>
            <a:r>
              <a:rPr lang="en-US" sz="2400" dirty="0"/>
              <a:t>HIV incidence:</a:t>
            </a:r>
          </a:p>
          <a:p>
            <a:pPr marL="457200" indent="-457200">
              <a:lnSpc>
                <a:spcPct val="100000"/>
              </a:lnSpc>
              <a:buFont typeface="Arial" panose="020B0604020202020204" pitchFamily="34" charset="0"/>
              <a:buChar char="•"/>
            </a:pPr>
            <a:r>
              <a:rPr lang="en-US" sz="2400" dirty="0"/>
              <a:t>Impact of participation in the measurement cohort</a:t>
            </a:r>
          </a:p>
          <a:p>
            <a:pPr marL="457200" indent="-457200">
              <a:lnSpc>
                <a:spcPct val="100000"/>
              </a:lnSpc>
              <a:buFont typeface="Arial" panose="020B0604020202020204" pitchFamily="34" charset="0"/>
              <a:buChar char="•"/>
            </a:pPr>
            <a:r>
              <a:rPr lang="en-US" sz="2400" dirty="0"/>
              <a:t>Increased access to testing</a:t>
            </a:r>
          </a:p>
          <a:p>
            <a:pPr marL="1036624" lvl="1" indent="-457200">
              <a:spcAft>
                <a:spcPts val="0"/>
              </a:spcAft>
              <a:buFont typeface="Arial" panose="020B0604020202020204" pitchFamily="34" charset="0"/>
              <a:buChar char="•"/>
            </a:pPr>
            <a:r>
              <a:rPr lang="en-US" sz="2000" dirty="0"/>
              <a:t>Increased detection of undiagnosed HIV+</a:t>
            </a:r>
          </a:p>
          <a:p>
            <a:pPr marL="1036624" lvl="1" indent="-457200">
              <a:spcAft>
                <a:spcPts val="0"/>
              </a:spcAft>
              <a:buFont typeface="Arial" panose="020B0604020202020204" pitchFamily="34" charset="0"/>
              <a:buChar char="•"/>
            </a:pPr>
            <a:r>
              <a:rPr lang="en-US" sz="2000" dirty="0"/>
              <a:t>Increased ART</a:t>
            </a:r>
          </a:p>
          <a:p>
            <a:pPr marL="457200" indent="-457200">
              <a:lnSpc>
                <a:spcPct val="100000"/>
              </a:lnSpc>
              <a:buFont typeface="Arial" panose="020B0604020202020204" pitchFamily="34" charset="0"/>
              <a:buChar char="•"/>
            </a:pPr>
            <a:r>
              <a:rPr lang="en-US" sz="2400" dirty="0"/>
              <a:t>Little risk to HIV incidence endpoint</a:t>
            </a:r>
          </a:p>
          <a:p>
            <a:pPr marL="1036624" lvl="1" indent="-457200">
              <a:buFont typeface="Arial" panose="020B0604020202020204" pitchFamily="34" charset="0"/>
              <a:buChar char="•"/>
            </a:pPr>
            <a:r>
              <a:rPr lang="en-US" sz="1800" dirty="0"/>
              <a:t>Test HIV negative</a:t>
            </a:r>
          </a:p>
          <a:p>
            <a:pPr marL="457200" indent="-457200">
              <a:lnSpc>
                <a:spcPct val="100000"/>
              </a:lnSpc>
              <a:buFont typeface="Arial" panose="020B0604020202020204" pitchFamily="34" charset="0"/>
              <a:buChar char="•"/>
            </a:pPr>
            <a:r>
              <a:rPr lang="en-US" sz="2400" dirty="0"/>
              <a:t>Potential impact on viral suppression endpoint in measurement cohort</a:t>
            </a:r>
          </a:p>
          <a:p>
            <a:pPr marL="1036624" lvl="1" indent="-457200">
              <a:buFont typeface="Arial" panose="020B0604020202020204" pitchFamily="34" charset="0"/>
              <a:buChar char="•"/>
            </a:pPr>
            <a:r>
              <a:rPr lang="en-US" sz="2000" dirty="0"/>
              <a:t>Test HIV-positive</a:t>
            </a:r>
          </a:p>
        </p:txBody>
      </p:sp>
      <p:sp>
        <p:nvSpPr>
          <p:cNvPr id="9" name="Slide Number Placeholder 8">
            <a:extLst>
              <a:ext uri="{FF2B5EF4-FFF2-40B4-BE49-F238E27FC236}">
                <a16:creationId xmlns:a16="http://schemas.microsoft.com/office/drawing/2014/main" id="{24B97DAD-C0AD-4EF8-BF9F-929E122F2E49}"/>
              </a:ext>
            </a:extLst>
          </p:cNvPr>
          <p:cNvSpPr>
            <a:spLocks noGrp="1"/>
          </p:cNvSpPr>
          <p:nvPr>
            <p:ph type="sldNum" sz="quarter" idx="14"/>
          </p:nvPr>
        </p:nvSpPr>
        <p:spPr/>
        <p:txBody>
          <a:bodyPr/>
          <a:lstStyle/>
          <a:p>
            <a:pPr>
              <a:defRPr/>
            </a:pPr>
            <a:fld id="{CB8C4168-E474-40C0-9B85-3D95F69C5B53}" type="slidenum">
              <a:rPr lang="en-US" altLang="en-US" smtClean="0"/>
              <a:pPr>
                <a:defRPr/>
              </a:pPr>
              <a:t>19</a:t>
            </a:fld>
            <a:endParaRPr lang="en-US" altLang="en-US"/>
          </a:p>
        </p:txBody>
      </p:sp>
      <p:pic>
        <p:nvPicPr>
          <p:cNvPr id="6" name="Content Placeholder 3">
            <a:extLst>
              <a:ext uri="{FF2B5EF4-FFF2-40B4-BE49-F238E27FC236}">
                <a16:creationId xmlns:a16="http://schemas.microsoft.com/office/drawing/2014/main" id="{CD440BDC-4130-4BF1-BCF9-3EC5A61615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 t="1521" r="7" b="4006"/>
          <a:stretch/>
        </p:blipFill>
        <p:spPr bwMode="auto">
          <a:xfrm>
            <a:off x="8619491" y="0"/>
            <a:ext cx="3286125" cy="1125415"/>
          </a:xfrm>
          <a:prstGeom prst="rect">
            <a:avLst/>
          </a:prstGeom>
          <a:noFill/>
          <a:ln>
            <a:noFill/>
          </a:ln>
          <a:effectLst/>
          <a:extLst>
            <a:ext uri="{909E8E84-426E-40dd-AFC4-6F175D3DCCD1}"/>
            <a:ext uri="{91240B29-F687-4f45-9708-019B960494DF}"/>
            <a:ext uri="{AF507438-7753-43e0-B8FC-AC1667EBCBE1}"/>
          </a:extLst>
        </p:spPr>
      </p:pic>
      <p:graphicFrame>
        <p:nvGraphicFramePr>
          <p:cNvPr id="4" name="Chart 3">
            <a:extLst>
              <a:ext uri="{FF2B5EF4-FFF2-40B4-BE49-F238E27FC236}">
                <a16:creationId xmlns:a16="http://schemas.microsoft.com/office/drawing/2014/main" id="{658B4294-5F20-4ECF-AEE5-8F4CC8F7617B}"/>
              </a:ext>
            </a:extLst>
          </p:cNvPr>
          <p:cNvGraphicFramePr/>
          <p:nvPr>
            <p:extLst>
              <p:ext uri="{D42A27DB-BD31-4B8C-83A1-F6EECF244321}">
                <p14:modId xmlns:p14="http://schemas.microsoft.com/office/powerpoint/2010/main" val="550538700"/>
              </p:ext>
            </p:extLst>
          </p:nvPr>
        </p:nvGraphicFramePr>
        <p:xfrm>
          <a:off x="6843010" y="662049"/>
          <a:ext cx="5348990" cy="21260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1BAB708-7386-4A10-A404-E3944E60C5F5}"/>
              </a:ext>
            </a:extLst>
          </p:cNvPr>
          <p:cNvGraphicFramePr/>
          <p:nvPr>
            <p:extLst>
              <p:ext uri="{D42A27DB-BD31-4B8C-83A1-F6EECF244321}">
                <p14:modId xmlns:p14="http://schemas.microsoft.com/office/powerpoint/2010/main" val="3788073744"/>
              </p:ext>
            </p:extLst>
          </p:nvPr>
        </p:nvGraphicFramePr>
        <p:xfrm>
          <a:off x="6783050" y="2653256"/>
          <a:ext cx="5276538" cy="19635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4B6E62C1-D518-4C88-9E43-C5EED5A3C9A4}"/>
              </a:ext>
            </a:extLst>
          </p:cNvPr>
          <p:cNvGraphicFramePr/>
          <p:nvPr>
            <p:extLst>
              <p:ext uri="{D42A27DB-BD31-4B8C-83A1-F6EECF244321}">
                <p14:modId xmlns:p14="http://schemas.microsoft.com/office/powerpoint/2010/main" val="2624703853"/>
              </p:ext>
            </p:extLst>
          </p:nvPr>
        </p:nvGraphicFramePr>
        <p:xfrm>
          <a:off x="6783048" y="4584614"/>
          <a:ext cx="5432877" cy="22986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5131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26472B-EDC7-486C-9F40-C91AD528B98C}"/>
              </a:ext>
            </a:extLst>
          </p:cNvPr>
          <p:cNvSpPr>
            <a:spLocks noGrp="1"/>
          </p:cNvSpPr>
          <p:nvPr>
            <p:ph type="title"/>
          </p:nvPr>
        </p:nvSpPr>
        <p:spPr/>
        <p:txBody>
          <a:bodyPr/>
          <a:lstStyle/>
          <a:p>
            <a:r>
              <a:rPr lang="en-US" dirty="0"/>
              <a:t>Hawthorne effect in HPTN 071 (</a:t>
            </a:r>
            <a:r>
              <a:rPr lang="en-US" dirty="0" err="1"/>
              <a:t>PopART</a:t>
            </a:r>
            <a:r>
              <a:rPr lang="en-US" dirty="0"/>
              <a:t>)</a:t>
            </a:r>
          </a:p>
        </p:txBody>
      </p:sp>
      <p:sp>
        <p:nvSpPr>
          <p:cNvPr id="11" name="Text Placeholder 10">
            <a:extLst>
              <a:ext uri="{FF2B5EF4-FFF2-40B4-BE49-F238E27FC236}">
                <a16:creationId xmlns:a16="http://schemas.microsoft.com/office/drawing/2014/main" id="{887DFCBC-BADA-426C-993C-0D90E258BE41}"/>
              </a:ext>
            </a:extLst>
          </p:cNvPr>
          <p:cNvSpPr>
            <a:spLocks noGrp="1"/>
          </p:cNvSpPr>
          <p:nvPr>
            <p:ph type="body" sz="quarter" idx="12"/>
          </p:nvPr>
        </p:nvSpPr>
        <p:spPr>
          <a:xfrm>
            <a:off x="611720" y="1261872"/>
            <a:ext cx="5484279" cy="4846320"/>
          </a:xfrm>
        </p:spPr>
        <p:txBody>
          <a:bodyPr/>
          <a:lstStyle/>
          <a:p>
            <a:pPr>
              <a:lnSpc>
                <a:spcPct val="100000"/>
              </a:lnSpc>
            </a:pPr>
            <a:r>
              <a:rPr lang="en-US" sz="2400" dirty="0"/>
              <a:t>Assess impact of participation </a:t>
            </a:r>
            <a:r>
              <a:rPr lang="en-US" sz="2400" b="1" i="1" dirty="0"/>
              <a:t>in HIV+ in the measurement cohort</a:t>
            </a:r>
            <a:r>
              <a:rPr lang="en-US" sz="2400" dirty="0"/>
              <a:t> by comparison of rapid test uptake. </a:t>
            </a:r>
          </a:p>
          <a:p>
            <a:pPr marL="457200" indent="-457200">
              <a:lnSpc>
                <a:spcPct val="100000"/>
              </a:lnSpc>
              <a:buFont typeface="Arial" panose="020B0604020202020204" pitchFamily="34" charset="0"/>
              <a:buChar char="•"/>
            </a:pPr>
            <a:r>
              <a:rPr lang="en-US" sz="2400" dirty="0"/>
              <a:t>Increased access to testing</a:t>
            </a:r>
          </a:p>
          <a:p>
            <a:pPr marL="1036624" lvl="1" indent="-457200">
              <a:spcAft>
                <a:spcPts val="0"/>
              </a:spcAft>
              <a:buFont typeface="Arial" panose="020B0604020202020204" pitchFamily="34" charset="0"/>
              <a:buChar char="•"/>
            </a:pPr>
            <a:r>
              <a:rPr lang="en-US" sz="2000" dirty="0"/>
              <a:t>Increased detection of undiagnosed HIV+</a:t>
            </a:r>
          </a:p>
          <a:p>
            <a:pPr marL="1036624" lvl="1" indent="-457200">
              <a:spcAft>
                <a:spcPts val="0"/>
              </a:spcAft>
              <a:buFont typeface="Arial" panose="020B0604020202020204" pitchFamily="34" charset="0"/>
              <a:buChar char="•"/>
            </a:pPr>
            <a:r>
              <a:rPr lang="en-US" sz="2000" dirty="0"/>
              <a:t>Increased ART in measurement cohort</a:t>
            </a:r>
          </a:p>
          <a:p>
            <a:pPr marL="457200" indent="-457200">
              <a:lnSpc>
                <a:spcPct val="100000"/>
              </a:lnSpc>
              <a:buFont typeface="Arial" panose="020B0604020202020204" pitchFamily="34" charset="0"/>
              <a:buChar char="•"/>
            </a:pPr>
            <a:r>
              <a:rPr lang="en-US" sz="2400" dirty="0"/>
              <a:t>Little risk to HIV incidence endpoint</a:t>
            </a:r>
          </a:p>
          <a:p>
            <a:pPr marL="1036624" lvl="1" indent="-457200">
              <a:buFont typeface="Arial" panose="020B0604020202020204" pitchFamily="34" charset="0"/>
              <a:buChar char="•"/>
            </a:pPr>
            <a:r>
              <a:rPr lang="en-US" sz="1800" dirty="0"/>
              <a:t>Test HIV negative</a:t>
            </a:r>
          </a:p>
          <a:p>
            <a:pPr marL="457200" indent="-457200">
              <a:lnSpc>
                <a:spcPct val="100000"/>
              </a:lnSpc>
              <a:buFont typeface="Arial" panose="020B0604020202020204" pitchFamily="34" charset="0"/>
              <a:buChar char="•"/>
            </a:pPr>
            <a:r>
              <a:rPr lang="en-US" sz="2400" dirty="0"/>
              <a:t>Potential impact on viral suppression endpoint in measurement cohort</a:t>
            </a:r>
          </a:p>
          <a:p>
            <a:pPr marL="1036624" lvl="1" indent="-457200">
              <a:buFont typeface="Arial" panose="020B0604020202020204" pitchFamily="34" charset="0"/>
              <a:buChar char="•"/>
            </a:pPr>
            <a:r>
              <a:rPr lang="en-US" sz="2000" dirty="0"/>
              <a:t>Test HIV-positive</a:t>
            </a:r>
          </a:p>
        </p:txBody>
      </p:sp>
      <p:sp>
        <p:nvSpPr>
          <p:cNvPr id="9" name="Slide Number Placeholder 8">
            <a:extLst>
              <a:ext uri="{FF2B5EF4-FFF2-40B4-BE49-F238E27FC236}">
                <a16:creationId xmlns:a16="http://schemas.microsoft.com/office/drawing/2014/main" id="{24B97DAD-C0AD-4EF8-BF9F-929E122F2E49}"/>
              </a:ext>
            </a:extLst>
          </p:cNvPr>
          <p:cNvSpPr>
            <a:spLocks noGrp="1"/>
          </p:cNvSpPr>
          <p:nvPr>
            <p:ph type="sldNum" sz="quarter" idx="14"/>
          </p:nvPr>
        </p:nvSpPr>
        <p:spPr/>
        <p:txBody>
          <a:bodyPr/>
          <a:lstStyle/>
          <a:p>
            <a:pPr>
              <a:defRPr/>
            </a:pPr>
            <a:fld id="{CB8C4168-E474-40C0-9B85-3D95F69C5B53}" type="slidenum">
              <a:rPr lang="en-US" altLang="en-US" smtClean="0"/>
              <a:pPr>
                <a:defRPr/>
              </a:pPr>
              <a:t>20</a:t>
            </a:fld>
            <a:endParaRPr lang="en-US" altLang="en-US"/>
          </a:p>
        </p:txBody>
      </p:sp>
      <p:graphicFrame>
        <p:nvGraphicFramePr>
          <p:cNvPr id="12" name="Table 5">
            <a:extLst>
              <a:ext uri="{FF2B5EF4-FFF2-40B4-BE49-F238E27FC236}">
                <a16:creationId xmlns:a16="http://schemas.microsoft.com/office/drawing/2014/main" id="{371FA7CC-B117-48ED-A0C3-D6749A542E34}"/>
              </a:ext>
            </a:extLst>
          </p:cNvPr>
          <p:cNvGraphicFramePr>
            <a:graphicFrameLocks noGrp="1"/>
          </p:cNvGraphicFramePr>
          <p:nvPr>
            <p:extLst>
              <p:ext uri="{D42A27DB-BD31-4B8C-83A1-F6EECF244321}">
                <p14:modId xmlns:p14="http://schemas.microsoft.com/office/powerpoint/2010/main" val="218386209"/>
              </p:ext>
            </p:extLst>
          </p:nvPr>
        </p:nvGraphicFramePr>
        <p:xfrm>
          <a:off x="6158172" y="1261872"/>
          <a:ext cx="5958672" cy="5054600"/>
        </p:xfrm>
        <a:graphic>
          <a:graphicData uri="http://schemas.openxmlformats.org/drawingml/2006/table">
            <a:tbl>
              <a:tblPr firstRow="1" bandRow="1" bandCol="1">
                <a:tableStyleId>{7E9639D4-E3E2-4D34-9284-5A2195B3D0D7}</a:tableStyleId>
              </a:tblPr>
              <a:tblGrid>
                <a:gridCol w="1489668">
                  <a:extLst>
                    <a:ext uri="{9D8B030D-6E8A-4147-A177-3AD203B41FA5}">
                      <a16:colId xmlns:a16="http://schemas.microsoft.com/office/drawing/2014/main" val="3546073717"/>
                    </a:ext>
                  </a:extLst>
                </a:gridCol>
                <a:gridCol w="1489668">
                  <a:extLst>
                    <a:ext uri="{9D8B030D-6E8A-4147-A177-3AD203B41FA5}">
                      <a16:colId xmlns:a16="http://schemas.microsoft.com/office/drawing/2014/main" val="1863018522"/>
                    </a:ext>
                  </a:extLst>
                </a:gridCol>
                <a:gridCol w="1489668">
                  <a:extLst>
                    <a:ext uri="{9D8B030D-6E8A-4147-A177-3AD203B41FA5}">
                      <a16:colId xmlns:a16="http://schemas.microsoft.com/office/drawing/2014/main" val="2298797023"/>
                    </a:ext>
                  </a:extLst>
                </a:gridCol>
                <a:gridCol w="1489668">
                  <a:extLst>
                    <a:ext uri="{9D8B030D-6E8A-4147-A177-3AD203B41FA5}">
                      <a16:colId xmlns:a16="http://schemas.microsoft.com/office/drawing/2014/main" val="995744598"/>
                    </a:ext>
                  </a:extLst>
                </a:gridCol>
              </a:tblGrid>
              <a:tr h="370840">
                <a:tc>
                  <a:txBody>
                    <a:bodyPr/>
                    <a:lstStyle/>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Arm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Arm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Standard of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8583210"/>
                  </a:ext>
                </a:extLst>
              </a:tr>
              <a:tr h="370840">
                <a:tc gridSpan="4">
                  <a:txBody>
                    <a:bodyPr/>
                    <a:lstStyle/>
                    <a:p>
                      <a:pPr marL="0" marR="0" algn="l">
                        <a:spcBef>
                          <a:spcPts val="0"/>
                        </a:spcBef>
                        <a:spcAft>
                          <a:spcPts val="0"/>
                        </a:spcAft>
                      </a:pPr>
                      <a:r>
                        <a:rPr lang="en-US" sz="1800" dirty="0">
                          <a:effectLst/>
                        </a:rPr>
                        <a:t>Uptake of Rapid test: All HIV infected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396741"/>
                  </a:ext>
                </a:extLst>
              </a:tr>
              <a:tr h="370840">
                <a:tc>
                  <a:txBody>
                    <a:bodyPr/>
                    <a:lstStyle/>
                    <a:p>
                      <a:pPr marL="0" marR="0">
                        <a:spcBef>
                          <a:spcPts val="0"/>
                        </a:spcBef>
                        <a:spcAft>
                          <a:spcPts val="0"/>
                        </a:spcAft>
                      </a:pPr>
                      <a:r>
                        <a:rPr lang="en-US" sz="1800" dirty="0">
                          <a:effectLst/>
                        </a:rPr>
                        <a:t>Baseline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8609801"/>
                  </a:ext>
                </a:extLst>
              </a:tr>
              <a:tr h="370840">
                <a:tc>
                  <a:txBody>
                    <a:bodyPr/>
                    <a:lstStyle/>
                    <a:p>
                      <a:pPr marL="0" marR="0">
                        <a:spcBef>
                          <a:spcPts val="0"/>
                        </a:spcBef>
                        <a:spcAft>
                          <a:spcPts val="0"/>
                        </a:spcAft>
                      </a:pPr>
                      <a:r>
                        <a:rPr lang="en-US" sz="1800" dirty="0">
                          <a:effectLst/>
                        </a:rPr>
                        <a:t>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7709393"/>
                  </a:ext>
                </a:extLst>
              </a:tr>
              <a:tr h="370840">
                <a:tc>
                  <a:txBody>
                    <a:bodyPr/>
                    <a:lstStyle/>
                    <a:p>
                      <a:pPr marL="0" marR="0">
                        <a:spcBef>
                          <a:spcPts val="0"/>
                        </a:spcBef>
                        <a:spcAft>
                          <a:spcPts val="0"/>
                        </a:spcAft>
                      </a:pPr>
                      <a:r>
                        <a:rPr lang="en-US" sz="1800">
                          <a:effectLst/>
                        </a:rPr>
                        <a:t>2 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4136975"/>
                  </a:ext>
                </a:extLst>
              </a:tr>
              <a:tr h="370840">
                <a:tc gridSpan="4">
                  <a:txBody>
                    <a:bodyPr/>
                    <a:lstStyle/>
                    <a:p>
                      <a:pPr marL="0" marR="0" algn="l">
                        <a:spcBef>
                          <a:spcPts val="0"/>
                        </a:spcBef>
                        <a:spcAft>
                          <a:spcPts val="0"/>
                        </a:spcAft>
                      </a:pPr>
                      <a:r>
                        <a:rPr lang="en-US" sz="1800" dirty="0">
                          <a:effectLst/>
                        </a:rPr>
                        <a:t>Uptake of Rapid test: HIV infected do not self-report HIV+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7409253"/>
                  </a:ext>
                </a:extLst>
              </a:tr>
              <a:tr h="370840">
                <a:tc>
                  <a:txBody>
                    <a:bodyPr/>
                    <a:lstStyle/>
                    <a:p>
                      <a:pPr marL="0" marR="0">
                        <a:spcBef>
                          <a:spcPts val="0"/>
                        </a:spcBef>
                        <a:spcAft>
                          <a:spcPts val="0"/>
                        </a:spcAft>
                      </a:pPr>
                      <a:r>
                        <a:rPr lang="en-US" sz="1800" dirty="0">
                          <a:effectLst/>
                        </a:rPr>
                        <a:t>Baseline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4767843"/>
                  </a:ext>
                </a:extLst>
              </a:tr>
              <a:tr h="370840">
                <a:tc>
                  <a:txBody>
                    <a:bodyPr/>
                    <a:lstStyle/>
                    <a:p>
                      <a:pPr marL="0" marR="0">
                        <a:spcBef>
                          <a:spcPts val="0"/>
                        </a:spcBef>
                        <a:spcAft>
                          <a:spcPts val="0"/>
                        </a:spcAft>
                      </a:pPr>
                      <a:r>
                        <a:rPr lang="en-US" sz="1800" dirty="0">
                          <a:effectLst/>
                        </a:rPr>
                        <a:t>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1754011"/>
                  </a:ext>
                </a:extLst>
              </a:tr>
              <a:tr h="370840">
                <a:tc>
                  <a:txBody>
                    <a:bodyPr/>
                    <a:lstStyle/>
                    <a:p>
                      <a:pPr marL="0" marR="0">
                        <a:spcBef>
                          <a:spcPts val="0"/>
                        </a:spcBef>
                        <a:spcAft>
                          <a:spcPts val="0"/>
                        </a:spcAft>
                      </a:pPr>
                      <a:r>
                        <a:rPr lang="en-US" sz="1800" dirty="0">
                          <a:effectLst/>
                        </a:rPr>
                        <a:t>2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8184761"/>
                  </a:ext>
                </a:extLst>
              </a:tr>
              <a:tr h="370840">
                <a:tc gridSpan="4">
                  <a:txBody>
                    <a:bodyPr/>
                    <a:lstStyle/>
                    <a:p>
                      <a:pPr marL="0" marR="0" algn="l">
                        <a:spcBef>
                          <a:spcPts val="0"/>
                        </a:spcBef>
                        <a:spcAft>
                          <a:spcPts val="0"/>
                        </a:spcAft>
                      </a:pPr>
                      <a:r>
                        <a:rPr lang="en-US" sz="1800" dirty="0">
                          <a:effectLst/>
                        </a:rPr>
                        <a:t>Increase in cumulative HIV knowledge </a:t>
                      </a:r>
                    </a:p>
                    <a:p>
                      <a:pPr marL="0" marR="0" algn="l">
                        <a:spcBef>
                          <a:spcPts val="0"/>
                        </a:spcBef>
                        <a:spcAft>
                          <a:spcPts val="0"/>
                        </a:spcAft>
                      </a:pPr>
                      <a:r>
                        <a:rPr lang="en-US" sz="1800" dirty="0">
                          <a:effectLst/>
                        </a:rPr>
                        <a:t>        </a:t>
                      </a:r>
                      <a:r>
                        <a:rPr lang="en-US" sz="1400" dirty="0">
                          <a:effectLst/>
                        </a:rPr>
                        <a:t>(self-report of HIV+ at current or prior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209387"/>
                  </a:ext>
                </a:extLst>
              </a:tr>
              <a:tr h="370840">
                <a:tc>
                  <a:txBody>
                    <a:bodyPr/>
                    <a:lstStyle/>
                    <a:p>
                      <a:pPr marL="0" marR="0">
                        <a:spcBef>
                          <a:spcPts val="0"/>
                        </a:spcBef>
                        <a:spcAft>
                          <a:spcPts val="0"/>
                        </a:spcAft>
                      </a:pPr>
                      <a:r>
                        <a:rPr lang="en-US" sz="1800" dirty="0">
                          <a:effectLst/>
                        </a:rPr>
                        <a:t>Baseline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8550196"/>
                  </a:ext>
                </a:extLst>
              </a:tr>
              <a:tr h="370840">
                <a:tc>
                  <a:txBody>
                    <a:bodyPr/>
                    <a:lstStyle/>
                    <a:p>
                      <a:pPr marL="0" marR="0">
                        <a:spcBef>
                          <a:spcPts val="0"/>
                        </a:spcBef>
                        <a:spcAft>
                          <a:spcPts val="0"/>
                        </a:spcAft>
                      </a:pPr>
                      <a:r>
                        <a:rPr lang="en-US" sz="1800" dirty="0">
                          <a:effectLst/>
                        </a:rPr>
                        <a:t>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8078123"/>
                  </a:ext>
                </a:extLst>
              </a:tr>
              <a:tr h="370840">
                <a:tc>
                  <a:txBody>
                    <a:bodyPr/>
                    <a:lstStyle/>
                    <a:p>
                      <a:pPr marL="0" marR="0">
                        <a:spcBef>
                          <a:spcPts val="0"/>
                        </a:spcBef>
                        <a:spcAft>
                          <a:spcPts val="0"/>
                        </a:spcAft>
                      </a:pPr>
                      <a:r>
                        <a:rPr lang="en-US" sz="1800" dirty="0">
                          <a:effectLst/>
                        </a:rPr>
                        <a:t>2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2919206"/>
                  </a:ext>
                </a:extLst>
              </a:tr>
            </a:tbl>
          </a:graphicData>
        </a:graphic>
      </p:graphicFrame>
      <p:pic>
        <p:nvPicPr>
          <p:cNvPr id="6" name="Content Placeholder 3">
            <a:extLst>
              <a:ext uri="{FF2B5EF4-FFF2-40B4-BE49-F238E27FC236}">
                <a16:creationId xmlns:a16="http://schemas.microsoft.com/office/drawing/2014/main" id="{CD440BDC-4130-4BF1-BCF9-3EC5A61615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 t="1521" r="7" b="4006"/>
          <a:stretch/>
        </p:blipFill>
        <p:spPr bwMode="auto">
          <a:xfrm>
            <a:off x="8619491" y="0"/>
            <a:ext cx="3286125" cy="1125415"/>
          </a:xfrm>
          <a:prstGeom prst="rect">
            <a:avLst/>
          </a:prstGeom>
          <a:noFill/>
          <a:ln>
            <a:noFill/>
          </a:ln>
          <a:effectLst/>
          <a:extLst>
            <a:ext uri="{909E8E84-426E-40dd-AFC4-6F175D3DCCD1}"/>
            <a:ext uri="{91240B29-F687-4f45-9708-019B960494DF}"/>
            <a:ext uri="{AF507438-7753-43e0-B8FC-AC1667EBCBE1}"/>
          </a:extLst>
        </p:spPr>
      </p:pic>
    </p:spTree>
    <p:extLst>
      <p:ext uri="{BB962C8B-B14F-4D97-AF65-F5344CB8AC3E}">
        <p14:creationId xmlns:p14="http://schemas.microsoft.com/office/powerpoint/2010/main" val="8112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1DA-C400-405C-AA8E-9ED25137206B}"/>
              </a:ext>
            </a:extLst>
          </p:cNvPr>
          <p:cNvSpPr>
            <a:spLocks noGrp="1"/>
          </p:cNvSpPr>
          <p:nvPr>
            <p:ph type="title"/>
          </p:nvPr>
        </p:nvSpPr>
        <p:spPr/>
        <p:txBody>
          <a:bodyPr/>
          <a:lstStyle/>
          <a:p>
            <a:r>
              <a:rPr lang="en-US" dirty="0"/>
              <a:t>Evaluation issues: Contamination in assessment</a:t>
            </a:r>
          </a:p>
        </p:txBody>
      </p:sp>
      <p:sp>
        <p:nvSpPr>
          <p:cNvPr id="3" name="Text Placeholder 2">
            <a:extLst>
              <a:ext uri="{FF2B5EF4-FFF2-40B4-BE49-F238E27FC236}">
                <a16:creationId xmlns:a16="http://schemas.microsoft.com/office/drawing/2014/main" id="{664D6E76-18C9-410B-90DD-3B55D3E8729B}"/>
              </a:ext>
            </a:extLst>
          </p:cNvPr>
          <p:cNvSpPr>
            <a:spLocks noGrp="1"/>
          </p:cNvSpPr>
          <p:nvPr>
            <p:ph type="body" sz="quarter" idx="12"/>
          </p:nvPr>
        </p:nvSpPr>
        <p:spPr>
          <a:xfrm>
            <a:off x="606959" y="1081990"/>
            <a:ext cx="10970679" cy="4846320"/>
          </a:xfrm>
        </p:spPr>
        <p:txBody>
          <a:bodyPr/>
          <a:lstStyle/>
          <a:p>
            <a:r>
              <a:rPr lang="en-US" sz="2400" dirty="0" err="1"/>
              <a:t>PopART</a:t>
            </a:r>
            <a:r>
              <a:rPr lang="en-US" sz="2400" dirty="0"/>
              <a:t>: Contamination with in- and out-migration from community</a:t>
            </a:r>
          </a:p>
          <a:p>
            <a:pPr marL="457200" indent="-457200">
              <a:buFont typeface="Arial" panose="020B0604020202020204" pitchFamily="34" charset="0"/>
              <a:buChar char="•"/>
            </a:pPr>
            <a:r>
              <a:rPr lang="en-US" sz="2400" dirty="0"/>
              <a:t>Concern from DSMB about ~30% follow-up each evaluation round</a:t>
            </a:r>
          </a:p>
          <a:p>
            <a:pPr marL="457200" indent="-457200">
              <a:buFont typeface="Arial" panose="020B0604020202020204" pitchFamily="34" charset="0"/>
              <a:buChar char="•"/>
            </a:pPr>
            <a:r>
              <a:rPr lang="en-US" sz="2400" dirty="0"/>
              <a:t>Measurement cohort is to capture the effect of the intervention on those living in the community</a:t>
            </a:r>
          </a:p>
          <a:p>
            <a:pPr marL="457200" indent="-457200">
              <a:buFont typeface="Arial" panose="020B0604020202020204" pitchFamily="34" charset="0"/>
              <a:buChar char="•"/>
            </a:pPr>
            <a:r>
              <a:rPr lang="en-US" sz="2400" dirty="0"/>
              <a:t>Relevant measure is captured only in those remaining in the community</a:t>
            </a:r>
          </a:p>
          <a:p>
            <a:endParaRPr lang="en-US" sz="2400" dirty="0"/>
          </a:p>
          <a:p>
            <a:r>
              <a:rPr lang="en-US" sz="2400" dirty="0"/>
              <a:t>TLC-Plus: Contamination with migration to FI clinics</a:t>
            </a:r>
          </a:p>
          <a:p>
            <a:pPr marL="342900" indent="-342900">
              <a:buFont typeface="Arial" panose="020B0604020202020204" pitchFamily="34" charset="0"/>
              <a:buChar char="•"/>
            </a:pPr>
            <a:r>
              <a:rPr lang="en-US" sz="2400" dirty="0"/>
              <a:t>Inclusion in the endpoint required “Established in care” </a:t>
            </a:r>
          </a:p>
          <a:p>
            <a:pPr marL="922324" lvl="1" indent="-342900">
              <a:buFont typeface="Arial" panose="020B0604020202020204" pitchFamily="34" charset="0"/>
              <a:buChar char="•"/>
            </a:pPr>
            <a:r>
              <a:rPr lang="en-US" sz="2000" dirty="0"/>
              <a:t>At least two visits, in two different calendar quarters</a:t>
            </a:r>
          </a:p>
          <a:p>
            <a:pPr marL="342900" indent="-342900">
              <a:buFont typeface="Arial" panose="020B0604020202020204" pitchFamily="34" charset="0"/>
              <a:buChar char="•"/>
            </a:pPr>
            <a:r>
              <a:rPr lang="en-US" sz="2400" dirty="0"/>
              <a:t>Individual-based intervention with clinic-based implementation</a:t>
            </a:r>
          </a:p>
        </p:txBody>
      </p:sp>
      <p:sp>
        <p:nvSpPr>
          <p:cNvPr id="4" name="Slide Number Placeholder 3">
            <a:extLst>
              <a:ext uri="{FF2B5EF4-FFF2-40B4-BE49-F238E27FC236}">
                <a16:creationId xmlns:a16="http://schemas.microsoft.com/office/drawing/2014/main" id="{7CAB8FCE-0321-4ED8-859E-106333ECDBBC}"/>
              </a:ext>
            </a:extLst>
          </p:cNvPr>
          <p:cNvSpPr>
            <a:spLocks noGrp="1"/>
          </p:cNvSpPr>
          <p:nvPr>
            <p:ph type="sldNum" sz="quarter" idx="14"/>
          </p:nvPr>
        </p:nvSpPr>
        <p:spPr/>
        <p:txBody>
          <a:bodyPr/>
          <a:lstStyle/>
          <a:p>
            <a:pPr>
              <a:defRPr/>
            </a:pPr>
            <a:fld id="{EF84447B-6232-4EBE-B770-B4A6463D9955}" type="slidenum">
              <a:rPr lang="en-US" altLang="en-US" smtClean="0"/>
              <a:pPr>
                <a:defRPr/>
              </a:pPr>
              <a:t>21</a:t>
            </a:fld>
            <a:endParaRPr lang="en-US" altLang="en-US"/>
          </a:p>
        </p:txBody>
      </p:sp>
    </p:spTree>
    <p:extLst>
      <p:ext uri="{BB962C8B-B14F-4D97-AF65-F5344CB8AC3E}">
        <p14:creationId xmlns:p14="http://schemas.microsoft.com/office/powerpoint/2010/main" val="236822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31C2-7118-4632-971F-4AA7E72B09B1}"/>
              </a:ext>
            </a:extLst>
          </p:cNvPr>
          <p:cNvSpPr>
            <a:spLocks noGrp="1"/>
          </p:cNvSpPr>
          <p:nvPr>
            <p:ph type="title"/>
          </p:nvPr>
        </p:nvSpPr>
        <p:spPr/>
        <p:txBody>
          <a:bodyPr/>
          <a:lstStyle/>
          <a:p>
            <a:r>
              <a:rPr lang="en-US" dirty="0"/>
              <a:t>Risk of  novel approach: Project Accept (2001 – 2011)</a:t>
            </a:r>
          </a:p>
        </p:txBody>
      </p:sp>
      <p:sp>
        <p:nvSpPr>
          <p:cNvPr id="3" name="Text Placeholder 2">
            <a:extLst>
              <a:ext uri="{FF2B5EF4-FFF2-40B4-BE49-F238E27FC236}">
                <a16:creationId xmlns:a16="http://schemas.microsoft.com/office/drawing/2014/main" id="{8E7C00D4-9C79-4CD1-980E-0EB1EA7DB71A}"/>
              </a:ext>
            </a:extLst>
          </p:cNvPr>
          <p:cNvSpPr>
            <a:spLocks noGrp="1"/>
          </p:cNvSpPr>
          <p:nvPr>
            <p:ph type="body" sz="quarter" idx="12"/>
          </p:nvPr>
        </p:nvSpPr>
        <p:spPr/>
        <p:txBody>
          <a:bodyPr/>
          <a:lstStyle/>
          <a:p>
            <a:r>
              <a:rPr lang="en-US" dirty="0"/>
              <a:t>Primary endpoint: Cross-sectional recency assay </a:t>
            </a:r>
          </a:p>
          <a:p>
            <a:pPr lvl="1"/>
            <a:r>
              <a:rPr lang="en-US" i="1" dirty="0"/>
              <a:t> “In December 2005, the UNAIDS Reference Group on Estimates, Modeling and Projections issued a statement … BED-CEIA assay overestimated HIV incidence by misclassifying a number of individuals with long-term infection as recent infection in cross-sectional settings.”</a:t>
            </a:r>
          </a:p>
          <a:p>
            <a:pPr lvl="1"/>
            <a:r>
              <a:rPr lang="en-US" dirty="0"/>
              <a:t> Launched a project to validate a recency endpoint (2006-2011)</a:t>
            </a:r>
          </a:p>
          <a:p>
            <a:pPr lvl="2"/>
            <a:r>
              <a:rPr lang="en-US" dirty="0"/>
              <a:t>Achieve joint understanding in laboratory and statistical teams of evaluation problem</a:t>
            </a:r>
          </a:p>
          <a:p>
            <a:pPr lvl="2"/>
            <a:r>
              <a:rPr lang="en-US" dirty="0"/>
              <a:t>Compile a reference library of samples with known length of infection to test algorithms and assays in relevant clades (the basis of the CEPHIA working group)</a:t>
            </a:r>
          </a:p>
          <a:p>
            <a:pPr lvl="2"/>
            <a:r>
              <a:rPr lang="en-US" dirty="0"/>
              <a:t>Lab: assay test results for samples</a:t>
            </a:r>
          </a:p>
          <a:p>
            <a:pPr lvl="2"/>
            <a:r>
              <a:rPr lang="en-US" dirty="0"/>
              <a:t>Statistics: Simulations of assay combinations with lowest bias and highest power</a:t>
            </a:r>
          </a:p>
        </p:txBody>
      </p:sp>
      <p:sp>
        <p:nvSpPr>
          <p:cNvPr id="4" name="Slide Number Placeholder 3">
            <a:extLst>
              <a:ext uri="{FF2B5EF4-FFF2-40B4-BE49-F238E27FC236}">
                <a16:creationId xmlns:a16="http://schemas.microsoft.com/office/drawing/2014/main" id="{AF13C05F-A28C-468E-9142-4EFDCE67C45B}"/>
              </a:ext>
            </a:extLst>
          </p:cNvPr>
          <p:cNvSpPr>
            <a:spLocks noGrp="1"/>
          </p:cNvSpPr>
          <p:nvPr>
            <p:ph type="sldNum" sz="quarter" idx="14"/>
          </p:nvPr>
        </p:nvSpPr>
        <p:spPr/>
        <p:txBody>
          <a:bodyPr/>
          <a:lstStyle/>
          <a:p>
            <a:pPr>
              <a:defRPr/>
            </a:pPr>
            <a:fld id="{EF84447B-6232-4EBE-B770-B4A6463D9955}" type="slidenum">
              <a:rPr lang="en-US" altLang="en-US" smtClean="0"/>
              <a:pPr>
                <a:defRPr/>
              </a:pPr>
              <a:t>22</a:t>
            </a:fld>
            <a:endParaRPr lang="en-US" altLang="en-US"/>
          </a:p>
        </p:txBody>
      </p:sp>
      <p:pic>
        <p:nvPicPr>
          <p:cNvPr id="5" name="Picture 3" descr="Caravans Feb 2006 029">
            <a:extLst>
              <a:ext uri="{FF2B5EF4-FFF2-40B4-BE49-F238E27FC236}">
                <a16:creationId xmlns:a16="http://schemas.microsoft.com/office/drawing/2014/main" id="{C4B465AA-D581-4F2C-BB4E-68F810BA24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3" t="21053" r="1603" b="20167"/>
          <a:stretch/>
        </p:blipFill>
        <p:spPr bwMode="auto">
          <a:xfrm>
            <a:off x="8904288" y="5799464"/>
            <a:ext cx="3287712" cy="132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35CDF39-74A7-4631-9CEC-05161625ECF4}"/>
              </a:ext>
            </a:extLst>
          </p:cNvPr>
          <p:cNvSpPr txBox="1"/>
          <p:nvPr/>
        </p:nvSpPr>
        <p:spPr>
          <a:xfrm>
            <a:off x="450936" y="5881256"/>
            <a:ext cx="3056351" cy="1200329"/>
          </a:xfrm>
          <a:prstGeom prst="rect">
            <a:avLst/>
          </a:prstGeom>
          <a:noFill/>
        </p:spPr>
        <p:txBody>
          <a:bodyPr wrap="square" rtlCol="0">
            <a:spAutoFit/>
          </a:bodyPr>
          <a:lstStyle/>
          <a:p>
            <a:endParaRPr lang="en-US" sz="1800" dirty="0">
              <a:solidFill>
                <a:schemeClr val="bg2">
                  <a:lumMod val="50000"/>
                </a:schemeClr>
              </a:solidFill>
              <a:latin typeface="Calibri" panose="020F0502020204030204" pitchFamily="34" charset="0"/>
              <a:cs typeface="Calibri" panose="020F0502020204030204" pitchFamily="34" charset="0"/>
            </a:endParaRPr>
          </a:p>
          <a:p>
            <a:r>
              <a:rPr lang="en-US" sz="1800" dirty="0" err="1">
                <a:solidFill>
                  <a:schemeClr val="bg2">
                    <a:lumMod val="50000"/>
                  </a:schemeClr>
                </a:solidFill>
                <a:latin typeface="Calibri" panose="020F0502020204030204" pitchFamily="34" charset="0"/>
                <a:cs typeface="Calibri" panose="020F0502020204030204" pitchFamily="34" charset="0"/>
              </a:rPr>
              <a:t>Laeyendecker,AIDS</a:t>
            </a:r>
            <a:r>
              <a:rPr lang="en-US" sz="1800" dirty="0">
                <a:solidFill>
                  <a:schemeClr val="bg2">
                    <a:lumMod val="50000"/>
                  </a:schemeClr>
                </a:solidFill>
                <a:latin typeface="Calibri" panose="020F0502020204030204" pitchFamily="34" charset="0"/>
                <a:cs typeface="Calibri" panose="020F0502020204030204" pitchFamily="34" charset="0"/>
              </a:rPr>
              <a:t> 2012 </a:t>
            </a:r>
          </a:p>
          <a:p>
            <a:r>
              <a:rPr lang="en-US" sz="1800" dirty="0">
                <a:solidFill>
                  <a:schemeClr val="bg2">
                    <a:lumMod val="50000"/>
                  </a:schemeClr>
                </a:solidFill>
                <a:latin typeface="Calibri" panose="020F0502020204030204" pitchFamily="34" charset="0"/>
                <a:cs typeface="Calibri" panose="020F0502020204030204" pitchFamily="34" charset="0"/>
              </a:rPr>
              <a:t>Brookmeyer JAIDS 2013</a:t>
            </a:r>
          </a:p>
          <a:p>
            <a:endParaRPr lang="en-US" sz="18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515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a:latin typeface="Arial" charset="0"/>
                <a:cs typeface="Arial" charset="0"/>
              </a:rPr>
              <a:t>5 years to define endpoint: E</a:t>
            </a:r>
            <a:r>
              <a:rPr lang="cs-CZ" dirty="0">
                <a:latin typeface="Arial" charset="0"/>
                <a:cs typeface="Arial" charset="0"/>
              </a:rPr>
              <a:t>valuation of power</a:t>
            </a:r>
            <a:endParaRPr lang="en-US" dirty="0">
              <a:latin typeface="Arial" charset="0"/>
              <a:cs typeface="Arial" charset="0"/>
            </a:endParaRPr>
          </a:p>
        </p:txBody>
      </p:sp>
      <p:sp>
        <p:nvSpPr>
          <p:cNvPr id="5" name="Text Placeholder 4">
            <a:extLst>
              <a:ext uri="{FF2B5EF4-FFF2-40B4-BE49-F238E27FC236}">
                <a16:creationId xmlns:a16="http://schemas.microsoft.com/office/drawing/2014/main" id="{3CD4246C-20C5-4930-958F-405A1F407FF1}"/>
              </a:ext>
            </a:extLst>
          </p:cNvPr>
          <p:cNvSpPr>
            <a:spLocks noGrp="1"/>
          </p:cNvSpPr>
          <p:nvPr>
            <p:ph type="body" sz="quarter" idx="12"/>
          </p:nvPr>
        </p:nvSpPr>
        <p:spPr>
          <a:xfrm>
            <a:off x="554494" y="1101777"/>
            <a:ext cx="10970679" cy="2607989"/>
          </a:xfrm>
        </p:spPr>
        <p:txBody>
          <a:bodyPr/>
          <a:lstStyle/>
          <a:p>
            <a:pPr>
              <a:spcBef>
                <a:spcPts val="0"/>
              </a:spcBef>
            </a:pPr>
            <a:r>
              <a:rPr lang="en-US" dirty="0">
                <a:solidFill>
                  <a:schemeClr val="tx1"/>
                </a:solidFill>
                <a:latin typeface="Calibri" panose="020F0502020204030204" pitchFamily="34" charset="0"/>
                <a:cs typeface="Calibri" panose="020F0502020204030204" pitchFamily="34" charset="0"/>
              </a:rPr>
              <a:t>Bootstrap simulation to evaluate bias and variance:</a:t>
            </a:r>
          </a:p>
          <a:p>
            <a:pPr marL="457200" indent="-457200">
              <a:spcBef>
                <a:spcPts val="0"/>
              </a:spcBef>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Three epidemic scenarios</a:t>
            </a:r>
          </a:p>
          <a:p>
            <a:pPr marL="457200" indent="-457200">
              <a:spcBef>
                <a:spcPts val="0"/>
              </a:spcBef>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403 combinations of 4 assays</a:t>
            </a:r>
          </a:p>
          <a:p>
            <a:pPr marL="457200" indent="-457200">
              <a:spcBef>
                <a:spcPts val="0"/>
              </a:spcBef>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 8 entered final assessment</a:t>
            </a:r>
          </a:p>
          <a:p>
            <a:pPr>
              <a:spcBef>
                <a:spcPts val="0"/>
              </a:spcBef>
            </a:pPr>
            <a:r>
              <a:rPr lang="cs-CZ" dirty="0">
                <a:solidFill>
                  <a:schemeClr val="tx1"/>
                </a:solidFill>
                <a:latin typeface="Calibri" panose="020F0502020204030204" pitchFamily="34" charset="0"/>
                <a:cs typeface="Calibri" panose="020F0502020204030204" pitchFamily="34" charset="0"/>
              </a:rPr>
              <a:t>Power to detect a 35% decrease in incidence.</a:t>
            </a:r>
          </a:p>
          <a:p>
            <a:endParaRPr lang="en-US" dirty="0">
              <a:solidFill>
                <a:schemeClr val="tx1"/>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2729947946"/>
              </p:ext>
            </p:extLst>
          </p:nvPr>
        </p:nvGraphicFramePr>
        <p:xfrm>
          <a:off x="554494" y="3433104"/>
          <a:ext cx="11064240" cy="2668908"/>
        </p:xfrm>
        <a:graphic>
          <a:graphicData uri="http://schemas.openxmlformats.org/drawingml/2006/table">
            <a:tbl>
              <a:tblPr firstRow="1" firstCol="1" bandRow="1">
                <a:tableStyleId>{7E9639D4-E3E2-4D34-9284-5A2195B3D0D7}</a:tableStyleId>
              </a:tblPr>
              <a:tblGrid>
                <a:gridCol w="429768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0">
                <a:tc>
                  <a:txBody>
                    <a:bodyPr/>
                    <a:lstStyle/>
                    <a:p>
                      <a:pPr>
                        <a:lnSpc>
                          <a:spcPct val="115000"/>
                        </a:lnSpc>
                        <a:spcAft>
                          <a:spcPts val="0"/>
                        </a:spcAft>
                      </a:pPr>
                      <a:r>
                        <a:rPr lang="en-US" sz="2000" dirty="0">
                          <a:effectLst/>
                        </a:rPr>
                        <a:t>  </a:t>
                      </a:r>
                      <a:endParaRPr lang="cs-CZ" sz="2000" dirty="0">
                        <a:effectLst/>
                      </a:endParaRPr>
                    </a:p>
                    <a:p>
                      <a:pPr>
                        <a:lnSpc>
                          <a:spcPct val="115000"/>
                        </a:lnSpc>
                        <a:spcAft>
                          <a:spcPts val="0"/>
                        </a:spcAft>
                      </a:pPr>
                      <a:r>
                        <a:rPr lang="en-US" sz="2000" dirty="0">
                          <a:effectLst/>
                        </a:rPr>
                        <a:t> </a:t>
                      </a:r>
                      <a:endParaRPr lang="cs-CZ" sz="2000" dirty="0">
                        <a:effectLst/>
                      </a:endParaRPr>
                    </a:p>
                    <a:p>
                      <a:pPr>
                        <a:lnSpc>
                          <a:spcPct val="115000"/>
                        </a:lnSpc>
                        <a:spcAft>
                          <a:spcPts val="0"/>
                        </a:spcAft>
                      </a:pPr>
                      <a:r>
                        <a:rPr lang="en-US" sz="2000" dirty="0">
                          <a:effectLst/>
                        </a:rPr>
                        <a:t>Algorithm</a:t>
                      </a:r>
                      <a:endParaRPr lang="cs-CZ" sz="2000" dirty="0">
                        <a:effectLst/>
                        <a:latin typeface="Calibri"/>
                        <a:ea typeface="Calibri"/>
                        <a:cs typeface="Times New Roman"/>
                      </a:endParaRPr>
                    </a:p>
                  </a:txBody>
                  <a:tcPr marL="68580" marR="68580" marT="0" marB="0"/>
                </a:tc>
                <a:tc>
                  <a:txBody>
                    <a:bodyPr/>
                    <a:lstStyle/>
                    <a:p>
                      <a:pPr marL="13970" indent="-13970" algn="ctr">
                        <a:lnSpc>
                          <a:spcPct val="115000"/>
                        </a:lnSpc>
                        <a:spcAft>
                          <a:spcPts val="0"/>
                        </a:spcAft>
                      </a:pPr>
                      <a:r>
                        <a:rPr lang="en-US" sz="2000" dirty="0">
                          <a:effectLst/>
                        </a:rPr>
                        <a:t>Estimated</a:t>
                      </a:r>
                      <a:endParaRPr lang="cs-CZ" sz="2000" dirty="0">
                        <a:effectLst/>
                      </a:endParaRPr>
                    </a:p>
                    <a:p>
                      <a:pPr marL="13970" indent="-13970" algn="ctr">
                        <a:lnSpc>
                          <a:spcPct val="115000"/>
                        </a:lnSpc>
                        <a:spcAft>
                          <a:spcPts val="0"/>
                        </a:spcAft>
                      </a:pPr>
                      <a:r>
                        <a:rPr lang="en-US" sz="2000" dirty="0">
                          <a:effectLst/>
                        </a:rPr>
                        <a:t>intervention</a:t>
                      </a:r>
                      <a:endParaRPr lang="cs-CZ" sz="2000" dirty="0">
                        <a:effectLst/>
                      </a:endParaRPr>
                    </a:p>
                    <a:p>
                      <a:pPr marL="13970" indent="-13970" algn="ctr">
                        <a:lnSpc>
                          <a:spcPct val="115000"/>
                        </a:lnSpc>
                        <a:spcAft>
                          <a:spcPts val="0"/>
                        </a:spcAft>
                      </a:pPr>
                      <a:r>
                        <a:rPr lang="en-US" sz="2000" dirty="0">
                          <a:effectLst/>
                        </a:rPr>
                        <a:t>effect (RR)</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 Std. error of log estimated RR</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  </a:t>
                      </a:r>
                      <a:endParaRPr lang="cs-CZ" sz="2000" dirty="0">
                        <a:effectLst/>
                      </a:endParaRPr>
                    </a:p>
                    <a:p>
                      <a:pPr algn="ctr">
                        <a:lnSpc>
                          <a:spcPct val="115000"/>
                        </a:lnSpc>
                        <a:spcAft>
                          <a:spcPts val="0"/>
                        </a:spcAft>
                      </a:pPr>
                      <a:r>
                        <a:rPr lang="en-US" sz="2000" dirty="0">
                          <a:effectLst/>
                        </a:rPr>
                        <a:t> </a:t>
                      </a:r>
                      <a:endParaRPr lang="cs-CZ" sz="2000" dirty="0">
                        <a:effectLst/>
                      </a:endParaRPr>
                    </a:p>
                    <a:p>
                      <a:pPr algn="ctr">
                        <a:lnSpc>
                          <a:spcPct val="115000"/>
                        </a:lnSpc>
                        <a:spcAft>
                          <a:spcPts val="0"/>
                        </a:spcAft>
                      </a:pPr>
                      <a:r>
                        <a:rPr lang="en-US" sz="2000" dirty="0">
                          <a:effectLst/>
                        </a:rPr>
                        <a:t>Power</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Coverage </a:t>
                      </a:r>
                      <a:endParaRPr lang="cs-CZ" sz="2000" dirty="0">
                        <a:effectLst/>
                      </a:endParaRPr>
                    </a:p>
                    <a:p>
                      <a:pPr algn="ctr">
                        <a:lnSpc>
                          <a:spcPct val="115000"/>
                        </a:lnSpc>
                        <a:spcAft>
                          <a:spcPts val="0"/>
                        </a:spcAft>
                      </a:pPr>
                      <a:r>
                        <a:rPr lang="en-US" sz="2000" dirty="0">
                          <a:effectLst/>
                        </a:rPr>
                        <a:t>of 95% </a:t>
                      </a:r>
                      <a:r>
                        <a:rPr lang="en-US" sz="2000" dirty="0" err="1">
                          <a:effectLst/>
                        </a:rPr>
                        <a:t>conf</a:t>
                      </a:r>
                      <a:r>
                        <a:rPr lang="cs-CZ" sz="2000" dirty="0">
                          <a:effectLst/>
                        </a:rPr>
                        <a:t>.</a:t>
                      </a:r>
                    </a:p>
                    <a:p>
                      <a:pPr algn="ctr">
                        <a:lnSpc>
                          <a:spcPct val="115000"/>
                        </a:lnSpc>
                        <a:spcAft>
                          <a:spcPts val="0"/>
                        </a:spcAft>
                      </a:pPr>
                      <a:r>
                        <a:rPr lang="cs-CZ" sz="2000" dirty="0">
                          <a:effectLst/>
                        </a:rPr>
                        <a:t>i</a:t>
                      </a:r>
                      <a:r>
                        <a:rPr lang="en-US" sz="2000" dirty="0" err="1">
                          <a:effectLst/>
                        </a:rPr>
                        <a:t>ntervals</a:t>
                      </a:r>
                      <a:endParaRPr lang="cs-CZ" sz="2000" dirty="0">
                        <a:effectLst/>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1000"/>
                        </a:spcAft>
                      </a:pPr>
                      <a:r>
                        <a:rPr lang="en-US" sz="2000" b="0" dirty="0">
                          <a:effectLst/>
                        </a:rPr>
                        <a:t>6-month follow-up</a:t>
                      </a:r>
                      <a:endParaRPr lang="cs-CZ" sz="2000" b="0" dirty="0">
                        <a:effectLst/>
                        <a:latin typeface="Calibri"/>
                        <a:ea typeface="Calibri"/>
                        <a:cs typeface="Times New Roman"/>
                      </a:endParaRPr>
                    </a:p>
                  </a:txBody>
                  <a:tcPr marL="68580" marR="68580" marT="0" marB="0"/>
                </a:tc>
                <a:tc>
                  <a:txBody>
                    <a:bodyPr/>
                    <a:lstStyle/>
                    <a:p>
                      <a:pPr marL="13970" indent="-13970" algn="ctr">
                        <a:lnSpc>
                          <a:spcPct val="115000"/>
                        </a:lnSpc>
                        <a:spcAft>
                          <a:spcPts val="0"/>
                        </a:spcAft>
                      </a:pPr>
                      <a:r>
                        <a:rPr lang="en-US" sz="2000" dirty="0">
                          <a:effectLst/>
                        </a:rPr>
                        <a:t>0.631</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0.182</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70.4%</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94.7</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1000"/>
                        </a:spcAft>
                      </a:pPr>
                      <a:r>
                        <a:rPr lang="en-US" sz="2000" b="0" dirty="0">
                          <a:effectLst/>
                        </a:rPr>
                        <a:t>BED&lt;0.8</a:t>
                      </a:r>
                      <a:endParaRPr lang="cs-CZ" sz="2000" b="0" dirty="0">
                        <a:effectLst/>
                        <a:latin typeface="Calibri"/>
                        <a:ea typeface="Calibri"/>
                        <a:cs typeface="Times New Roman"/>
                      </a:endParaRPr>
                    </a:p>
                  </a:txBody>
                  <a:tcPr marL="68580" marR="68580" marT="0" marB="0"/>
                </a:tc>
                <a:tc>
                  <a:txBody>
                    <a:bodyPr/>
                    <a:lstStyle/>
                    <a:p>
                      <a:pPr marL="13970" indent="-13970" algn="ctr">
                        <a:lnSpc>
                          <a:spcPct val="115000"/>
                        </a:lnSpc>
                        <a:spcAft>
                          <a:spcPts val="0"/>
                        </a:spcAft>
                      </a:pPr>
                      <a:r>
                        <a:rPr lang="en-US" sz="2000">
                          <a:effectLst/>
                        </a:rPr>
                        <a:t>0.763</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0.109</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68.4%</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57.3</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1000"/>
                        </a:spcAft>
                      </a:pPr>
                      <a:r>
                        <a:rPr lang="en-US" sz="2000" b="0" dirty="0">
                          <a:effectLst/>
                        </a:rPr>
                        <a:t>AI&lt;40</a:t>
                      </a:r>
                      <a:endParaRPr lang="cs-CZ" sz="2000" b="0" dirty="0">
                        <a:effectLst/>
                        <a:latin typeface="Calibri"/>
                        <a:ea typeface="Calibri"/>
                        <a:cs typeface="Times New Roman"/>
                      </a:endParaRPr>
                    </a:p>
                  </a:txBody>
                  <a:tcPr marL="68580" marR="68580" marT="0" marB="0"/>
                </a:tc>
                <a:tc>
                  <a:txBody>
                    <a:bodyPr/>
                    <a:lstStyle/>
                    <a:p>
                      <a:pPr marL="13970" indent="-13970" algn="ctr">
                        <a:lnSpc>
                          <a:spcPct val="115000"/>
                        </a:lnSpc>
                        <a:spcAft>
                          <a:spcPts val="0"/>
                        </a:spcAft>
                      </a:pPr>
                      <a:r>
                        <a:rPr lang="en-US" sz="2000">
                          <a:effectLst/>
                        </a:rPr>
                        <a:t>0.705</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0.165</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56.5%</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88.8</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1000"/>
                        </a:spcAft>
                      </a:pPr>
                      <a:r>
                        <a:rPr lang="en-US" sz="2000" b="0" dirty="0">
                          <a:effectLst/>
                        </a:rPr>
                        <a:t>BED&lt;1.0, AI&lt;80, CD4&gt;200, VL&gt;400</a:t>
                      </a:r>
                      <a:endParaRPr lang="cs-CZ" sz="2000" b="0" dirty="0">
                        <a:effectLst/>
                        <a:latin typeface="Calibri"/>
                        <a:ea typeface="Calibri"/>
                        <a:cs typeface="Times New Roman"/>
                      </a:endParaRPr>
                    </a:p>
                  </a:txBody>
                  <a:tcPr marL="68580" marR="68580" marT="0" marB="0"/>
                </a:tc>
                <a:tc>
                  <a:txBody>
                    <a:bodyPr/>
                    <a:lstStyle/>
                    <a:p>
                      <a:pPr marL="13970" indent="-13970" algn="ctr">
                        <a:lnSpc>
                          <a:spcPct val="115000"/>
                        </a:lnSpc>
                        <a:spcAft>
                          <a:spcPts val="0"/>
                        </a:spcAft>
                      </a:pPr>
                      <a:r>
                        <a:rPr lang="en-US" sz="2000" dirty="0">
                          <a:effectLst/>
                        </a:rPr>
                        <a:t>0.653</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0.169</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69.7%</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95.6</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nSpc>
                          <a:spcPct val="115000"/>
                        </a:lnSpc>
                        <a:spcAft>
                          <a:spcPts val="1000"/>
                        </a:spcAft>
                      </a:pPr>
                      <a:r>
                        <a:rPr lang="en-US" sz="2000" b="0" dirty="0">
                          <a:effectLst/>
                        </a:rPr>
                        <a:t>BED&lt;1.2, AI&lt;90, CD4&gt;200, VL&gt;400</a:t>
                      </a:r>
                      <a:endParaRPr lang="cs-CZ" sz="2000" b="0" dirty="0">
                        <a:effectLst/>
                        <a:latin typeface="Calibri"/>
                        <a:ea typeface="Calibri"/>
                        <a:cs typeface="Times New Roman"/>
                      </a:endParaRPr>
                    </a:p>
                  </a:txBody>
                  <a:tcPr marL="68580" marR="68580" marT="0" marB="0"/>
                </a:tc>
                <a:tc>
                  <a:txBody>
                    <a:bodyPr/>
                    <a:lstStyle/>
                    <a:p>
                      <a:pPr marL="13970" indent="-13970" algn="ctr">
                        <a:lnSpc>
                          <a:spcPct val="115000"/>
                        </a:lnSpc>
                        <a:spcAft>
                          <a:spcPts val="0"/>
                        </a:spcAft>
                      </a:pPr>
                      <a:r>
                        <a:rPr lang="en-US" sz="2000">
                          <a:effectLst/>
                        </a:rPr>
                        <a:t>0.663</a:t>
                      </a:r>
                      <a:endParaRPr lang="cs-CZ"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0.157</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75.5%</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effectLst/>
                        </a:rPr>
                        <a:t>93.1</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F895F3C8-2C2B-4748-9E4B-CD28FE6E071B}"/>
              </a:ext>
            </a:extLst>
          </p:cNvPr>
          <p:cNvSpPr/>
          <p:nvPr/>
        </p:nvSpPr>
        <p:spPr>
          <a:xfrm>
            <a:off x="611188" y="6295390"/>
            <a:ext cx="6096000" cy="338554"/>
          </a:xfrm>
          <a:prstGeom prst="rect">
            <a:avLst/>
          </a:prstGeom>
        </p:spPr>
        <p:txBody>
          <a:bodyPr>
            <a:spAutoFit/>
          </a:bodyPr>
          <a:lstStyle/>
          <a:p>
            <a:r>
              <a:rPr lang="en-US" sz="1600" dirty="0">
                <a:latin typeface="Calibri" panose="020F0502020204030204" pitchFamily="34" charset="0"/>
                <a:cs typeface="Calibri" panose="020F0502020204030204" pitchFamily="34" charset="0"/>
              </a:rPr>
              <a:t>BED = BED-CEIA; AI = Avidity index; VL = viral load</a:t>
            </a:r>
          </a:p>
        </p:txBody>
      </p:sp>
      <p:pic>
        <p:nvPicPr>
          <p:cNvPr id="7" name="Picture 3" descr="Caravans Feb 2006 029">
            <a:extLst>
              <a:ext uri="{FF2B5EF4-FFF2-40B4-BE49-F238E27FC236}">
                <a16:creationId xmlns:a16="http://schemas.microsoft.com/office/drawing/2014/main" id="{8BAAF474-8E30-4781-A70B-DFC9004443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3" t="21053" r="1603" b="20167"/>
          <a:stretch/>
        </p:blipFill>
        <p:spPr bwMode="auto">
          <a:xfrm>
            <a:off x="8645916" y="1101777"/>
            <a:ext cx="3287712" cy="132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36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8C59-E318-4CF0-A0F4-1EE47EACB4DD}"/>
              </a:ext>
            </a:extLst>
          </p:cNvPr>
          <p:cNvSpPr>
            <a:spLocks noGrp="1"/>
          </p:cNvSpPr>
          <p:nvPr>
            <p:ph type="title"/>
          </p:nvPr>
        </p:nvSpPr>
        <p:spPr/>
        <p:txBody>
          <a:bodyPr/>
          <a:lstStyle/>
          <a:p>
            <a:r>
              <a:rPr lang="en-US" dirty="0"/>
              <a:t>Lessons learned</a:t>
            </a:r>
          </a:p>
        </p:txBody>
      </p:sp>
      <p:sp>
        <p:nvSpPr>
          <p:cNvPr id="3" name="Text Placeholder 2">
            <a:extLst>
              <a:ext uri="{FF2B5EF4-FFF2-40B4-BE49-F238E27FC236}">
                <a16:creationId xmlns:a16="http://schemas.microsoft.com/office/drawing/2014/main" id="{B045C6A3-75EE-4CBB-9566-694EE0D4A425}"/>
              </a:ext>
            </a:extLst>
          </p:cNvPr>
          <p:cNvSpPr>
            <a:spLocks noGrp="1"/>
          </p:cNvSpPr>
          <p:nvPr>
            <p:ph type="body" sz="quarter" idx="12"/>
          </p:nvPr>
        </p:nvSpPr>
        <p:spPr>
          <a:xfrm>
            <a:off x="412231" y="1261872"/>
            <a:ext cx="11170170" cy="5454840"/>
          </a:xfrm>
        </p:spPr>
        <p:txBody>
          <a:bodyPr/>
          <a:lstStyle/>
          <a:p>
            <a:pPr marL="457200" indent="-457200">
              <a:buFont typeface="Arial" panose="020B0604020202020204" pitchFamily="34" charset="0"/>
              <a:buChar char="•"/>
            </a:pPr>
            <a:r>
              <a:rPr lang="en-US" sz="2400" dirty="0"/>
              <a:t>Cluster randomized trials have many complex, moving parts</a:t>
            </a:r>
          </a:p>
          <a:p>
            <a:pPr marL="1036624" lvl="1" indent="-457200">
              <a:buFont typeface="Arial" panose="020B0604020202020204" pitchFamily="34" charset="0"/>
              <a:buChar char="•"/>
            </a:pPr>
            <a:r>
              <a:rPr lang="en-US" sz="2000" dirty="0"/>
              <a:t>Cross-team meetings critical to collectively evaluate progress of all aspects of the trial</a:t>
            </a:r>
          </a:p>
          <a:p>
            <a:pPr marL="1036624" lvl="1" indent="-457200">
              <a:buFont typeface="Arial" panose="020B0604020202020204" pitchFamily="34" charset="0"/>
              <a:buChar char="•"/>
            </a:pPr>
            <a:r>
              <a:rPr lang="en-US" sz="2000" dirty="0"/>
              <a:t>Team’s primary task to stay focused on intervention delivery and coverage</a:t>
            </a:r>
          </a:p>
          <a:p>
            <a:pPr marL="1036624" lvl="1" indent="-457200">
              <a:buFont typeface="Arial" panose="020B0604020202020204" pitchFamily="34" charset="0"/>
              <a:buChar char="•"/>
            </a:pPr>
            <a:r>
              <a:rPr lang="en-US" sz="2000" dirty="0"/>
              <a:t>Statistician’s primary task to stay focused on primary endpoint evaluation</a:t>
            </a:r>
          </a:p>
          <a:p>
            <a:pPr marL="1142983" lvl="2" indent="-457200">
              <a:buFont typeface="Arial" panose="020B0604020202020204" pitchFamily="34" charset="0"/>
              <a:buChar char="•"/>
            </a:pPr>
            <a:r>
              <a:rPr lang="en-US" dirty="0"/>
              <a:t>Are we measuring the right people, at the optimal time, with high completeness.</a:t>
            </a:r>
          </a:p>
          <a:p>
            <a:pPr marL="1142983" lvl="2" indent="-457200">
              <a:buFont typeface="Arial" panose="020B0604020202020204" pitchFamily="34" charset="0"/>
              <a:buChar char="•"/>
            </a:pPr>
            <a:r>
              <a:rPr lang="en-US" dirty="0"/>
              <a:t>How are research operations affecting representativeness and power</a:t>
            </a:r>
          </a:p>
          <a:p>
            <a:pPr marL="1142983" lvl="2" indent="-457200">
              <a:buFont typeface="Arial" panose="020B0604020202020204" pitchFamily="34" charset="0"/>
              <a:buChar char="•"/>
            </a:pPr>
            <a:r>
              <a:rPr lang="en-US" dirty="0"/>
              <a:t>Can we improve/change the measurement approach and still answer the question</a:t>
            </a:r>
          </a:p>
          <a:p>
            <a:pPr marL="457200" indent="-457200">
              <a:buFont typeface="Arial" panose="020B0604020202020204" pitchFamily="34" charset="0"/>
              <a:buChar char="•"/>
            </a:pPr>
            <a:r>
              <a:rPr lang="en-US" sz="2400" dirty="0"/>
              <a:t>Expect changes and challenges over the (long) course of operations</a:t>
            </a:r>
          </a:p>
          <a:p>
            <a:pPr marL="1036624" lvl="1" indent="-457200">
              <a:buFont typeface="Arial" panose="020B0604020202020204" pitchFamily="34" charset="0"/>
              <a:buChar char="•"/>
            </a:pPr>
            <a:r>
              <a:rPr lang="en-US" sz="2000" dirty="0"/>
              <a:t>Creative solutions clearly addressing common goals, working together as a team: balancing operational/intervention and data/statistical perspectives</a:t>
            </a:r>
          </a:p>
          <a:p>
            <a:pPr marL="1036624" lvl="1" indent="-457200">
              <a:buFont typeface="Arial" panose="020B0604020202020204" pitchFamily="34" charset="0"/>
              <a:buChar char="•"/>
            </a:pPr>
            <a:r>
              <a:rPr lang="en-US" sz="2000" dirty="0"/>
              <a:t>Proactive/timely monitoring of data important for finding problems and unexpected issues early</a:t>
            </a:r>
          </a:p>
        </p:txBody>
      </p:sp>
      <p:sp>
        <p:nvSpPr>
          <p:cNvPr id="4" name="Slide Number Placeholder 3">
            <a:extLst>
              <a:ext uri="{FF2B5EF4-FFF2-40B4-BE49-F238E27FC236}">
                <a16:creationId xmlns:a16="http://schemas.microsoft.com/office/drawing/2014/main" id="{234F7E7A-12DC-4861-B22D-E2A8001D7B53}"/>
              </a:ext>
            </a:extLst>
          </p:cNvPr>
          <p:cNvSpPr>
            <a:spLocks noGrp="1"/>
          </p:cNvSpPr>
          <p:nvPr>
            <p:ph type="sldNum" sz="quarter" idx="14"/>
          </p:nvPr>
        </p:nvSpPr>
        <p:spPr/>
        <p:txBody>
          <a:bodyPr/>
          <a:lstStyle/>
          <a:p>
            <a:pPr>
              <a:defRPr/>
            </a:pPr>
            <a:fld id="{EF84447B-6232-4EBE-B770-B4A6463D9955}" type="slidenum">
              <a:rPr lang="en-US" altLang="en-US" smtClean="0"/>
              <a:pPr>
                <a:defRPr/>
              </a:pPr>
              <a:t>24</a:t>
            </a:fld>
            <a:endParaRPr lang="en-US" altLang="en-US"/>
          </a:p>
        </p:txBody>
      </p:sp>
    </p:spTree>
    <p:extLst>
      <p:ext uri="{BB962C8B-B14F-4D97-AF65-F5344CB8AC3E}">
        <p14:creationId xmlns:p14="http://schemas.microsoft.com/office/powerpoint/2010/main" val="30680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C3E8-85CD-4FB5-9716-5E2EE68D7E93}"/>
              </a:ext>
            </a:extLst>
          </p:cNvPr>
          <p:cNvSpPr>
            <a:spLocks noGrp="1"/>
          </p:cNvSpPr>
          <p:nvPr>
            <p:ph type="title"/>
          </p:nvPr>
        </p:nvSpPr>
        <p:spPr/>
        <p:txBody>
          <a:bodyPr/>
          <a:lstStyle/>
          <a:p>
            <a:r>
              <a:rPr lang="en-US" dirty="0"/>
              <a:t>Strengths and challenges of cluster randomized trials</a:t>
            </a:r>
          </a:p>
        </p:txBody>
      </p:sp>
      <p:sp>
        <p:nvSpPr>
          <p:cNvPr id="3" name="Text Placeholder 2">
            <a:extLst>
              <a:ext uri="{FF2B5EF4-FFF2-40B4-BE49-F238E27FC236}">
                <a16:creationId xmlns:a16="http://schemas.microsoft.com/office/drawing/2014/main" id="{CA65CF7F-CE8D-4450-A528-C6193B4B31AD}"/>
              </a:ext>
            </a:extLst>
          </p:cNvPr>
          <p:cNvSpPr>
            <a:spLocks noGrp="1"/>
          </p:cNvSpPr>
          <p:nvPr>
            <p:ph type="body" sz="quarter" idx="12"/>
          </p:nvPr>
        </p:nvSpPr>
        <p:spPr/>
        <p:txBody>
          <a:bodyPr/>
          <a:lstStyle/>
          <a:p>
            <a:r>
              <a:rPr lang="en-US" dirty="0"/>
              <a:t>It is challenging to effect change across an entire community</a:t>
            </a:r>
          </a:p>
          <a:p>
            <a:pPr marL="457200" indent="-457200">
              <a:buFont typeface="Arial" panose="020B0604020202020204" pitchFamily="34" charset="0"/>
              <a:buChar char="•"/>
            </a:pPr>
            <a:r>
              <a:rPr lang="en-US" dirty="0"/>
              <a:t>High coverage x high effectiveness x rapid deployment</a:t>
            </a:r>
          </a:p>
          <a:p>
            <a:pPr marL="457200" indent="-457200">
              <a:buFont typeface="Arial" panose="020B0604020202020204" pitchFamily="34" charset="0"/>
              <a:buChar char="•"/>
            </a:pPr>
            <a:r>
              <a:rPr lang="en-US" dirty="0"/>
              <a:t>Set realistic effectiveness expectations</a:t>
            </a:r>
          </a:p>
          <a:p>
            <a:r>
              <a:rPr lang="en-US" dirty="0"/>
              <a:t>Resource intensive trials, designed to demonstrate modest effect sizes</a:t>
            </a:r>
          </a:p>
          <a:p>
            <a:pPr marL="457200" indent="-457200">
              <a:buFont typeface="Arial" panose="020B0604020202020204" pitchFamily="34" charset="0"/>
              <a:buChar char="•"/>
            </a:pPr>
            <a:r>
              <a:rPr lang="en-US" dirty="0"/>
              <a:t>Difficult to message success </a:t>
            </a:r>
          </a:p>
          <a:p>
            <a:r>
              <a:rPr lang="en-US" dirty="0"/>
              <a:t>Strengths</a:t>
            </a:r>
          </a:p>
          <a:p>
            <a:pPr marL="457200" indent="-457200">
              <a:buFont typeface="Arial" panose="020B0604020202020204" pitchFamily="34" charset="0"/>
              <a:buChar char="•"/>
            </a:pPr>
            <a:r>
              <a:rPr lang="en-US" dirty="0"/>
              <a:t>Choosing to demonstrate “population” effectiveness informs real-world challenges of scale-up and implementation</a:t>
            </a:r>
          </a:p>
          <a:p>
            <a:pPr marL="457200" indent="-457200">
              <a:buFont typeface="Arial" panose="020B0604020202020204" pitchFamily="34" charset="0"/>
              <a:buChar char="•"/>
            </a:pPr>
            <a:r>
              <a:rPr lang="en-US" dirty="0"/>
              <a:t>Trials bring real-world benefits to the communities </a:t>
            </a:r>
          </a:p>
        </p:txBody>
      </p:sp>
      <p:sp>
        <p:nvSpPr>
          <p:cNvPr id="4" name="Slide Number Placeholder 3">
            <a:extLst>
              <a:ext uri="{FF2B5EF4-FFF2-40B4-BE49-F238E27FC236}">
                <a16:creationId xmlns:a16="http://schemas.microsoft.com/office/drawing/2014/main" id="{55E0A3D8-FFAC-4D43-9093-A65DB819229F}"/>
              </a:ext>
            </a:extLst>
          </p:cNvPr>
          <p:cNvSpPr>
            <a:spLocks noGrp="1"/>
          </p:cNvSpPr>
          <p:nvPr>
            <p:ph type="sldNum" sz="quarter" idx="14"/>
          </p:nvPr>
        </p:nvSpPr>
        <p:spPr/>
        <p:txBody>
          <a:bodyPr/>
          <a:lstStyle/>
          <a:p>
            <a:pPr>
              <a:defRPr/>
            </a:pPr>
            <a:fld id="{EF84447B-6232-4EBE-B770-B4A6463D9955}" type="slidenum">
              <a:rPr lang="en-US" altLang="en-US" smtClean="0"/>
              <a:pPr>
                <a:defRPr/>
              </a:pPr>
              <a:t>25</a:t>
            </a:fld>
            <a:endParaRPr lang="en-US" altLang="en-US"/>
          </a:p>
        </p:txBody>
      </p:sp>
    </p:spTree>
    <p:extLst>
      <p:ext uri="{BB962C8B-B14F-4D97-AF65-F5344CB8AC3E}">
        <p14:creationId xmlns:p14="http://schemas.microsoft.com/office/powerpoint/2010/main" val="234617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6A6-ADF9-4A87-B0F5-635E6395346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ED677C6-98F3-424C-A0E0-1DC6E545432B}"/>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ECF32C95-48B2-43F6-AA3D-490D3B4EE55E}"/>
              </a:ext>
            </a:extLst>
          </p:cNvPr>
          <p:cNvSpPr>
            <a:spLocks noGrp="1"/>
          </p:cNvSpPr>
          <p:nvPr>
            <p:ph type="sldNum" sz="quarter" idx="14"/>
          </p:nvPr>
        </p:nvSpPr>
        <p:spPr/>
        <p:txBody>
          <a:bodyPr/>
          <a:lstStyle/>
          <a:p>
            <a:pPr>
              <a:defRPr/>
            </a:pPr>
            <a:fld id="{EF84447B-6232-4EBE-B770-B4A6463D9955}" type="slidenum">
              <a:rPr lang="en-US" altLang="en-US" smtClean="0"/>
              <a:pPr>
                <a:defRPr/>
              </a:pPr>
              <a:t>26</a:t>
            </a:fld>
            <a:endParaRPr lang="en-US" altLang="en-US"/>
          </a:p>
        </p:txBody>
      </p:sp>
    </p:spTree>
    <p:extLst>
      <p:ext uri="{BB962C8B-B14F-4D97-AF65-F5344CB8AC3E}">
        <p14:creationId xmlns:p14="http://schemas.microsoft.com/office/powerpoint/2010/main" val="424983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CC68D-E3FD-403D-BDE2-5F7141D28DE7}"/>
              </a:ext>
            </a:extLst>
          </p:cNvPr>
          <p:cNvSpPr>
            <a:spLocks noGrp="1"/>
          </p:cNvSpPr>
          <p:nvPr>
            <p:ph type="title"/>
          </p:nvPr>
        </p:nvSpPr>
        <p:spPr>
          <a:xfrm>
            <a:off x="611188" y="141288"/>
            <a:ext cx="10966450" cy="685800"/>
          </a:xfrm>
        </p:spPr>
        <p:txBody>
          <a:bodyPr/>
          <a:lstStyle/>
          <a:p>
            <a:r>
              <a:rPr lang="en-US" dirty="0"/>
              <a:t>Design and Evaluation features</a:t>
            </a:r>
          </a:p>
        </p:txBody>
      </p:sp>
      <p:sp>
        <p:nvSpPr>
          <p:cNvPr id="5" name="Text Placeholder 4">
            <a:extLst>
              <a:ext uri="{FF2B5EF4-FFF2-40B4-BE49-F238E27FC236}">
                <a16:creationId xmlns:a16="http://schemas.microsoft.com/office/drawing/2014/main" id="{50304EA9-CA0D-4270-ABF8-CE782DCE30DC}"/>
              </a:ext>
            </a:extLst>
          </p:cNvPr>
          <p:cNvSpPr>
            <a:spLocks noGrp="1"/>
          </p:cNvSpPr>
          <p:nvPr>
            <p:ph type="body" sz="quarter" idx="12"/>
          </p:nvPr>
        </p:nvSpPr>
        <p:spPr/>
        <p:txBody>
          <a:bodyPr/>
          <a:lstStyle/>
          <a:p>
            <a:pPr marL="457200" indent="-457200">
              <a:buFont typeface="Arial" panose="020B0604020202020204" pitchFamily="34" charset="0"/>
              <a:buChar char="•"/>
            </a:pPr>
            <a:r>
              <a:rPr lang="en-US" dirty="0"/>
              <a:t>How is the intervention implemented and delivered?</a:t>
            </a:r>
          </a:p>
          <a:p>
            <a:pPr marL="1036624" lvl="1" indent="-457200">
              <a:buFont typeface="Arial" panose="020B0604020202020204" pitchFamily="34" charset="0"/>
              <a:buChar char="•"/>
            </a:pPr>
            <a:r>
              <a:rPr lang="en-US" dirty="0"/>
              <a:t>Cluster randomized implies intervention implemented or delivered to an entire (target group in a) cluster</a:t>
            </a:r>
          </a:p>
          <a:p>
            <a:pPr marL="457200" indent="-457200">
              <a:buFont typeface="Arial" panose="020B0604020202020204" pitchFamily="34" charset="0"/>
              <a:buChar char="•"/>
            </a:pPr>
            <a:r>
              <a:rPr lang="en-US" dirty="0"/>
              <a:t>Who receives the intervention?</a:t>
            </a:r>
          </a:p>
          <a:p>
            <a:pPr marL="1036624" lvl="1" indent="-457200">
              <a:buFont typeface="Arial" panose="020B0604020202020204" pitchFamily="34" charset="0"/>
              <a:buChar char="•"/>
            </a:pPr>
            <a:r>
              <a:rPr lang="en-US" dirty="0"/>
              <a:t>High coverage important for impact</a:t>
            </a:r>
          </a:p>
          <a:p>
            <a:pPr marL="457200" indent="-457200">
              <a:buFont typeface="Arial" panose="020B0604020202020204" pitchFamily="34" charset="0"/>
              <a:buChar char="•"/>
            </a:pPr>
            <a:r>
              <a:rPr lang="en-US" dirty="0"/>
              <a:t>Who benefits from the intervention?</a:t>
            </a:r>
          </a:p>
          <a:p>
            <a:pPr marL="1036624" lvl="1" indent="-457200">
              <a:buFont typeface="Arial" panose="020B0604020202020204" pitchFamily="34" charset="0"/>
              <a:buChar char="•"/>
            </a:pPr>
            <a:r>
              <a:rPr lang="en-US" dirty="0"/>
              <a:t>Defines options for measuring impact </a:t>
            </a:r>
          </a:p>
          <a:p>
            <a:pPr marL="457200" indent="-457200">
              <a:buFont typeface="Arial" panose="020B0604020202020204" pitchFamily="34" charset="0"/>
              <a:buChar char="•"/>
            </a:pPr>
            <a:r>
              <a:rPr lang="en-US" dirty="0"/>
              <a:t>Evaluation of intervention impact</a:t>
            </a:r>
          </a:p>
          <a:p>
            <a:pPr marL="1036624" lvl="1" indent="-457200">
              <a:spcAft>
                <a:spcPts val="0"/>
              </a:spcAft>
              <a:buFont typeface="Arial" panose="020B0604020202020204" pitchFamily="34" charset="0"/>
              <a:buChar char="•"/>
            </a:pPr>
            <a:r>
              <a:rPr lang="en-US" dirty="0"/>
              <a:t>Randomization</a:t>
            </a:r>
          </a:p>
          <a:p>
            <a:pPr marL="1036624" lvl="1" indent="-457200">
              <a:spcAft>
                <a:spcPts val="0"/>
              </a:spcAft>
              <a:buFont typeface="Arial" panose="020B0604020202020204" pitchFamily="34" charset="0"/>
              <a:buChar char="•"/>
            </a:pPr>
            <a:r>
              <a:rPr lang="en-US" dirty="0"/>
              <a:t>Evaluation plan</a:t>
            </a:r>
          </a:p>
          <a:p>
            <a:pPr marL="1036624" lvl="1" indent="-457200">
              <a:spcAft>
                <a:spcPts val="0"/>
              </a:spcAft>
              <a:buFont typeface="Arial" panose="020B0604020202020204" pitchFamily="34" charset="0"/>
              <a:buChar char="•"/>
            </a:pPr>
            <a:r>
              <a:rPr lang="en-US" dirty="0"/>
              <a:t>Evaluation realities</a:t>
            </a:r>
          </a:p>
          <a:p>
            <a:pPr marL="1036624"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07AE478C-B28B-4865-A1AE-BA437CE0B296}"/>
              </a:ext>
            </a:extLst>
          </p:cNvPr>
          <p:cNvSpPr>
            <a:spLocks noGrp="1"/>
          </p:cNvSpPr>
          <p:nvPr>
            <p:ph type="sldNum" sz="quarter" idx="14"/>
          </p:nvPr>
        </p:nvSpPr>
        <p:spPr>
          <a:xfrm>
            <a:off x="11201400" y="6316663"/>
            <a:ext cx="513413" cy="404812"/>
          </a:xfrm>
        </p:spPr>
        <p:txBody>
          <a:bodyPr/>
          <a:lstStyle/>
          <a:p>
            <a:pPr>
              <a:defRPr/>
            </a:pPr>
            <a:fld id="{37DF7BCC-0A5E-4BFA-9F35-B36C7CD0B016}" type="slidenum">
              <a:rPr lang="en-US" altLang="en-US" smtClean="0"/>
              <a:pPr>
                <a:defRPr/>
              </a:pPr>
              <a:t>2</a:t>
            </a:fld>
            <a:endParaRPr lang="en-US" altLang="en-US"/>
          </a:p>
        </p:txBody>
      </p:sp>
      <p:graphicFrame>
        <p:nvGraphicFramePr>
          <p:cNvPr id="2" name="Diagram 1">
            <a:extLst>
              <a:ext uri="{FF2B5EF4-FFF2-40B4-BE49-F238E27FC236}">
                <a16:creationId xmlns:a16="http://schemas.microsoft.com/office/drawing/2014/main" id="{7643FF2D-0817-4D2E-81CC-475154598400}"/>
              </a:ext>
            </a:extLst>
          </p:cNvPr>
          <p:cNvGraphicFramePr/>
          <p:nvPr>
            <p:extLst>
              <p:ext uri="{D42A27DB-BD31-4B8C-83A1-F6EECF244321}">
                <p14:modId xmlns:p14="http://schemas.microsoft.com/office/powerpoint/2010/main" val="191258534"/>
              </p:ext>
            </p:extLst>
          </p:nvPr>
        </p:nvGraphicFramePr>
        <p:xfrm>
          <a:off x="6515724" y="2272127"/>
          <a:ext cx="5259049" cy="4444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C724D046-79FC-4761-B002-1E1D92E99024}"/>
              </a:ext>
            </a:extLst>
          </p:cNvPr>
          <p:cNvSpPr/>
          <p:nvPr/>
        </p:nvSpPr>
        <p:spPr bwMode="auto">
          <a:xfrm>
            <a:off x="7149399" y="3123329"/>
            <a:ext cx="1969490" cy="1887643"/>
          </a:xfrm>
          <a:prstGeom prst="ellipse">
            <a:avLst/>
          </a:prstGeom>
          <a:solidFill>
            <a:schemeClr val="tx1">
              <a:alpha val="37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Benefit</a:t>
            </a:r>
          </a:p>
        </p:txBody>
      </p:sp>
    </p:spTree>
    <p:extLst>
      <p:ext uri="{BB962C8B-B14F-4D97-AF65-F5344CB8AC3E}">
        <p14:creationId xmlns:p14="http://schemas.microsoft.com/office/powerpoint/2010/main" val="2239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1" nodeType="clickEffect">
                                  <p:stCondLst>
                                    <p:cond delay="0"/>
                                  </p:stCondLst>
                                  <p:childTnLst>
                                    <p:animMotion origin="layout" path="M -0.00065 -0.00371 L 0.08659 0.18935 " pathEditMode="relative" rAng="0" ptsTypes="AA">
                                      <p:cBhvr>
                                        <p:cTn id="10" dur="2000" fill="hold"/>
                                        <p:tgtEl>
                                          <p:spTgt spid="6"/>
                                        </p:tgtEl>
                                        <p:attrNameLst>
                                          <p:attrName>ppt_x</p:attrName>
                                          <p:attrName>ppt_y</p:attrName>
                                        </p:attrNameLst>
                                      </p:cBhvr>
                                      <p:rCtr x="4362" y="9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BFCB-6606-487A-AA0A-C42472867DC6}"/>
              </a:ext>
            </a:extLst>
          </p:cNvPr>
          <p:cNvSpPr>
            <a:spLocks noGrp="1"/>
          </p:cNvSpPr>
          <p:nvPr>
            <p:ph type="title"/>
          </p:nvPr>
        </p:nvSpPr>
        <p:spPr/>
        <p:txBody>
          <a:bodyPr/>
          <a:lstStyle/>
          <a:p>
            <a:r>
              <a:rPr lang="en-US" dirty="0"/>
              <a:t>HPTN 043: Project Accept (2001 – 2011)</a:t>
            </a:r>
          </a:p>
        </p:txBody>
      </p:sp>
      <p:sp>
        <p:nvSpPr>
          <p:cNvPr id="4" name="Slide Number Placeholder 3">
            <a:extLst>
              <a:ext uri="{FF2B5EF4-FFF2-40B4-BE49-F238E27FC236}">
                <a16:creationId xmlns:a16="http://schemas.microsoft.com/office/drawing/2014/main" id="{9339640C-4E25-480A-BBB4-20CF64D45358}"/>
              </a:ext>
            </a:extLst>
          </p:cNvPr>
          <p:cNvSpPr>
            <a:spLocks noGrp="1"/>
          </p:cNvSpPr>
          <p:nvPr>
            <p:ph type="sldNum" sz="quarter" idx="14"/>
          </p:nvPr>
        </p:nvSpPr>
        <p:spPr/>
        <p:txBody>
          <a:bodyPr/>
          <a:lstStyle/>
          <a:p>
            <a:pPr>
              <a:defRPr/>
            </a:pPr>
            <a:fld id="{EF84447B-6232-4EBE-B770-B4A6463D9955}" type="slidenum">
              <a:rPr lang="en-US" altLang="en-US" smtClean="0"/>
              <a:pPr>
                <a:defRPr/>
              </a:pPr>
              <a:t>3</a:t>
            </a:fld>
            <a:endParaRPr lang="en-US" altLang="en-US"/>
          </a:p>
        </p:txBody>
      </p:sp>
      <p:sp>
        <p:nvSpPr>
          <p:cNvPr id="5" name="Title 6">
            <a:extLst>
              <a:ext uri="{FF2B5EF4-FFF2-40B4-BE49-F238E27FC236}">
                <a16:creationId xmlns:a16="http://schemas.microsoft.com/office/drawing/2014/main" id="{6B2658EC-8912-4CCF-A27E-074FE338E356}"/>
              </a:ext>
            </a:extLst>
          </p:cNvPr>
          <p:cNvSpPr txBox="1">
            <a:spLocks/>
          </p:cNvSpPr>
          <p:nvPr/>
        </p:nvSpPr>
        <p:spPr bwMode="auto">
          <a:xfrm>
            <a:off x="1728788" y="919424"/>
            <a:ext cx="85931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a:lstStyle>
          <a:p>
            <a:pPr algn="ctr" eaLnBrk="1" hangingPunct="1"/>
            <a:r>
              <a:rPr lang="en-US" altLang="en-US" sz="2800" kern="0" dirty="0">
                <a:latin typeface="Arial" panose="020B0604020202020204" pitchFamily="34" charset="0"/>
                <a:cs typeface="Arial" panose="020B0604020202020204" pitchFamily="34" charset="0"/>
              </a:rPr>
              <a:t> </a:t>
            </a:r>
            <a:br>
              <a:rPr lang="en-US" altLang="en-US" sz="2800" kern="0" dirty="0">
                <a:latin typeface="Arial" panose="020B0604020202020204" pitchFamily="34" charset="0"/>
                <a:cs typeface="Arial" panose="020B0604020202020204" pitchFamily="34" charset="0"/>
              </a:rPr>
            </a:br>
            <a:r>
              <a:rPr lang="en-US" altLang="en-US" sz="2800" kern="0" dirty="0">
                <a:latin typeface="Arial" panose="020B0604020202020204" pitchFamily="34" charset="0"/>
                <a:cs typeface="Arial" panose="020B0604020202020204" pitchFamily="34" charset="0"/>
              </a:rPr>
              <a:t>Impact of Mobilized HIV Testing, Support, and </a:t>
            </a:r>
            <a:br>
              <a:rPr lang="en-US" altLang="en-US" sz="2800" kern="0" dirty="0">
                <a:latin typeface="Arial" panose="020B0604020202020204" pitchFamily="34" charset="0"/>
                <a:cs typeface="Arial" panose="020B0604020202020204" pitchFamily="34" charset="0"/>
              </a:rPr>
            </a:br>
            <a:r>
              <a:rPr lang="en-US" altLang="en-US" sz="2800" kern="0" dirty="0">
                <a:latin typeface="Arial" panose="020B0604020202020204" pitchFamily="34" charset="0"/>
                <a:cs typeface="Arial" panose="020B0604020202020204" pitchFamily="34" charset="0"/>
              </a:rPr>
              <a:t>Access to Services on HIV incidence</a:t>
            </a:r>
          </a:p>
        </p:txBody>
      </p:sp>
      <p:sp>
        <p:nvSpPr>
          <p:cNvPr id="6" name="Text Placeholder 7">
            <a:extLst>
              <a:ext uri="{FF2B5EF4-FFF2-40B4-BE49-F238E27FC236}">
                <a16:creationId xmlns:a16="http://schemas.microsoft.com/office/drawing/2014/main" id="{5E65A7A9-454B-410D-A2AD-BD3592680155}"/>
              </a:ext>
            </a:extLst>
          </p:cNvPr>
          <p:cNvSpPr txBox="1">
            <a:spLocks/>
          </p:cNvSpPr>
          <p:nvPr/>
        </p:nvSpPr>
        <p:spPr>
          <a:xfrm>
            <a:off x="354626" y="1992395"/>
            <a:ext cx="4076697" cy="838200"/>
          </a:xfrm>
          <a:prstGeom prst="rect">
            <a:avLst/>
          </a:prstGeom>
          <a:solidFill>
            <a:srgbClr val="FFC000"/>
          </a:solidFill>
        </p:spPr>
        <p:txBody>
          <a:bodyPr/>
          <a:lstStyle>
            <a:lvl1pPr marL="341313" indent="-341313" algn="l" rtl="0" eaLnBrk="0" fontAlgn="base" hangingPunct="0">
              <a:lnSpc>
                <a:spcPts val="3600"/>
              </a:lnSpc>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a:lstStyle>
          <a:p>
            <a:pPr algn="ctr" eaLnBrk="1" hangingPunct="1">
              <a:lnSpc>
                <a:spcPct val="100000"/>
              </a:lnSpc>
            </a:pPr>
            <a:r>
              <a:rPr lang="en-US" altLang="en-US" sz="2400" kern="0" dirty="0">
                <a:latin typeface="Arial" panose="020B0604020202020204" pitchFamily="34" charset="0"/>
                <a:cs typeface="Arial" panose="020B0604020202020204" pitchFamily="34" charset="0"/>
              </a:rPr>
              <a:t>Community-based VCT </a:t>
            </a:r>
          </a:p>
          <a:p>
            <a:pPr algn="ctr" eaLnBrk="1" hangingPunct="1">
              <a:lnSpc>
                <a:spcPct val="100000"/>
              </a:lnSpc>
            </a:pPr>
            <a:r>
              <a:rPr lang="en-US" altLang="en-US" sz="1800" kern="0" dirty="0">
                <a:latin typeface="Arial" panose="020B0604020202020204" pitchFamily="34" charset="0"/>
                <a:cs typeface="Arial" panose="020B0604020202020204" pitchFamily="34" charset="0"/>
              </a:rPr>
              <a:t>(N = 24 communities)</a:t>
            </a:r>
          </a:p>
        </p:txBody>
      </p:sp>
      <p:sp>
        <p:nvSpPr>
          <p:cNvPr id="7" name="Content Placeholder 8">
            <a:extLst>
              <a:ext uri="{FF2B5EF4-FFF2-40B4-BE49-F238E27FC236}">
                <a16:creationId xmlns:a16="http://schemas.microsoft.com/office/drawing/2014/main" id="{6066EF96-1B77-4C22-B335-005AC4A6F196}"/>
              </a:ext>
            </a:extLst>
          </p:cNvPr>
          <p:cNvSpPr txBox="1">
            <a:spLocks/>
          </p:cNvSpPr>
          <p:nvPr/>
        </p:nvSpPr>
        <p:spPr>
          <a:xfrm>
            <a:off x="354625" y="2830595"/>
            <a:ext cx="4076697" cy="2022759"/>
          </a:xfrm>
          <a:prstGeom prst="rect">
            <a:avLst/>
          </a:prstGeom>
          <a:ln>
            <a:solidFill>
              <a:srgbClr val="FFC000"/>
            </a:solidFill>
          </a:ln>
        </p:spPr>
        <p:txBody>
          <a:bodyPr/>
          <a:lstStyle>
            <a:lvl1pPr marL="341313" indent="-341313" algn="l" rtl="0" eaLnBrk="0" fontAlgn="base" hangingPunct="0">
              <a:lnSpc>
                <a:spcPts val="3600"/>
              </a:lnSpc>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a:lstStyle>
          <a:p>
            <a:pPr marL="342900" indent="-342900" eaLnBrk="1" hangingPunct="1">
              <a:lnSpc>
                <a:spcPct val="10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Community preparation, outreach</a:t>
            </a:r>
          </a:p>
          <a:p>
            <a:pPr marL="342900" indent="-342900" eaLnBrk="1" hangingPunct="1">
              <a:lnSpc>
                <a:spcPct val="10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Mobile VCT: 36 months</a:t>
            </a:r>
          </a:p>
          <a:p>
            <a:pPr marL="342900" indent="-342900" eaLnBrk="1" hangingPunct="1">
              <a:lnSpc>
                <a:spcPct val="10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Post-test support services</a:t>
            </a:r>
          </a:p>
          <a:p>
            <a:pPr marL="577850" lvl="1" indent="-285750" eaLnBrk="1" hangingPunct="1"/>
            <a:r>
              <a:rPr lang="en-US" altLang="en-US" sz="1600" kern="0" dirty="0">
                <a:latin typeface="Arial" panose="020B0604020202020204" pitchFamily="34" charset="0"/>
                <a:cs typeface="Arial" panose="020B0604020202020204" pitchFamily="34" charset="0"/>
              </a:rPr>
              <a:t>Stigma-reduction skills training</a:t>
            </a:r>
          </a:p>
          <a:p>
            <a:pPr marL="577850" lvl="1" indent="-285750" eaLnBrk="1" hangingPunct="1"/>
            <a:r>
              <a:rPr lang="en-US" altLang="en-US" sz="1600" kern="0" dirty="0">
                <a:latin typeface="Arial" panose="020B0604020202020204" pitchFamily="34" charset="0"/>
                <a:cs typeface="Arial" panose="020B0604020202020204" pitchFamily="34" charset="0"/>
              </a:rPr>
              <a:t>Coping effectiveness training</a:t>
            </a:r>
          </a:p>
          <a:p>
            <a:pPr marL="577850" lvl="1" indent="-285750" eaLnBrk="1" hangingPunct="1"/>
            <a:r>
              <a:rPr lang="en-US" altLang="en-US" sz="1600" kern="0" dirty="0">
                <a:latin typeface="Arial" panose="020B0604020202020204" pitchFamily="34" charset="0"/>
                <a:cs typeface="Arial" panose="020B0604020202020204" pitchFamily="34" charset="0"/>
              </a:rPr>
              <a:t>Ongoing counseling</a:t>
            </a:r>
          </a:p>
        </p:txBody>
      </p:sp>
      <p:sp>
        <p:nvSpPr>
          <p:cNvPr id="8" name="Text Placeholder 9">
            <a:extLst>
              <a:ext uri="{FF2B5EF4-FFF2-40B4-BE49-F238E27FC236}">
                <a16:creationId xmlns:a16="http://schemas.microsoft.com/office/drawing/2014/main" id="{91729621-EBEC-4A48-897E-11AAFA3CE0B9}"/>
              </a:ext>
            </a:extLst>
          </p:cNvPr>
          <p:cNvSpPr txBox="1">
            <a:spLocks/>
          </p:cNvSpPr>
          <p:nvPr/>
        </p:nvSpPr>
        <p:spPr>
          <a:xfrm>
            <a:off x="4589210" y="1998709"/>
            <a:ext cx="4076697" cy="831885"/>
          </a:xfrm>
          <a:prstGeom prst="rect">
            <a:avLst/>
          </a:prstGeom>
          <a:solidFill>
            <a:schemeClr val="bg1"/>
          </a:solidFill>
        </p:spPr>
        <p:txBody>
          <a:bodyPr/>
          <a:lstStyle>
            <a:lvl1pPr marL="341313" indent="-341313" algn="l" rtl="0" eaLnBrk="0" fontAlgn="base" hangingPunct="0">
              <a:lnSpc>
                <a:spcPts val="3600"/>
              </a:lnSpc>
              <a:spcBef>
                <a:spcPct val="20000"/>
              </a:spcBef>
              <a:spcAft>
                <a:spcPct val="0"/>
              </a:spcAft>
              <a:buClr>
                <a:schemeClr val="bg1"/>
              </a:buClr>
              <a:defRPr sz="2800">
                <a:solidFill>
                  <a:srgbClr val="1C3B61"/>
                </a:solidFill>
                <a:latin typeface="+mn-lt"/>
                <a:ea typeface="ヒラギノ角ゴ Pro W3" charset="0"/>
                <a:cs typeface="ヒラギノ角ゴ Pro W3" charset="0"/>
              </a:defRPr>
            </a:lvl1pPr>
            <a:lvl2pPr marL="741363" indent="-284163" algn="l" rtl="0" eaLnBrk="0" fontAlgn="base" hangingPunct="0">
              <a:spcBef>
                <a:spcPct val="20000"/>
              </a:spcBef>
              <a:spcAft>
                <a:spcPct val="0"/>
              </a:spcAft>
              <a:buClr>
                <a:schemeClr val="bg1"/>
              </a:buClr>
              <a:buSzPct val="90000"/>
              <a:buFont typeface="Times New Roman" panose="02020603050405020304" pitchFamily="18" charset="0"/>
              <a:buChar char="–"/>
              <a:defRPr sz="2400">
                <a:solidFill>
                  <a:srgbClr val="1C3B61"/>
                </a:solidFill>
                <a:latin typeface="+mn-lt"/>
                <a:ea typeface="ヒラギノ角ゴ Pro W3" charset="0"/>
                <a:cs typeface="ヒラギノ角ゴ Pro W3" charset="0"/>
              </a:defRPr>
            </a:lvl2pPr>
            <a:lvl3pPr marL="1141413" indent="-227013" algn="l" rtl="0" eaLnBrk="0" fontAlgn="base" hangingPunct="0">
              <a:spcBef>
                <a:spcPct val="20000"/>
              </a:spcBef>
              <a:spcAft>
                <a:spcPct val="0"/>
              </a:spcAft>
              <a:buClr>
                <a:schemeClr val="bg1"/>
              </a:buClr>
              <a:buSzPct val="90000"/>
              <a:buChar char="•"/>
              <a:defRPr sz="2000">
                <a:solidFill>
                  <a:srgbClr val="1C3B6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a:lstStyle>
          <a:p>
            <a:pPr algn="ctr" eaLnBrk="1" hangingPunct="1">
              <a:lnSpc>
                <a:spcPct val="100000"/>
              </a:lnSpc>
              <a:spcBef>
                <a:spcPts val="25"/>
              </a:spcBef>
            </a:pPr>
            <a:r>
              <a:rPr lang="en-US" altLang="en-US" sz="2400" kern="0" dirty="0">
                <a:latin typeface="Arial" panose="020B0604020202020204" pitchFamily="34" charset="0"/>
                <a:cs typeface="Arial" panose="020B0604020202020204" pitchFamily="34" charset="0"/>
              </a:rPr>
              <a:t>Standard VCT</a:t>
            </a:r>
          </a:p>
          <a:p>
            <a:pPr algn="ctr" eaLnBrk="1" hangingPunct="1">
              <a:lnSpc>
                <a:spcPct val="100000"/>
              </a:lnSpc>
              <a:spcBef>
                <a:spcPts val="25"/>
              </a:spcBef>
            </a:pPr>
            <a:r>
              <a:rPr lang="en-US" altLang="en-US" sz="1800" kern="0" dirty="0">
                <a:latin typeface="Arial" panose="020B0604020202020204" pitchFamily="34" charset="0"/>
                <a:cs typeface="Arial" panose="020B0604020202020204" pitchFamily="34" charset="0"/>
              </a:rPr>
              <a:t>(N = 24 communities)</a:t>
            </a:r>
          </a:p>
        </p:txBody>
      </p:sp>
      <p:sp>
        <p:nvSpPr>
          <p:cNvPr id="9" name="Content Placeholder 10">
            <a:extLst>
              <a:ext uri="{FF2B5EF4-FFF2-40B4-BE49-F238E27FC236}">
                <a16:creationId xmlns:a16="http://schemas.microsoft.com/office/drawing/2014/main" id="{2B0B5D4D-6CC8-4E01-B4A7-BE68804AA900}"/>
              </a:ext>
            </a:extLst>
          </p:cNvPr>
          <p:cNvSpPr txBox="1">
            <a:spLocks/>
          </p:cNvSpPr>
          <p:nvPr/>
        </p:nvSpPr>
        <p:spPr bwMode="auto">
          <a:xfrm>
            <a:off x="4567250" y="2820223"/>
            <a:ext cx="4076697" cy="2033132"/>
          </a:xfrm>
          <a:prstGeom prst="rect">
            <a:avLst/>
          </a:prstGeom>
          <a:noFill/>
          <a:ln>
            <a:solidFill>
              <a:schemeClr val="bg1"/>
            </a:solidFill>
          </a:ln>
        </p:spPr>
        <p:txBody>
          <a:bodyPr vert="horz" wrap="square" lIns="0" tIns="0" rIns="0" bIns="0" numCol="1" anchor="t" anchorCtr="0" compatLnSpc="1">
            <a:prstTxWarp prst="textNoShape">
              <a:avLst/>
            </a:prstTxWarp>
          </a:bodyPr>
          <a:lstStyle>
            <a:lvl1pPr marL="0" indent="0" algn="l" rtl="0" eaLnBrk="0" fontAlgn="base" hangingPunct="0">
              <a:lnSpc>
                <a:spcPts val="3600"/>
              </a:lnSpc>
              <a:spcBef>
                <a:spcPts val="600"/>
              </a:spcBef>
              <a:spcAft>
                <a:spcPct val="0"/>
              </a:spcAft>
              <a:buClr>
                <a:schemeClr val="bg1"/>
              </a:buClr>
              <a:defRPr sz="2800">
                <a:solidFill>
                  <a:srgbClr val="1C3B61"/>
                </a:solidFill>
                <a:latin typeface="+mn-lt"/>
                <a:ea typeface="ヒラギノ角ゴ Pro W3" charset="0"/>
                <a:cs typeface="ヒラギノ角ゴ Pro W3" charset="0"/>
              </a:defRPr>
            </a:lvl1pPr>
            <a:lvl2pPr marL="579424" indent="-118869" algn="l" rtl="0" eaLnBrk="0" fontAlgn="base" hangingPunct="0">
              <a:spcBef>
                <a:spcPts val="600"/>
              </a:spcBef>
              <a:spcAft>
                <a:spcPts val="900"/>
              </a:spcAft>
              <a:buClr>
                <a:schemeClr val="bg1"/>
              </a:buClr>
              <a:buSzPct val="90000"/>
              <a:buFont typeface="Arial"/>
              <a:buChar char="•"/>
              <a:defRPr sz="1800" baseline="0">
                <a:solidFill>
                  <a:srgbClr val="1C3B61"/>
                </a:solidFill>
                <a:latin typeface="+mn-lt"/>
                <a:ea typeface="ヒラギノ角ゴ Pro W3" charset="0"/>
                <a:cs typeface="ヒラギノ角ゴ Pro W3" charset="0"/>
              </a:defRPr>
            </a:lvl2pPr>
            <a:lvl3pPr marL="685783" indent="-111123" algn="l" rtl="0" eaLnBrk="0" fontAlgn="base" hangingPunct="0">
              <a:spcBef>
                <a:spcPts val="300"/>
              </a:spcBef>
              <a:spcAft>
                <a:spcPct val="0"/>
              </a:spcAft>
              <a:buClr>
                <a:schemeClr val="bg1"/>
              </a:buClr>
              <a:buSzPct val="90000"/>
              <a:buFont typeface="Lucida Grande"/>
              <a:buChar char="-"/>
              <a:defRPr sz="1400">
                <a:solidFill>
                  <a:srgbClr val="1C3B61"/>
                </a:solidFill>
                <a:latin typeface="+mn-lt"/>
                <a:ea typeface="ヒラギノ角ゴ Pro W3" charset="0"/>
                <a:cs typeface="ヒラギノ角ゴ Pro W3" charset="0"/>
              </a:defRPr>
            </a:lvl3pPr>
            <a:lvl4pPr marL="1598613" indent="-227013" algn="l" rtl="0" eaLnBrk="0" fontAlgn="base" hangingPunct="0">
              <a:spcBef>
                <a:spcPct val="20000"/>
              </a:spcBef>
              <a:spcAft>
                <a:spcPct val="0"/>
              </a:spcAft>
              <a:buClr>
                <a:schemeClr val="bg1"/>
              </a:buClr>
              <a:buSzPct val="80000"/>
              <a:buFont typeface="Times New Roman" panose="02020603050405020304" pitchFamily="18" charset="0"/>
              <a:buChar char="–"/>
              <a:defRPr>
                <a:solidFill>
                  <a:srgbClr val="1C3B61"/>
                </a:solidFill>
                <a:latin typeface="+mn-lt"/>
                <a:ea typeface="ヒラギノ角ゴ Pro W3" charset="0"/>
                <a:cs typeface="ヒラギノ角ゴ Pro W3" charset="0"/>
              </a:defRPr>
            </a:lvl4pPr>
            <a:lvl5pPr marL="2055813" indent="-227013" algn="l" rtl="0" eaLnBrk="0" fontAlgn="base" hangingPunct="0">
              <a:spcBef>
                <a:spcPct val="20000"/>
              </a:spcBef>
              <a:spcAft>
                <a:spcPct val="0"/>
              </a:spcAft>
              <a:buClr>
                <a:schemeClr val="bg1"/>
              </a:buClr>
              <a:buSzPct val="70000"/>
              <a:buChar char="•"/>
              <a:defRPr>
                <a:solidFill>
                  <a:srgbClr val="1C3B61"/>
                </a:solidFill>
                <a:latin typeface="+mn-lt"/>
                <a:ea typeface="ヒラギノ角ゴ Pro W3" charset="0"/>
                <a:cs typeface="ヒラギノ角ゴ Pro W3" charset="0"/>
              </a:defRPr>
            </a:lvl5pPr>
            <a:lvl6pPr marL="2514537" indent="-228594" algn="l" rtl="0" fontAlgn="base">
              <a:spcBef>
                <a:spcPct val="20000"/>
              </a:spcBef>
              <a:spcAft>
                <a:spcPct val="0"/>
              </a:spcAft>
              <a:buClr>
                <a:schemeClr val="bg1"/>
              </a:buClr>
              <a:buSzPct val="70000"/>
              <a:buChar char="•"/>
              <a:defRPr sz="2000">
                <a:solidFill>
                  <a:schemeClr val="bg1"/>
                </a:solidFill>
                <a:latin typeface="+mn-lt"/>
              </a:defRPr>
            </a:lvl6pPr>
            <a:lvl7pPr marL="2971726" indent="-228594" algn="l" rtl="0" fontAlgn="base">
              <a:spcBef>
                <a:spcPct val="20000"/>
              </a:spcBef>
              <a:spcAft>
                <a:spcPct val="0"/>
              </a:spcAft>
              <a:buClr>
                <a:schemeClr val="bg1"/>
              </a:buClr>
              <a:buSzPct val="70000"/>
              <a:buChar char="•"/>
              <a:defRPr sz="2000">
                <a:solidFill>
                  <a:schemeClr val="bg1"/>
                </a:solidFill>
                <a:latin typeface="+mn-lt"/>
              </a:defRPr>
            </a:lvl7pPr>
            <a:lvl8pPr marL="3428914" indent="-228594" algn="l" rtl="0" fontAlgn="base">
              <a:spcBef>
                <a:spcPct val="20000"/>
              </a:spcBef>
              <a:spcAft>
                <a:spcPct val="0"/>
              </a:spcAft>
              <a:buClr>
                <a:schemeClr val="bg1"/>
              </a:buClr>
              <a:buSzPct val="70000"/>
              <a:buChar char="•"/>
              <a:defRPr sz="2000">
                <a:solidFill>
                  <a:schemeClr val="bg1"/>
                </a:solidFill>
                <a:latin typeface="+mn-lt"/>
              </a:defRPr>
            </a:lvl8pPr>
            <a:lvl9pPr marL="3886103" indent="-228594" algn="l" rtl="0" fontAlgn="base">
              <a:spcBef>
                <a:spcPct val="20000"/>
              </a:spcBef>
              <a:spcAft>
                <a:spcPct val="0"/>
              </a:spcAft>
              <a:buClr>
                <a:schemeClr val="bg1"/>
              </a:buClr>
              <a:buSzPct val="70000"/>
              <a:buChar char="•"/>
              <a:defRPr sz="2000">
                <a:solidFill>
                  <a:schemeClr val="bg1"/>
                </a:solidFill>
                <a:latin typeface="+mn-lt"/>
              </a:defRPr>
            </a:lvl9pPr>
          </a:lstStyle>
          <a:p>
            <a:pPr marL="285750" indent="-285750" eaLnBrk="1" hangingPunct="1">
              <a:lnSpc>
                <a:spcPct val="100000"/>
              </a:lnSpc>
              <a:buFont typeface="Arial" panose="020B0604020202020204" pitchFamily="34" charset="0"/>
              <a:buChar char="•"/>
              <a:tabLst>
                <a:tab pos="91440" algn="l"/>
              </a:tabLst>
            </a:pPr>
            <a:r>
              <a:rPr lang="en-US" altLang="en-US" sz="1800" kern="0" dirty="0">
                <a:latin typeface="Arial" panose="020B0604020202020204" pitchFamily="34" charset="0"/>
                <a:cs typeface="Arial" panose="020B0604020202020204" pitchFamily="34" charset="0"/>
              </a:rPr>
              <a:t>Clinic-based VCT</a:t>
            </a:r>
          </a:p>
          <a:p>
            <a:pPr marL="285750" indent="-285750" eaLnBrk="1" hangingPunct="1">
              <a:lnSpc>
                <a:spcPct val="10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Standard VCT services provided in that community</a:t>
            </a:r>
          </a:p>
        </p:txBody>
      </p:sp>
      <p:sp>
        <p:nvSpPr>
          <p:cNvPr id="10" name="TextBox 1">
            <a:extLst>
              <a:ext uri="{FF2B5EF4-FFF2-40B4-BE49-F238E27FC236}">
                <a16:creationId xmlns:a16="http://schemas.microsoft.com/office/drawing/2014/main" id="{C1246A5A-2536-4D3E-A838-2FD33F9F0EC8}"/>
              </a:ext>
            </a:extLst>
          </p:cNvPr>
          <p:cNvSpPr txBox="1">
            <a:spLocks noChangeArrowheads="1"/>
          </p:cNvSpPr>
          <p:nvPr/>
        </p:nvSpPr>
        <p:spPr bwMode="auto">
          <a:xfrm>
            <a:off x="4373965" y="6333010"/>
            <a:ext cx="3721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V</a:t>
            </a:r>
            <a:r>
              <a:rPr lang="en-US" altLang="en-US" sz="1400" dirty="0">
                <a:solidFill>
                  <a:schemeClr val="bg2">
                    <a:lumMod val="25000"/>
                  </a:schemeClr>
                </a:solidFill>
              </a:rPr>
              <a:t>an Rooyen et al, AIDS and Behavior, 2012</a:t>
            </a:r>
          </a:p>
          <a:p>
            <a:pPr eaLnBrk="1" hangingPunct="1"/>
            <a:r>
              <a:rPr lang="en-US" altLang="en-US" sz="1400" dirty="0">
                <a:solidFill>
                  <a:schemeClr val="bg2">
                    <a:lumMod val="25000"/>
                  </a:schemeClr>
                </a:solidFill>
              </a:rPr>
              <a:t>Sweat et al, Lancet HIV, 2011</a:t>
            </a:r>
          </a:p>
        </p:txBody>
      </p:sp>
      <p:pic>
        <p:nvPicPr>
          <p:cNvPr id="11" name="Picture 3" descr="Caravans Feb 2006 029">
            <a:extLst>
              <a:ext uri="{FF2B5EF4-FFF2-40B4-BE49-F238E27FC236}">
                <a16:creationId xmlns:a16="http://schemas.microsoft.com/office/drawing/2014/main" id="{5BB83983-A7CB-4E32-A362-993D448F1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853354"/>
            <a:ext cx="3721100" cy="247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AAA365F-2DAA-4182-9DB2-B657884C480C}"/>
              </a:ext>
            </a:extLst>
          </p:cNvPr>
          <p:cNvSpPr/>
          <p:nvPr/>
        </p:nvSpPr>
        <p:spPr>
          <a:xfrm>
            <a:off x="9007092" y="2786110"/>
            <a:ext cx="3069959" cy="2000548"/>
          </a:xfrm>
          <a:prstGeom prst="rect">
            <a:avLst/>
          </a:prstGeom>
        </p:spPr>
        <p:txBody>
          <a:bodyPr wrap="square">
            <a:spAutoFit/>
          </a:bodyPr>
          <a:lstStyle/>
          <a:p>
            <a:r>
              <a:rPr lang="en-US" sz="2000" u="sng" dirty="0">
                <a:latin typeface="Calibri" panose="020F0502020204030204" pitchFamily="34" charset="0"/>
                <a:ea typeface="Calibri" panose="020F0502020204030204" pitchFamily="34" charset="0"/>
                <a:cs typeface="Times New Roman" panose="02020603050405020304" pitchFamily="18" charset="0"/>
              </a:rPr>
              <a:t>Four peri-urban locations: </a:t>
            </a:r>
            <a:r>
              <a:rPr lang="en-US" dirty="0">
                <a:latin typeface="Calibri" panose="020F0502020204030204" pitchFamily="34" charset="0"/>
                <a:ea typeface="Calibri" panose="020F0502020204030204" pitchFamily="34" charset="0"/>
                <a:cs typeface="Times New Roman" panose="02020603050405020304" pitchFamily="18" charset="0"/>
              </a:rPr>
              <a:t>34  communities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Tanzania: 	   5 pairs Zimbabwe: 	   4 pairs</a:t>
            </a:r>
          </a:p>
          <a:p>
            <a:r>
              <a:rPr lang="en-US" sz="2000" dirty="0" err="1">
                <a:latin typeface="Calibri" panose="020F0502020204030204" pitchFamily="34" charset="0"/>
                <a:ea typeface="Calibri" panose="020F0502020204030204" pitchFamily="34" charset="0"/>
                <a:cs typeface="Times New Roman" panose="02020603050405020304" pitchFamily="18" charset="0"/>
              </a:rPr>
              <a:t>Vulindlela</a:t>
            </a:r>
            <a:r>
              <a:rPr lang="en-US" sz="2000" dirty="0">
                <a:latin typeface="Calibri" panose="020F0502020204030204" pitchFamily="34" charset="0"/>
                <a:ea typeface="Calibri" panose="020F0502020204030204" pitchFamily="34" charset="0"/>
                <a:cs typeface="Times New Roman" panose="02020603050405020304" pitchFamily="18" charset="0"/>
              </a:rPr>
              <a:t>, S Africa: 4 pairs</a:t>
            </a:r>
          </a:p>
          <a:p>
            <a:r>
              <a:rPr lang="en-US" sz="2000" dirty="0">
                <a:latin typeface="Calibri" panose="020F0502020204030204" pitchFamily="34" charset="0"/>
                <a:ea typeface="Calibri" panose="020F0502020204030204" pitchFamily="34" charset="0"/>
                <a:cs typeface="Times New Roman" panose="02020603050405020304" pitchFamily="18" charset="0"/>
              </a:rPr>
              <a:t>Soweto, S Africa: 	    4 pairs </a:t>
            </a:r>
            <a:endParaRPr lang="en-US" sz="2000" dirty="0"/>
          </a:p>
        </p:txBody>
      </p:sp>
    </p:spTree>
    <p:extLst>
      <p:ext uri="{BB962C8B-B14F-4D97-AF65-F5344CB8AC3E}">
        <p14:creationId xmlns:p14="http://schemas.microsoft.com/office/powerpoint/2010/main" val="103167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92C82BB-2879-47A1-A9E7-6F76EC60FE75}"/>
              </a:ext>
            </a:extLst>
          </p:cNvPr>
          <p:cNvGraphicFramePr>
            <a:graphicFrameLocks/>
          </p:cNvGraphicFramePr>
          <p:nvPr>
            <p:extLst>
              <p:ext uri="{D42A27DB-BD31-4B8C-83A1-F6EECF244321}">
                <p14:modId xmlns:p14="http://schemas.microsoft.com/office/powerpoint/2010/main" val="3535852100"/>
              </p:ext>
            </p:extLst>
          </p:nvPr>
        </p:nvGraphicFramePr>
        <p:xfrm>
          <a:off x="0" y="1311615"/>
          <a:ext cx="6933633" cy="55463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1D7BB2-8E51-4A42-AA6B-7FDD9C3A8C78}"/>
              </a:ext>
            </a:extLst>
          </p:cNvPr>
          <p:cNvSpPr>
            <a:spLocks noGrp="1"/>
          </p:cNvSpPr>
          <p:nvPr>
            <p:ph type="title"/>
          </p:nvPr>
        </p:nvSpPr>
        <p:spPr/>
        <p:txBody>
          <a:bodyPr/>
          <a:lstStyle/>
          <a:p>
            <a:r>
              <a:rPr lang="en-US" dirty="0"/>
              <a:t>Project Accept : Primary result – Change in Incidence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942D9E5-AECC-4F51-A94F-327F64239E7B}"/>
                  </a:ext>
                </a:extLst>
              </p:cNvPr>
              <p:cNvSpPr>
                <a:spLocks noGrp="1"/>
              </p:cNvSpPr>
              <p:nvPr>
                <p:ph type="body" sz="quarter" idx="12"/>
              </p:nvPr>
            </p:nvSpPr>
            <p:spPr>
              <a:xfrm>
                <a:off x="6325849" y="2248524"/>
                <a:ext cx="5256551" cy="4068139"/>
              </a:xfrm>
            </p:spPr>
            <p:txBody>
              <a:bodyPr/>
              <a:lstStyle/>
              <a:p>
                <a:pPr algn="ctr"/>
                <a:r>
                  <a:rPr lang="en-US" dirty="0"/>
                  <a:t>Evaluated HIV in ~46,000 individuals ages 18-32</a:t>
                </a:r>
              </a:p>
              <a:p>
                <a:pPr algn="ctr"/>
                <a:r>
                  <a:rPr lang="en-US" dirty="0"/>
                  <a:t> </a:t>
                </a:r>
              </a:p>
              <a:p>
                <a:pPr algn="ctr"/>
                <a:r>
                  <a:rPr lang="en-US" dirty="0"/>
                  <a:t>Risk of recent infection reduced by 14% (95%CI </a:t>
                </a:r>
                <a14:m>
                  <m:oMath xmlns:m="http://schemas.openxmlformats.org/officeDocument/2006/math">
                    <m:r>
                      <a:rPr lang="en-US" i="1" dirty="0" smtClean="0">
                        <a:latin typeface="Cambria Math" panose="02040503050406030204" pitchFamily="18" charset="0"/>
                      </a:rPr>
                      <m:t>−</m:t>
                    </m:r>
                  </m:oMath>
                </a14:m>
                <a:r>
                  <a:rPr lang="en-US" dirty="0"/>
                  <a:t>0.2%-0.27) </a:t>
                </a:r>
              </a:p>
              <a:p>
                <a:pPr algn="ctr"/>
                <a:r>
                  <a:rPr lang="en-US" dirty="0"/>
                  <a:t>p = 0.08 </a:t>
                </a:r>
              </a:p>
            </p:txBody>
          </p:sp>
        </mc:Choice>
        <mc:Fallback xmlns="">
          <p:sp>
            <p:nvSpPr>
              <p:cNvPr id="3" name="Text Placeholder 2">
                <a:extLst>
                  <a:ext uri="{FF2B5EF4-FFF2-40B4-BE49-F238E27FC236}">
                    <a16:creationId xmlns:a16="http://schemas.microsoft.com/office/drawing/2014/main" id="{2942D9E5-AECC-4F51-A94F-327F64239E7B}"/>
                  </a:ext>
                </a:extLst>
              </p:cNvPr>
              <p:cNvSpPr>
                <a:spLocks noGrp="1" noRot="1" noChangeAspect="1" noMove="1" noResize="1" noEditPoints="1" noAdjustHandles="1" noChangeArrowheads="1" noChangeShapeType="1" noTextEdit="1"/>
              </p:cNvSpPr>
              <p:nvPr>
                <p:ph type="body" sz="quarter" idx="12"/>
              </p:nvPr>
            </p:nvSpPr>
            <p:spPr>
              <a:xfrm>
                <a:off x="6325849" y="2248524"/>
                <a:ext cx="5256551" cy="4068139"/>
              </a:xfrm>
              <a:blipFill>
                <a:blip r:embed="rId4"/>
                <a:stretch>
                  <a:fillRect l="-1508" t="-2849" r="-35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F6CE9-49CB-47A0-A45C-AAA8ECB20B8C}"/>
              </a:ext>
            </a:extLst>
          </p:cNvPr>
          <p:cNvSpPr>
            <a:spLocks noGrp="1"/>
          </p:cNvSpPr>
          <p:nvPr>
            <p:ph type="sldNum" sz="quarter" idx="14"/>
          </p:nvPr>
        </p:nvSpPr>
        <p:spPr/>
        <p:txBody>
          <a:bodyPr/>
          <a:lstStyle/>
          <a:p>
            <a:pPr>
              <a:defRPr/>
            </a:pPr>
            <a:fld id="{EF84447B-6232-4EBE-B770-B4A6463D9955}" type="slidenum">
              <a:rPr lang="en-US" altLang="en-US" smtClean="0"/>
              <a:pPr>
                <a:defRPr/>
              </a:pPr>
              <a:t>4</a:t>
            </a:fld>
            <a:endParaRPr lang="en-US" altLang="en-US"/>
          </a:p>
        </p:txBody>
      </p:sp>
      <p:sp>
        <p:nvSpPr>
          <p:cNvPr id="7" name="Rectangle 6">
            <a:extLst>
              <a:ext uri="{FF2B5EF4-FFF2-40B4-BE49-F238E27FC236}">
                <a16:creationId xmlns:a16="http://schemas.microsoft.com/office/drawing/2014/main" id="{215D6B3E-4ABC-4CD3-8F46-5B612B744D96}"/>
              </a:ext>
            </a:extLst>
          </p:cNvPr>
          <p:cNvSpPr/>
          <p:nvPr/>
        </p:nvSpPr>
        <p:spPr>
          <a:xfrm>
            <a:off x="6933633" y="6125666"/>
            <a:ext cx="2954527" cy="369332"/>
          </a:xfrm>
          <a:prstGeom prst="rect">
            <a:avLst/>
          </a:prstGeom>
        </p:spPr>
        <p:txBody>
          <a:bodyPr wrap="none">
            <a:spAutoFit/>
          </a:bodyPr>
          <a:lstStyle/>
          <a:p>
            <a:pPr eaLnBrk="1" hangingPunct="1"/>
            <a:r>
              <a:rPr lang="en-US" altLang="en-US" sz="1800" dirty="0">
                <a:solidFill>
                  <a:schemeClr val="bg2">
                    <a:lumMod val="25000"/>
                  </a:schemeClr>
                </a:solidFill>
                <a:latin typeface="Calibri" panose="020F0502020204030204" pitchFamily="34" charset="0"/>
                <a:cs typeface="Calibri" panose="020F0502020204030204" pitchFamily="34" charset="0"/>
              </a:rPr>
              <a:t>Coates et al, Lancet HIV, 2014</a:t>
            </a:r>
          </a:p>
        </p:txBody>
      </p:sp>
    </p:spTree>
    <p:extLst>
      <p:ext uri="{BB962C8B-B14F-4D97-AF65-F5344CB8AC3E}">
        <p14:creationId xmlns:p14="http://schemas.microsoft.com/office/powerpoint/2010/main" val="300723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52E38-C2A3-415D-9E03-3C76B6514762}"/>
              </a:ext>
            </a:extLst>
          </p:cNvPr>
          <p:cNvSpPr>
            <a:spLocks noGrp="1"/>
          </p:cNvSpPr>
          <p:nvPr>
            <p:ph type="title"/>
          </p:nvPr>
        </p:nvSpPr>
        <p:spPr/>
        <p:txBody>
          <a:bodyPr/>
          <a:lstStyle/>
          <a:p>
            <a:r>
              <a:rPr lang="en-US" dirty="0"/>
              <a:t>HPTN 065: TLC-Plus (2010-2013)</a:t>
            </a:r>
          </a:p>
        </p:txBody>
      </p:sp>
      <p:pic>
        <p:nvPicPr>
          <p:cNvPr id="2" name="Picture 1">
            <a:extLst>
              <a:ext uri="{FF2B5EF4-FFF2-40B4-BE49-F238E27FC236}">
                <a16:creationId xmlns:a16="http://schemas.microsoft.com/office/drawing/2014/main" id="{62C3F47F-1745-46EC-8A15-00ADD5C59D3A}"/>
              </a:ext>
            </a:extLst>
          </p:cNvPr>
          <p:cNvPicPr>
            <a:picLocks noChangeAspect="1"/>
          </p:cNvPicPr>
          <p:nvPr/>
        </p:nvPicPr>
        <p:blipFill rotWithShape="1">
          <a:blip r:embed="rId3"/>
          <a:srcRect r="13342" b="14044"/>
          <a:stretch/>
        </p:blipFill>
        <p:spPr>
          <a:xfrm>
            <a:off x="313511" y="829882"/>
            <a:ext cx="6188606" cy="2304647"/>
          </a:xfrm>
          <a:prstGeom prst="rect">
            <a:avLst/>
          </a:prstGeom>
        </p:spPr>
      </p:pic>
      <p:sp>
        <p:nvSpPr>
          <p:cNvPr id="31" name="TextBox 30">
            <a:extLst>
              <a:ext uri="{FF2B5EF4-FFF2-40B4-BE49-F238E27FC236}">
                <a16:creationId xmlns:a16="http://schemas.microsoft.com/office/drawing/2014/main" id="{A2BFE126-5E79-449D-8CF2-D29E25B25485}"/>
              </a:ext>
            </a:extLst>
          </p:cNvPr>
          <p:cNvSpPr txBox="1"/>
          <p:nvPr/>
        </p:nvSpPr>
        <p:spPr>
          <a:xfrm>
            <a:off x="10647821" y="2971773"/>
            <a:ext cx="1462380" cy="484274"/>
          </a:xfrm>
          <a:prstGeom prst="rect">
            <a:avLst/>
          </a:prstGeom>
          <a:noFill/>
        </p:spPr>
        <p:txBody>
          <a:bodyPr wrap="square" rtlCol="0">
            <a:spAutoFit/>
          </a:bodyPr>
          <a:lstStyle/>
          <a:p>
            <a:r>
              <a:rPr lang="en-US" sz="3000" dirty="0">
                <a:solidFill>
                  <a:srgbClr val="3C3C3B"/>
                </a:solidFill>
              </a:rPr>
              <a:t>10</a:t>
            </a:r>
          </a:p>
        </p:txBody>
      </p:sp>
      <p:sp>
        <p:nvSpPr>
          <p:cNvPr id="32" name="TextBox 31">
            <a:extLst>
              <a:ext uri="{FF2B5EF4-FFF2-40B4-BE49-F238E27FC236}">
                <a16:creationId xmlns:a16="http://schemas.microsoft.com/office/drawing/2014/main" id="{119337D5-A80B-4AFF-884E-513C7E40BF2B}"/>
              </a:ext>
            </a:extLst>
          </p:cNvPr>
          <p:cNvSpPr txBox="1"/>
          <p:nvPr/>
        </p:nvSpPr>
        <p:spPr>
          <a:xfrm>
            <a:off x="10647821" y="5258185"/>
            <a:ext cx="1462380" cy="484274"/>
          </a:xfrm>
          <a:prstGeom prst="rect">
            <a:avLst/>
          </a:prstGeom>
          <a:noFill/>
        </p:spPr>
        <p:txBody>
          <a:bodyPr wrap="square" rtlCol="0">
            <a:spAutoFit/>
          </a:bodyPr>
          <a:lstStyle/>
          <a:p>
            <a:r>
              <a:rPr lang="en-US" sz="3000" dirty="0">
                <a:solidFill>
                  <a:srgbClr val="3C3C3B"/>
                </a:solidFill>
              </a:rPr>
              <a:t>10</a:t>
            </a:r>
          </a:p>
        </p:txBody>
      </p:sp>
      <p:grpSp>
        <p:nvGrpSpPr>
          <p:cNvPr id="42" name="Group 41">
            <a:extLst>
              <a:ext uri="{FF2B5EF4-FFF2-40B4-BE49-F238E27FC236}">
                <a16:creationId xmlns:a16="http://schemas.microsoft.com/office/drawing/2014/main" id="{A47B0E53-1E8A-4DF4-A59F-AE680AD2B51A}"/>
              </a:ext>
            </a:extLst>
          </p:cNvPr>
          <p:cNvGrpSpPr/>
          <p:nvPr/>
        </p:nvGrpSpPr>
        <p:grpSpPr>
          <a:xfrm>
            <a:off x="5712543" y="2061810"/>
            <a:ext cx="6115277" cy="4479673"/>
            <a:chOff x="5712543" y="2061810"/>
            <a:chExt cx="6115277" cy="4479673"/>
          </a:xfrm>
        </p:grpSpPr>
        <p:pic>
          <p:nvPicPr>
            <p:cNvPr id="25" name="Picture 24">
              <a:extLst>
                <a:ext uri="{FF2B5EF4-FFF2-40B4-BE49-F238E27FC236}">
                  <a16:creationId xmlns:a16="http://schemas.microsoft.com/office/drawing/2014/main" id="{89DF8096-C001-4867-B45F-81E865FE91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 r="9686"/>
            <a:stretch/>
          </p:blipFill>
          <p:spPr>
            <a:xfrm>
              <a:off x="5712543" y="2519186"/>
              <a:ext cx="6115277" cy="3580938"/>
            </a:xfrm>
            <a:prstGeom prst="rect">
              <a:avLst/>
            </a:prstGeom>
          </p:spPr>
        </p:pic>
        <p:sp>
          <p:nvSpPr>
            <p:cNvPr id="26" name="Rectangle 25">
              <a:extLst>
                <a:ext uri="{FF2B5EF4-FFF2-40B4-BE49-F238E27FC236}">
                  <a16:creationId xmlns:a16="http://schemas.microsoft.com/office/drawing/2014/main" id="{9E858280-6E1A-4269-B612-F17DBE251349}"/>
                </a:ext>
              </a:extLst>
            </p:cNvPr>
            <p:cNvSpPr/>
            <p:nvPr/>
          </p:nvSpPr>
          <p:spPr>
            <a:xfrm>
              <a:off x="7602495" y="5574116"/>
              <a:ext cx="1611746" cy="403561"/>
            </a:xfrm>
            <a:prstGeom prst="rect">
              <a:avLst/>
            </a:prstGeom>
          </p:spPr>
          <p:txBody>
            <a:bodyPr wrap="square">
              <a:spAutoFit/>
            </a:bodyPr>
            <a:lstStyle/>
            <a:p>
              <a:pPr algn="ctr"/>
              <a:r>
                <a:rPr lang="en-US" b="1" dirty="0">
                  <a:solidFill>
                    <a:prstClr val="white"/>
                  </a:solidFill>
                  <a:latin typeface="Calibri" panose="020F0502020204030204" pitchFamily="34" charset="0"/>
                  <a:cs typeface="Calibri" panose="020F0502020204030204" pitchFamily="34" charset="0"/>
                </a:rPr>
                <a:t>Care Sites</a:t>
              </a:r>
              <a:endParaRPr lang="en-US" sz="1400" dirty="0">
                <a:solidFill>
                  <a:prstClr val="white"/>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220F1C94-02DE-4C25-B0DB-D07EAAACB8FA}"/>
                </a:ext>
              </a:extLst>
            </p:cNvPr>
            <p:cNvSpPr/>
            <p:nvPr/>
          </p:nvSpPr>
          <p:spPr>
            <a:xfrm>
              <a:off x="7592077" y="3305379"/>
              <a:ext cx="1462380" cy="461665"/>
            </a:xfrm>
            <a:prstGeom prst="rect">
              <a:avLst/>
            </a:prstGeom>
          </p:spPr>
          <p:txBody>
            <a:bodyPr wrap="square">
              <a:spAutoFit/>
            </a:bodyPr>
            <a:lstStyle/>
            <a:p>
              <a:pPr algn="ctr"/>
              <a:r>
                <a:rPr lang="en-US" b="1" dirty="0">
                  <a:solidFill>
                    <a:prstClr val="white"/>
                  </a:solidFill>
                  <a:latin typeface="Calibri" panose="020F0502020204030204" pitchFamily="34" charset="0"/>
                  <a:cs typeface="Calibri" panose="020F0502020204030204" pitchFamily="34" charset="0"/>
                </a:rPr>
                <a:t>Care Sites</a:t>
              </a:r>
              <a:endParaRPr lang="en-US" sz="1400" dirty="0">
                <a:solidFill>
                  <a:prstClr val="white"/>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C3CB5EE2-E4FC-449A-8BA3-4776F368846A}"/>
                </a:ext>
              </a:extLst>
            </p:cNvPr>
            <p:cNvSpPr txBox="1"/>
            <p:nvPr/>
          </p:nvSpPr>
          <p:spPr>
            <a:xfrm>
              <a:off x="6052328" y="3999259"/>
              <a:ext cx="1462380" cy="618794"/>
            </a:xfrm>
            <a:prstGeom prst="rect">
              <a:avLst/>
            </a:prstGeom>
            <a:noFill/>
          </p:spPr>
          <p:txBody>
            <a:bodyPr wrap="square" rtlCol="0">
              <a:spAutoFit/>
            </a:bodyPr>
            <a:lstStyle/>
            <a:p>
              <a:r>
                <a:rPr lang="en-US" sz="4000" b="1" dirty="0">
                  <a:solidFill>
                    <a:srgbClr val="3C3C3B"/>
                  </a:solidFill>
                </a:rPr>
                <a:t>19</a:t>
              </a:r>
            </a:p>
          </p:txBody>
        </p:sp>
        <p:sp>
          <p:nvSpPr>
            <p:cNvPr id="30" name="TextBox 29">
              <a:extLst>
                <a:ext uri="{FF2B5EF4-FFF2-40B4-BE49-F238E27FC236}">
                  <a16:creationId xmlns:a16="http://schemas.microsoft.com/office/drawing/2014/main" id="{A1A34FC8-9F61-470F-8C76-C8233C5A0F77}"/>
                </a:ext>
              </a:extLst>
            </p:cNvPr>
            <p:cNvSpPr txBox="1"/>
            <p:nvPr/>
          </p:nvSpPr>
          <p:spPr>
            <a:xfrm>
              <a:off x="6692931" y="3005417"/>
              <a:ext cx="1462380" cy="484274"/>
            </a:xfrm>
            <a:prstGeom prst="rect">
              <a:avLst/>
            </a:prstGeom>
            <a:noFill/>
          </p:spPr>
          <p:txBody>
            <a:bodyPr wrap="square" rtlCol="0">
              <a:spAutoFit/>
            </a:bodyPr>
            <a:lstStyle/>
            <a:p>
              <a:r>
                <a:rPr lang="en-US" sz="3000" dirty="0">
                  <a:solidFill>
                    <a:srgbClr val="3C3C3B"/>
                  </a:solidFill>
                </a:rPr>
                <a:t>9</a:t>
              </a:r>
            </a:p>
          </p:txBody>
        </p:sp>
        <p:sp>
          <p:nvSpPr>
            <p:cNvPr id="33" name="TextBox 32">
              <a:extLst>
                <a:ext uri="{FF2B5EF4-FFF2-40B4-BE49-F238E27FC236}">
                  <a16:creationId xmlns:a16="http://schemas.microsoft.com/office/drawing/2014/main" id="{9A261636-8840-4D99-B47E-5B82C33F8136}"/>
                </a:ext>
              </a:extLst>
            </p:cNvPr>
            <p:cNvSpPr txBox="1"/>
            <p:nvPr/>
          </p:nvSpPr>
          <p:spPr>
            <a:xfrm>
              <a:off x="6598115" y="5273652"/>
              <a:ext cx="1462380" cy="484274"/>
            </a:xfrm>
            <a:prstGeom prst="rect">
              <a:avLst/>
            </a:prstGeom>
            <a:noFill/>
          </p:spPr>
          <p:txBody>
            <a:bodyPr wrap="square" rtlCol="0">
              <a:spAutoFit/>
            </a:bodyPr>
            <a:lstStyle/>
            <a:p>
              <a:r>
                <a:rPr lang="en-US" sz="3000" dirty="0">
                  <a:solidFill>
                    <a:srgbClr val="3C3C3B"/>
                  </a:solidFill>
                </a:rPr>
                <a:t>10</a:t>
              </a:r>
            </a:p>
          </p:txBody>
        </p:sp>
        <p:sp>
          <p:nvSpPr>
            <p:cNvPr id="34" name="TextBox 33">
              <a:extLst>
                <a:ext uri="{FF2B5EF4-FFF2-40B4-BE49-F238E27FC236}">
                  <a16:creationId xmlns:a16="http://schemas.microsoft.com/office/drawing/2014/main" id="{234ADEBE-73B4-4E89-B3AE-71DEAADBC441}"/>
                </a:ext>
              </a:extLst>
            </p:cNvPr>
            <p:cNvSpPr txBox="1"/>
            <p:nvPr/>
          </p:nvSpPr>
          <p:spPr>
            <a:xfrm>
              <a:off x="7959148" y="2685800"/>
              <a:ext cx="1462380" cy="807123"/>
            </a:xfrm>
            <a:prstGeom prst="rect">
              <a:avLst/>
            </a:prstGeom>
            <a:noFill/>
          </p:spPr>
          <p:txBody>
            <a:bodyPr wrap="square" rtlCol="0">
              <a:spAutoFit/>
            </a:bodyPr>
            <a:lstStyle/>
            <a:p>
              <a:r>
                <a:rPr lang="en-US" sz="5400" b="1" dirty="0">
                  <a:solidFill>
                    <a:prstClr val="white"/>
                  </a:solidFill>
                </a:rPr>
                <a:t>19</a:t>
              </a:r>
            </a:p>
          </p:txBody>
        </p:sp>
        <p:sp>
          <p:nvSpPr>
            <p:cNvPr id="35" name="TextBox 34">
              <a:extLst>
                <a:ext uri="{FF2B5EF4-FFF2-40B4-BE49-F238E27FC236}">
                  <a16:creationId xmlns:a16="http://schemas.microsoft.com/office/drawing/2014/main" id="{FF003A34-D592-4F31-B90C-323EF62634D4}"/>
                </a:ext>
              </a:extLst>
            </p:cNvPr>
            <p:cNvSpPr txBox="1"/>
            <p:nvPr/>
          </p:nvSpPr>
          <p:spPr>
            <a:xfrm>
              <a:off x="7957737" y="4921745"/>
              <a:ext cx="1462380" cy="807123"/>
            </a:xfrm>
            <a:prstGeom prst="rect">
              <a:avLst/>
            </a:prstGeom>
            <a:noFill/>
          </p:spPr>
          <p:txBody>
            <a:bodyPr wrap="square" rtlCol="0">
              <a:spAutoFit/>
            </a:bodyPr>
            <a:lstStyle/>
            <a:p>
              <a:r>
                <a:rPr lang="en-US" sz="5400" b="1" dirty="0">
                  <a:solidFill>
                    <a:prstClr val="white"/>
                  </a:solidFill>
                </a:rPr>
                <a:t>20</a:t>
              </a:r>
            </a:p>
          </p:txBody>
        </p:sp>
        <p:sp>
          <p:nvSpPr>
            <p:cNvPr id="36" name="Rectangle 35">
              <a:extLst>
                <a:ext uri="{FF2B5EF4-FFF2-40B4-BE49-F238E27FC236}">
                  <a16:creationId xmlns:a16="http://schemas.microsoft.com/office/drawing/2014/main" id="{4324B435-B70C-416E-BD4D-0AD9E214973D}"/>
                </a:ext>
              </a:extLst>
            </p:cNvPr>
            <p:cNvSpPr/>
            <p:nvPr/>
          </p:nvSpPr>
          <p:spPr>
            <a:xfrm>
              <a:off x="6832879" y="2061810"/>
              <a:ext cx="3839061" cy="523220"/>
            </a:xfrm>
            <a:prstGeom prst="rect">
              <a:avLst/>
            </a:prstGeom>
          </p:spPr>
          <p:txBody>
            <a:bodyPr wrap="square">
              <a:spAutoFit/>
            </a:bodyPr>
            <a:lstStyle/>
            <a:p>
              <a:pPr algn="ctr"/>
              <a:r>
                <a:rPr lang="en-US" sz="2800" b="1" dirty="0">
                  <a:solidFill>
                    <a:srgbClr val="1F354B"/>
                  </a:solidFill>
                  <a:latin typeface="Calibri" panose="020F0502020204030204" pitchFamily="34" charset="0"/>
                  <a:cs typeface="Calibri" panose="020F0502020204030204" pitchFamily="34" charset="0"/>
                </a:rPr>
                <a:t>FINANCIAL INCENTIVES</a:t>
              </a:r>
              <a:endParaRPr lang="en-US" sz="2800" dirty="0">
                <a:solidFill>
                  <a:srgbClr val="1F354B"/>
                </a:solidFill>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85BB29C4-F9BB-4296-AC5D-591EB99BDFBA}"/>
                </a:ext>
              </a:extLst>
            </p:cNvPr>
            <p:cNvSpPr/>
            <p:nvPr/>
          </p:nvSpPr>
          <p:spPr>
            <a:xfrm>
              <a:off x="7138800" y="6084114"/>
              <a:ext cx="3460397" cy="457369"/>
            </a:xfrm>
            <a:prstGeom prst="rect">
              <a:avLst/>
            </a:prstGeom>
          </p:spPr>
          <p:txBody>
            <a:bodyPr wrap="square">
              <a:spAutoFit/>
            </a:bodyPr>
            <a:lstStyle/>
            <a:p>
              <a:pPr algn="ctr"/>
              <a:r>
                <a:rPr lang="en-US" sz="2800" b="1" dirty="0">
                  <a:solidFill>
                    <a:srgbClr val="0D7294"/>
                  </a:solidFill>
                  <a:latin typeface="Calibri" panose="020F0502020204030204" pitchFamily="34" charset="0"/>
                  <a:cs typeface="Calibri" panose="020F0502020204030204" pitchFamily="34" charset="0"/>
                </a:rPr>
                <a:t>STANDARD OF CARE</a:t>
              </a:r>
              <a:endParaRPr lang="en-US" sz="2800" dirty="0">
                <a:solidFill>
                  <a:srgbClr val="0D7294"/>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8B7CDD4C-EA14-4977-8644-21B29ADB8FFE}"/>
                </a:ext>
              </a:extLst>
            </p:cNvPr>
            <p:cNvSpPr>
              <a:spLocks/>
            </p:cNvSpPr>
            <p:nvPr/>
          </p:nvSpPr>
          <p:spPr>
            <a:xfrm>
              <a:off x="5787642" y="3789653"/>
              <a:ext cx="6040176" cy="1230246"/>
            </a:xfrm>
            <a:prstGeom prst="rect">
              <a:avLst/>
            </a:prstGeom>
            <a:solidFill>
              <a:srgbClr val="649940"/>
            </a:solidFill>
            <a:ln w="571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110000"/>
                </a:lnSpc>
              </a:pPr>
              <a:r>
                <a:rPr lang="en-US" sz="2000" b="1" dirty="0">
                  <a:solidFill>
                    <a:prstClr val="black"/>
                  </a:solidFill>
                </a:rPr>
                <a:t> </a:t>
              </a:r>
              <a:r>
                <a:rPr lang="en-US" sz="2000" b="1" dirty="0">
                  <a:solidFill>
                    <a:schemeClr val="accent5"/>
                  </a:solidFill>
                </a:rPr>
                <a:t>HIV test site randomization balanced by:</a:t>
              </a:r>
            </a:p>
            <a:p>
              <a:pPr marL="509588" lvl="1" indent="-285750">
                <a:lnSpc>
                  <a:spcPct val="110000"/>
                </a:lnSpc>
                <a:buFont typeface="Arial"/>
                <a:buChar char="•"/>
              </a:pPr>
              <a:r>
                <a:rPr lang="en-US" sz="1600" dirty="0">
                  <a:solidFill>
                    <a:schemeClr val="accent5"/>
                  </a:solidFill>
                </a:rPr>
                <a:t>Size of HIV care site’s HIV-positive patient case load</a:t>
              </a:r>
            </a:p>
            <a:p>
              <a:pPr marL="509588" lvl="1" indent="-285750">
                <a:lnSpc>
                  <a:spcPct val="110000"/>
                </a:lnSpc>
                <a:buFont typeface="Arial"/>
                <a:buChar char="•"/>
              </a:pPr>
              <a:r>
                <a:rPr lang="en-US" sz="1600" dirty="0">
                  <a:solidFill>
                    <a:schemeClr val="accent5"/>
                  </a:solidFill>
                </a:rPr>
                <a:t>Proportion of HIV-positive patients with VL suppression at baseline</a:t>
              </a:r>
              <a:br>
                <a:rPr lang="en-US" sz="1600" dirty="0">
                  <a:solidFill>
                    <a:schemeClr val="accent5"/>
                  </a:solidFill>
                </a:rPr>
              </a:br>
              <a:endParaRPr lang="en-US" sz="1050" dirty="0">
                <a:solidFill>
                  <a:schemeClr val="accent5"/>
                </a:solidFill>
              </a:endParaRPr>
            </a:p>
          </p:txBody>
        </p:sp>
      </p:grpSp>
      <p:sp>
        <p:nvSpPr>
          <p:cNvPr id="40" name="Title 6">
            <a:extLst>
              <a:ext uri="{FF2B5EF4-FFF2-40B4-BE49-F238E27FC236}">
                <a16:creationId xmlns:a16="http://schemas.microsoft.com/office/drawing/2014/main" id="{4C7564E7-05E7-43E5-A40E-F5A22A588610}"/>
              </a:ext>
            </a:extLst>
          </p:cNvPr>
          <p:cNvSpPr txBox="1">
            <a:spLocks/>
          </p:cNvSpPr>
          <p:nvPr/>
        </p:nvSpPr>
        <p:spPr bwMode="auto">
          <a:xfrm>
            <a:off x="686095" y="2723378"/>
            <a:ext cx="4487695" cy="279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a:lstStyle>
          <a:p>
            <a:pPr algn="ctr" eaLnBrk="1" hangingPunct="1"/>
            <a:r>
              <a:rPr lang="en-US" sz="2000" b="0" dirty="0"/>
              <a:t>Financial incentives offered for 2 years. </a:t>
            </a:r>
          </a:p>
          <a:p>
            <a:pPr algn="ctr" eaLnBrk="1" hangingPunct="1"/>
            <a:r>
              <a:rPr lang="en-US" altLang="en-US" sz="2800" kern="0" dirty="0">
                <a:latin typeface="Arial" panose="020B0604020202020204" pitchFamily="34" charset="0"/>
                <a:cs typeface="Arial" panose="020B0604020202020204" pitchFamily="34" charset="0"/>
              </a:rPr>
              <a:t> </a:t>
            </a:r>
            <a:br>
              <a:rPr lang="en-US" altLang="en-US" sz="2800" kern="0" dirty="0">
                <a:latin typeface="Arial" panose="020B0604020202020204" pitchFamily="34" charset="0"/>
                <a:cs typeface="Arial" panose="020B0604020202020204" pitchFamily="34" charset="0"/>
              </a:rPr>
            </a:br>
            <a:r>
              <a:rPr lang="en-US" altLang="en-US" sz="2800" kern="0" dirty="0">
                <a:latin typeface="Arial" panose="020B0604020202020204" pitchFamily="34" charset="0"/>
                <a:cs typeface="Arial" panose="020B0604020202020204" pitchFamily="34" charset="0"/>
              </a:rPr>
              <a:t>Impact of Financial Incentives on Viral Suppression amongst PLWH </a:t>
            </a:r>
          </a:p>
        </p:txBody>
      </p:sp>
      <p:sp>
        <p:nvSpPr>
          <p:cNvPr id="43" name="Rectangle 42">
            <a:extLst>
              <a:ext uri="{FF2B5EF4-FFF2-40B4-BE49-F238E27FC236}">
                <a16:creationId xmlns:a16="http://schemas.microsoft.com/office/drawing/2014/main" id="{20630A98-3ADC-4C27-9CA1-0A9AEC5108FA}"/>
              </a:ext>
            </a:extLst>
          </p:cNvPr>
          <p:cNvSpPr/>
          <p:nvPr/>
        </p:nvSpPr>
        <p:spPr>
          <a:xfrm>
            <a:off x="10215155" y="5703781"/>
            <a:ext cx="1611746" cy="523220"/>
          </a:xfrm>
          <a:prstGeom prst="rect">
            <a:avLst/>
          </a:prstGeom>
        </p:spPr>
        <p:txBody>
          <a:bodyPr wrap="square">
            <a:spAutoFit/>
          </a:bodyPr>
          <a:lstStyle/>
          <a:p>
            <a:pPr algn="ctr"/>
            <a:r>
              <a:rPr lang="en-US" sz="1400" dirty="0">
                <a:solidFill>
                  <a:schemeClr val="accent4"/>
                </a:solidFill>
                <a:latin typeface="Calibri" panose="020F0502020204030204" pitchFamily="34" charset="0"/>
                <a:cs typeface="Calibri" panose="020F0502020204030204" pitchFamily="34" charset="0"/>
              </a:rPr>
              <a:t>20 Sites </a:t>
            </a:r>
          </a:p>
          <a:p>
            <a:pPr algn="ctr"/>
            <a:r>
              <a:rPr lang="en-US" sz="1400" dirty="0">
                <a:solidFill>
                  <a:schemeClr val="accent4"/>
                </a:solidFill>
                <a:latin typeface="Calibri" panose="020F0502020204030204" pitchFamily="34" charset="0"/>
                <a:cs typeface="Calibri" panose="020F0502020204030204" pitchFamily="34" charset="0"/>
              </a:rPr>
              <a:t>NYC</a:t>
            </a:r>
          </a:p>
        </p:txBody>
      </p:sp>
      <p:sp>
        <p:nvSpPr>
          <p:cNvPr id="44" name="Rectangle 43">
            <a:extLst>
              <a:ext uri="{FF2B5EF4-FFF2-40B4-BE49-F238E27FC236}">
                <a16:creationId xmlns:a16="http://schemas.microsoft.com/office/drawing/2014/main" id="{EA299811-81BD-4454-A4C7-187F7D0E1E3D}"/>
              </a:ext>
            </a:extLst>
          </p:cNvPr>
          <p:cNvSpPr/>
          <p:nvPr/>
        </p:nvSpPr>
        <p:spPr>
          <a:xfrm>
            <a:off x="5924160" y="5696047"/>
            <a:ext cx="1611746" cy="523220"/>
          </a:xfrm>
          <a:prstGeom prst="rect">
            <a:avLst/>
          </a:prstGeom>
        </p:spPr>
        <p:txBody>
          <a:bodyPr wrap="square">
            <a:spAutoFit/>
          </a:bodyPr>
          <a:lstStyle/>
          <a:p>
            <a:pPr algn="ctr"/>
            <a:r>
              <a:rPr lang="en-US" sz="1400" dirty="0">
                <a:solidFill>
                  <a:schemeClr val="accent4"/>
                </a:solidFill>
                <a:latin typeface="Calibri" panose="020F0502020204030204" pitchFamily="34" charset="0"/>
                <a:cs typeface="Calibri" panose="020F0502020204030204" pitchFamily="34" charset="0"/>
              </a:rPr>
              <a:t>19 Sites Washington D.C.</a:t>
            </a:r>
          </a:p>
        </p:txBody>
      </p:sp>
      <p:pic>
        <p:nvPicPr>
          <p:cNvPr id="21" name="Picture Placeholder 12" descr="HPTN.jpg">
            <a:extLst>
              <a:ext uri="{FF2B5EF4-FFF2-40B4-BE49-F238E27FC236}">
                <a16:creationId xmlns:a16="http://schemas.microsoft.com/office/drawing/2014/main" id="{B95B2E8E-5B1C-4991-B978-80EC31BDC9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61" b="-7530"/>
          <a:stretch/>
        </p:blipFill>
        <p:spPr>
          <a:xfrm>
            <a:off x="8688927" y="37740"/>
            <a:ext cx="3287713" cy="1426337"/>
          </a:xfrm>
          <a:prstGeom prst="rect">
            <a:avLst/>
          </a:prstGeom>
        </p:spPr>
      </p:pic>
    </p:spTree>
    <p:extLst>
      <p:ext uri="{BB962C8B-B14F-4D97-AF65-F5344CB8AC3E}">
        <p14:creationId xmlns:p14="http://schemas.microsoft.com/office/powerpoint/2010/main" val="53999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Wafaa\AppData\Local\Microsoft\Windows\Temporary Internet Files\Content.Outlook\I0D7LJU0\VS_All_20May2016.jpeg">
            <a:extLst>
              <a:ext uri="{FF2B5EF4-FFF2-40B4-BE49-F238E27FC236}">
                <a16:creationId xmlns:a16="http://schemas.microsoft.com/office/drawing/2014/main" id="{402B351E-FE3E-45FC-B41F-CB92F6584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 y="1094228"/>
            <a:ext cx="7511419" cy="576753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F50E574-EFBB-426A-8BC0-72E9280A5214}"/>
              </a:ext>
            </a:extLst>
          </p:cNvPr>
          <p:cNvSpPr>
            <a:spLocks noGrp="1"/>
          </p:cNvSpPr>
          <p:nvPr>
            <p:ph type="title"/>
          </p:nvPr>
        </p:nvSpPr>
        <p:spPr/>
        <p:txBody>
          <a:bodyPr/>
          <a:lstStyle/>
          <a:p>
            <a:r>
              <a:rPr lang="en-US" dirty="0"/>
              <a:t>TLC-Plus: Primary result - Change in Viral Suppression</a:t>
            </a:r>
          </a:p>
        </p:txBody>
      </p:sp>
      <p:sp>
        <p:nvSpPr>
          <p:cNvPr id="8" name="Rectangle 7"/>
          <p:cNvSpPr/>
          <p:nvPr/>
        </p:nvSpPr>
        <p:spPr>
          <a:xfrm>
            <a:off x="7168941" y="5134677"/>
            <a:ext cx="4317167" cy="1169551"/>
          </a:xfrm>
          <a:prstGeom prst="rect">
            <a:avLst/>
          </a:prstGeom>
        </p:spPr>
        <p:txBody>
          <a:bodyPr wrap="square">
            <a:spAutoFit/>
          </a:bodyPr>
          <a:lstStyle/>
          <a:p>
            <a:r>
              <a:rPr lang="en-US" sz="1400" dirty="0">
                <a:solidFill>
                  <a:srgbClr val="0000FF"/>
                </a:solidFill>
                <a:latin typeface="Calibri" panose="020F0502020204030204" pitchFamily="34" charset="0"/>
                <a:cs typeface="Calibri" panose="020F0502020204030204" pitchFamily="34" charset="0"/>
              </a:rPr>
              <a:t>Blue line</a:t>
            </a:r>
            <a:r>
              <a:rPr lang="en-US" sz="1400" dirty="0">
                <a:latin typeface="Calibri" panose="020F0502020204030204" pitchFamily="34" charset="0"/>
                <a:cs typeface="Calibri" panose="020F0502020204030204" pitchFamily="34" charset="0"/>
              </a:rPr>
              <a:t> : </a:t>
            </a:r>
            <a:r>
              <a:rPr lang="en-US" sz="1400" dirty="0">
                <a:solidFill>
                  <a:schemeClr val="accent4"/>
                </a:solidFill>
                <a:latin typeface="Calibri" panose="020F0502020204030204" pitchFamily="34" charset="0"/>
                <a:cs typeface="Calibri" panose="020F0502020204030204" pitchFamily="34" charset="0"/>
              </a:rPr>
              <a:t>Baseline Viral Suppression</a:t>
            </a:r>
          </a:p>
          <a:p>
            <a:r>
              <a:rPr lang="en-US" sz="1400" b="1" dirty="0">
                <a:solidFill>
                  <a:srgbClr val="009900"/>
                </a:solidFill>
                <a:latin typeface="Calibri" panose="020F0502020204030204" pitchFamily="34" charset="0"/>
                <a:cs typeface="Calibri" panose="020F0502020204030204" pitchFamily="34" charset="0"/>
              </a:rPr>
              <a:t>Green = increase</a:t>
            </a:r>
            <a:r>
              <a:rPr lang="en-US" sz="1400" b="1" dirty="0">
                <a:latin typeface="Calibri" panose="020F0502020204030204" pitchFamily="34" charset="0"/>
                <a:cs typeface="Calibri" panose="020F0502020204030204" pitchFamily="34" charset="0"/>
              </a:rPr>
              <a:t>, </a:t>
            </a:r>
            <a:r>
              <a:rPr lang="en-US" sz="1400" b="1" dirty="0">
                <a:solidFill>
                  <a:srgbClr val="FF0000"/>
                </a:solidFill>
                <a:latin typeface="Calibri" panose="020F0502020204030204" pitchFamily="34" charset="0"/>
                <a:cs typeface="Calibri" panose="020F0502020204030204" pitchFamily="34" charset="0"/>
              </a:rPr>
              <a:t>red = decrease </a:t>
            </a:r>
            <a:r>
              <a:rPr lang="en-US" sz="1400" dirty="0">
                <a:solidFill>
                  <a:schemeClr val="accent4"/>
                </a:solidFill>
                <a:latin typeface="Calibri" panose="020F0502020204030204" pitchFamily="34" charset="0"/>
                <a:cs typeface="Calibri" panose="020F0502020204030204" pitchFamily="34" charset="0"/>
              </a:rPr>
              <a:t>in viral suppression</a:t>
            </a:r>
          </a:p>
          <a:p>
            <a:r>
              <a:rPr lang="en-US" sz="1400" dirty="0">
                <a:solidFill>
                  <a:schemeClr val="accent4"/>
                </a:solidFill>
                <a:latin typeface="Calibri" panose="020F0502020204030204" pitchFamily="34" charset="0"/>
                <a:cs typeface="Calibri" panose="020F0502020204030204" pitchFamily="34" charset="0"/>
              </a:rPr>
              <a:t>Width = population size</a:t>
            </a:r>
          </a:p>
          <a:p>
            <a:r>
              <a:rPr lang="en-US" sz="1400" dirty="0">
                <a:solidFill>
                  <a:schemeClr val="accent4"/>
                </a:solidFill>
                <a:latin typeface="Calibri" panose="020F0502020204030204" pitchFamily="34" charset="0"/>
                <a:cs typeface="Calibri" panose="020F0502020204030204" pitchFamily="34" charset="0"/>
              </a:rPr>
              <a:t>Sites within each arm ordered by baseline VS</a:t>
            </a:r>
          </a:p>
          <a:p>
            <a:endParaRPr lang="en-US" sz="1400" dirty="0">
              <a:solidFill>
                <a:schemeClr val="accent4"/>
              </a:solidFill>
              <a:latin typeface="Calibri" panose="020F0502020204030204" pitchFamily="34" charset="0"/>
              <a:cs typeface="Calibri" panose="020F0502020204030204" pitchFamily="34" charset="0"/>
            </a:endParaRPr>
          </a:p>
        </p:txBody>
      </p:sp>
      <p:sp>
        <p:nvSpPr>
          <p:cNvPr id="7" name="TextBox 6"/>
          <p:cNvSpPr txBox="1"/>
          <p:nvPr/>
        </p:nvSpPr>
        <p:spPr>
          <a:xfrm>
            <a:off x="6475745" y="3475103"/>
            <a:ext cx="5066675" cy="1569660"/>
          </a:xfrm>
          <a:prstGeom prst="rect">
            <a:avLst/>
          </a:prstGeom>
          <a:solidFill>
            <a:schemeClr val="accent5">
              <a:lumMod val="95000"/>
            </a:schemeClr>
          </a:solidFill>
          <a:ln w="28575">
            <a:solidFill>
              <a:schemeClr val="tx1"/>
            </a:solidFill>
          </a:ln>
        </p:spPr>
        <p:txBody>
          <a:bodyPr wrap="square" rtlCol="0">
            <a:spAutoFit/>
          </a:bodyPr>
          <a:lstStyle/>
          <a:p>
            <a:pPr algn="ctr"/>
            <a:r>
              <a:rPr lang="en-US" dirty="0">
                <a:latin typeface="Calibri" panose="020F0502020204030204" pitchFamily="34" charset="0"/>
                <a:cs typeface="Calibri" panose="020F0502020204030204" pitchFamily="34" charset="0"/>
              </a:rPr>
              <a:t>Increase in probability of viral suppression </a:t>
            </a:r>
          </a:p>
          <a:p>
            <a:pPr algn="ctr"/>
            <a:r>
              <a:rPr lang="en-US" dirty="0">
                <a:latin typeface="Calibri" panose="020F0502020204030204" pitchFamily="34" charset="0"/>
                <a:cs typeface="Calibri" panose="020F0502020204030204" pitchFamily="34" charset="0"/>
              </a:rPr>
              <a:t>FI vs SOC = 3.8% (95%CI: 0.7%, 6.8%)  </a:t>
            </a:r>
          </a:p>
          <a:p>
            <a:pPr algn="ctr"/>
            <a:r>
              <a:rPr lang="en-US" dirty="0">
                <a:latin typeface="Calibri" panose="020F0502020204030204" pitchFamily="34" charset="0"/>
                <a:cs typeface="Calibri" panose="020F0502020204030204" pitchFamily="34" charset="0"/>
              </a:rPr>
              <a:t> p = 0.01 </a:t>
            </a:r>
          </a:p>
        </p:txBody>
      </p:sp>
      <p:sp>
        <p:nvSpPr>
          <p:cNvPr id="2" name="TextBox 1">
            <a:extLst>
              <a:ext uri="{FF2B5EF4-FFF2-40B4-BE49-F238E27FC236}">
                <a16:creationId xmlns:a16="http://schemas.microsoft.com/office/drawing/2014/main" id="{1A27CD41-355D-4F61-8DA0-880423D9B3E8}"/>
              </a:ext>
            </a:extLst>
          </p:cNvPr>
          <p:cNvSpPr txBox="1"/>
          <p:nvPr/>
        </p:nvSpPr>
        <p:spPr>
          <a:xfrm>
            <a:off x="7682459" y="6385810"/>
            <a:ext cx="4047344" cy="369332"/>
          </a:xfrm>
          <a:prstGeom prst="rect">
            <a:avLst/>
          </a:prstGeom>
          <a:noFill/>
        </p:spPr>
        <p:txBody>
          <a:bodyPr wrap="square" rtlCol="0">
            <a:spAutoFit/>
          </a:bodyPr>
          <a:lstStyle/>
          <a:p>
            <a:r>
              <a:rPr lang="en-US" sz="1800" dirty="0">
                <a:solidFill>
                  <a:schemeClr val="bg2">
                    <a:lumMod val="50000"/>
                  </a:schemeClr>
                </a:solidFill>
                <a:latin typeface="Calibri" panose="020F0502020204030204" pitchFamily="34" charset="0"/>
                <a:cs typeface="Calibri" panose="020F0502020204030204" pitchFamily="34" charset="0"/>
              </a:rPr>
              <a:t>El Sadr Jet al, AMA 2017</a:t>
            </a:r>
          </a:p>
        </p:txBody>
      </p:sp>
      <p:sp>
        <p:nvSpPr>
          <p:cNvPr id="4" name="TextBox 3">
            <a:extLst>
              <a:ext uri="{FF2B5EF4-FFF2-40B4-BE49-F238E27FC236}">
                <a16:creationId xmlns:a16="http://schemas.microsoft.com/office/drawing/2014/main" id="{5B32A6A0-69A2-4E86-8EAE-6F2E85550569}"/>
              </a:ext>
            </a:extLst>
          </p:cNvPr>
          <p:cNvSpPr txBox="1"/>
          <p:nvPr/>
        </p:nvSpPr>
        <p:spPr>
          <a:xfrm>
            <a:off x="8129392" y="1691014"/>
            <a:ext cx="2693096" cy="83099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Average patients in care per site = 500</a:t>
            </a:r>
            <a:r>
              <a:rPr lang="en-US" dirty="0"/>
              <a:t> </a:t>
            </a:r>
          </a:p>
        </p:txBody>
      </p:sp>
    </p:spTree>
    <p:extLst>
      <p:ext uri="{BB962C8B-B14F-4D97-AF65-F5344CB8AC3E}">
        <p14:creationId xmlns:p14="http://schemas.microsoft.com/office/powerpoint/2010/main" val="7700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966EEDD-0D6A-4C01-8675-C8FF15CF2CA5}"/>
              </a:ext>
            </a:extLst>
          </p:cNvPr>
          <p:cNvSpPr/>
          <p:nvPr/>
        </p:nvSpPr>
        <p:spPr bwMode="auto">
          <a:xfrm>
            <a:off x="5515767" y="2014042"/>
            <a:ext cx="2001822" cy="470267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Rectangle 70">
            <a:extLst>
              <a:ext uri="{FF2B5EF4-FFF2-40B4-BE49-F238E27FC236}">
                <a16:creationId xmlns:a16="http://schemas.microsoft.com/office/drawing/2014/main" id="{8E3DEE68-E548-4785-AB76-3433758D851E}"/>
              </a:ext>
            </a:extLst>
          </p:cNvPr>
          <p:cNvSpPr/>
          <p:nvPr/>
        </p:nvSpPr>
        <p:spPr bwMode="auto">
          <a:xfrm>
            <a:off x="432217" y="2014042"/>
            <a:ext cx="5098569" cy="470267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itle 3">
            <a:extLst>
              <a:ext uri="{FF2B5EF4-FFF2-40B4-BE49-F238E27FC236}">
                <a16:creationId xmlns:a16="http://schemas.microsoft.com/office/drawing/2014/main" id="{939C4216-430C-4DE3-A9C2-B84D15D85E41}"/>
              </a:ext>
            </a:extLst>
          </p:cNvPr>
          <p:cNvSpPr>
            <a:spLocks noGrp="1"/>
          </p:cNvSpPr>
          <p:nvPr>
            <p:ph type="title"/>
          </p:nvPr>
        </p:nvSpPr>
        <p:spPr>
          <a:xfrm>
            <a:off x="611188" y="111142"/>
            <a:ext cx="11250960" cy="685800"/>
          </a:xfrm>
        </p:spPr>
        <p:txBody>
          <a:bodyPr/>
          <a:lstStyle/>
          <a:p>
            <a:r>
              <a:rPr lang="en-US" dirty="0"/>
              <a:t>HPTN 071: </a:t>
            </a:r>
            <a:r>
              <a:rPr lang="en-US" dirty="0" err="1"/>
              <a:t>PopART</a:t>
            </a:r>
            <a:r>
              <a:rPr lang="en-US" dirty="0"/>
              <a:t> (2012 – 2018) </a:t>
            </a:r>
          </a:p>
        </p:txBody>
      </p:sp>
      <p:sp>
        <p:nvSpPr>
          <p:cNvPr id="3" name="Slide Number Placeholder 2">
            <a:extLst>
              <a:ext uri="{FF2B5EF4-FFF2-40B4-BE49-F238E27FC236}">
                <a16:creationId xmlns:a16="http://schemas.microsoft.com/office/drawing/2014/main" id="{2DACC643-E1E4-4865-AA96-7C1E1D54C2B1}"/>
              </a:ext>
            </a:extLst>
          </p:cNvPr>
          <p:cNvSpPr>
            <a:spLocks noGrp="1"/>
          </p:cNvSpPr>
          <p:nvPr>
            <p:ph type="sldNum" sz="quarter" idx="14"/>
          </p:nvPr>
        </p:nvSpPr>
        <p:spPr/>
        <p:txBody>
          <a:bodyPr/>
          <a:lstStyle/>
          <a:p>
            <a:pPr>
              <a:defRPr/>
            </a:pPr>
            <a:fld id="{37DF7BCC-0A5E-4BFA-9F35-B36C7CD0B016}" type="slidenum">
              <a:rPr lang="en-US" altLang="en-US" smtClean="0"/>
              <a:pPr>
                <a:defRPr/>
              </a:pPr>
              <a:t>7</a:t>
            </a:fld>
            <a:endParaRPr lang="en-US" altLang="en-US"/>
          </a:p>
        </p:txBody>
      </p:sp>
      <p:sp>
        <p:nvSpPr>
          <p:cNvPr id="7" name="object 6">
            <a:extLst>
              <a:ext uri="{FF2B5EF4-FFF2-40B4-BE49-F238E27FC236}">
                <a16:creationId xmlns:a16="http://schemas.microsoft.com/office/drawing/2014/main" id="{19693950-3D2C-4D8D-9F55-9C390825E4A1}"/>
              </a:ext>
            </a:extLst>
          </p:cNvPr>
          <p:cNvSpPr>
            <a:spLocks noGrp="1"/>
          </p:cNvSpPr>
          <p:nvPr>
            <p:ph type="body" sz="quarter" idx="12"/>
          </p:nvPr>
        </p:nvSpPr>
        <p:spPr>
          <a:xfrm>
            <a:off x="770641" y="3177599"/>
            <a:ext cx="4458057" cy="3422705"/>
          </a:xfrm>
          <a:prstGeom prst="rect">
            <a:avLst/>
          </a:prstGeom>
          <a:blipFill>
            <a:blip r:embed="rId3" cstate="print"/>
            <a:stretch>
              <a:fillRect/>
            </a:stretch>
          </a:blipFill>
        </p:spPr>
        <p:txBody>
          <a:bodyPr wrap="square" lIns="0" tIns="0" rIns="0" bIns="0" rtlCol="0"/>
          <a:lstStyle/>
          <a:p>
            <a:r>
              <a:rPr lang="en-US" dirty="0"/>
              <a:t> </a:t>
            </a:r>
          </a:p>
        </p:txBody>
      </p:sp>
      <p:sp>
        <p:nvSpPr>
          <p:cNvPr id="8" name="object 7">
            <a:extLst>
              <a:ext uri="{FF2B5EF4-FFF2-40B4-BE49-F238E27FC236}">
                <a16:creationId xmlns:a16="http://schemas.microsoft.com/office/drawing/2014/main" id="{77C46A34-B7F0-43F8-B20E-0E82C8BD2ED9}"/>
              </a:ext>
            </a:extLst>
          </p:cNvPr>
          <p:cNvSpPr/>
          <p:nvPr/>
        </p:nvSpPr>
        <p:spPr>
          <a:xfrm>
            <a:off x="8378448" y="3607500"/>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FF9900"/>
          </a:solidFill>
        </p:spPr>
        <p:txBody>
          <a:bodyPr wrap="square" lIns="0" tIns="0" rIns="0" bIns="0" rtlCol="0"/>
          <a:lstStyle/>
          <a:p>
            <a:endParaRPr/>
          </a:p>
        </p:txBody>
      </p:sp>
      <p:sp>
        <p:nvSpPr>
          <p:cNvPr id="9" name="object 8">
            <a:extLst>
              <a:ext uri="{FF2B5EF4-FFF2-40B4-BE49-F238E27FC236}">
                <a16:creationId xmlns:a16="http://schemas.microsoft.com/office/drawing/2014/main" id="{FBF9D9D9-636D-4AD4-99C7-006DD2776AE1}"/>
              </a:ext>
            </a:extLst>
          </p:cNvPr>
          <p:cNvSpPr/>
          <p:nvPr/>
        </p:nvSpPr>
        <p:spPr>
          <a:xfrm>
            <a:off x="8378448" y="3607500"/>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400">
            <a:solidFill>
              <a:srgbClr val="385D89"/>
            </a:solidFill>
          </a:ln>
        </p:spPr>
        <p:txBody>
          <a:bodyPr wrap="square" lIns="0" tIns="0" rIns="0" bIns="0" rtlCol="0"/>
          <a:lstStyle/>
          <a:p>
            <a:endParaRPr/>
          </a:p>
        </p:txBody>
      </p:sp>
      <p:sp>
        <p:nvSpPr>
          <p:cNvPr id="10" name="object 9">
            <a:extLst>
              <a:ext uri="{FF2B5EF4-FFF2-40B4-BE49-F238E27FC236}">
                <a16:creationId xmlns:a16="http://schemas.microsoft.com/office/drawing/2014/main" id="{B6630A7A-0D6A-49D0-BAF5-E25CF1C0E3BA}"/>
              </a:ext>
            </a:extLst>
          </p:cNvPr>
          <p:cNvSpPr/>
          <p:nvPr/>
        </p:nvSpPr>
        <p:spPr>
          <a:xfrm>
            <a:off x="8530848" y="3823527"/>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FF9900"/>
          </a:solidFill>
        </p:spPr>
        <p:txBody>
          <a:bodyPr wrap="square" lIns="0" tIns="0" rIns="0" bIns="0" rtlCol="0"/>
          <a:lstStyle/>
          <a:p>
            <a:endParaRPr/>
          </a:p>
        </p:txBody>
      </p:sp>
      <p:sp>
        <p:nvSpPr>
          <p:cNvPr id="11" name="object 10">
            <a:extLst>
              <a:ext uri="{FF2B5EF4-FFF2-40B4-BE49-F238E27FC236}">
                <a16:creationId xmlns:a16="http://schemas.microsoft.com/office/drawing/2014/main" id="{C0E7B652-7B90-4F14-AD93-764E39F497A9}"/>
              </a:ext>
            </a:extLst>
          </p:cNvPr>
          <p:cNvSpPr/>
          <p:nvPr/>
        </p:nvSpPr>
        <p:spPr>
          <a:xfrm>
            <a:off x="8530848" y="3823527"/>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12" name="object 11">
            <a:extLst>
              <a:ext uri="{FF2B5EF4-FFF2-40B4-BE49-F238E27FC236}">
                <a16:creationId xmlns:a16="http://schemas.microsoft.com/office/drawing/2014/main" id="{CE4FAD00-EE71-466E-B11F-78D19818879D}"/>
              </a:ext>
            </a:extLst>
          </p:cNvPr>
          <p:cNvSpPr/>
          <p:nvPr/>
        </p:nvSpPr>
        <p:spPr>
          <a:xfrm>
            <a:off x="8683248" y="4039554"/>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FF9900"/>
          </a:solidFill>
        </p:spPr>
        <p:txBody>
          <a:bodyPr wrap="square" lIns="0" tIns="0" rIns="0" bIns="0" rtlCol="0"/>
          <a:lstStyle/>
          <a:p>
            <a:endParaRPr/>
          </a:p>
        </p:txBody>
      </p:sp>
      <p:sp>
        <p:nvSpPr>
          <p:cNvPr id="13" name="object 12">
            <a:extLst>
              <a:ext uri="{FF2B5EF4-FFF2-40B4-BE49-F238E27FC236}">
                <a16:creationId xmlns:a16="http://schemas.microsoft.com/office/drawing/2014/main" id="{84ED7F2B-8983-44F5-85AA-B5FDD0ED011B}"/>
              </a:ext>
            </a:extLst>
          </p:cNvPr>
          <p:cNvSpPr/>
          <p:nvPr/>
        </p:nvSpPr>
        <p:spPr>
          <a:xfrm>
            <a:off x="8683248" y="4039554"/>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14" name="object 13">
            <a:extLst>
              <a:ext uri="{FF2B5EF4-FFF2-40B4-BE49-F238E27FC236}">
                <a16:creationId xmlns:a16="http://schemas.microsoft.com/office/drawing/2014/main" id="{B58DCFC0-DD10-4691-A01A-A5027044F44C}"/>
              </a:ext>
            </a:extLst>
          </p:cNvPr>
          <p:cNvSpPr/>
          <p:nvPr/>
        </p:nvSpPr>
        <p:spPr>
          <a:xfrm>
            <a:off x="8835648" y="4255581"/>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7"/>
                </a:lnTo>
                <a:lnTo>
                  <a:pt x="94204" y="264943"/>
                </a:lnTo>
                <a:lnTo>
                  <a:pt x="140775" y="235894"/>
                </a:lnTo>
                <a:lnTo>
                  <a:pt x="185691" y="190569"/>
                </a:lnTo>
                <a:lnTo>
                  <a:pt x="220168" y="136983"/>
                </a:lnTo>
                <a:lnTo>
                  <a:pt x="238428" y="85254"/>
                </a:lnTo>
                <a:lnTo>
                  <a:pt x="239305" y="41193"/>
                </a:lnTo>
                <a:lnTo>
                  <a:pt x="221632" y="10610"/>
                </a:lnTo>
                <a:lnTo>
                  <a:pt x="187934" y="0"/>
                </a:lnTo>
                <a:close/>
              </a:path>
            </a:pathLst>
          </a:custGeom>
          <a:solidFill>
            <a:srgbClr val="FF9900"/>
          </a:solidFill>
        </p:spPr>
        <p:txBody>
          <a:bodyPr wrap="square" lIns="0" tIns="0" rIns="0" bIns="0" rtlCol="0"/>
          <a:lstStyle/>
          <a:p>
            <a:endParaRPr/>
          </a:p>
        </p:txBody>
      </p:sp>
      <p:sp>
        <p:nvSpPr>
          <p:cNvPr id="15" name="object 14">
            <a:extLst>
              <a:ext uri="{FF2B5EF4-FFF2-40B4-BE49-F238E27FC236}">
                <a16:creationId xmlns:a16="http://schemas.microsoft.com/office/drawing/2014/main" id="{1F720CA9-988D-4F1A-8182-B026BF4E6BA2}"/>
              </a:ext>
            </a:extLst>
          </p:cNvPr>
          <p:cNvSpPr/>
          <p:nvPr/>
        </p:nvSpPr>
        <p:spPr>
          <a:xfrm>
            <a:off x="8835648" y="4255581"/>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3"/>
                </a:lnTo>
                <a:lnTo>
                  <a:pt x="238428" y="85254"/>
                </a:lnTo>
                <a:lnTo>
                  <a:pt x="220168" y="136983"/>
                </a:lnTo>
                <a:lnTo>
                  <a:pt x="185691" y="190569"/>
                </a:lnTo>
                <a:lnTo>
                  <a:pt x="140775" y="235894"/>
                </a:lnTo>
                <a:lnTo>
                  <a:pt x="94204" y="264943"/>
                </a:lnTo>
                <a:lnTo>
                  <a:pt x="51371" y="275347"/>
                </a:lnTo>
                <a:lnTo>
                  <a:pt x="17670" y="264737"/>
                </a:lnTo>
                <a:close/>
              </a:path>
            </a:pathLst>
          </a:custGeom>
          <a:ln w="25400">
            <a:solidFill>
              <a:srgbClr val="385D89"/>
            </a:solidFill>
          </a:ln>
        </p:spPr>
        <p:txBody>
          <a:bodyPr wrap="square" lIns="0" tIns="0" rIns="0" bIns="0" rtlCol="0"/>
          <a:lstStyle/>
          <a:p>
            <a:endParaRPr/>
          </a:p>
        </p:txBody>
      </p:sp>
      <p:sp>
        <p:nvSpPr>
          <p:cNvPr id="16" name="object 15">
            <a:extLst>
              <a:ext uri="{FF2B5EF4-FFF2-40B4-BE49-F238E27FC236}">
                <a16:creationId xmlns:a16="http://schemas.microsoft.com/office/drawing/2014/main" id="{39D50614-EE44-4EB9-B929-18CD0C8F0E30}"/>
              </a:ext>
            </a:extLst>
          </p:cNvPr>
          <p:cNvSpPr/>
          <p:nvPr/>
        </p:nvSpPr>
        <p:spPr>
          <a:xfrm>
            <a:off x="8666483" y="3319464"/>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1D08B8"/>
          </a:solidFill>
        </p:spPr>
        <p:txBody>
          <a:bodyPr wrap="square" lIns="0" tIns="0" rIns="0" bIns="0" rtlCol="0"/>
          <a:lstStyle/>
          <a:p>
            <a:endParaRPr/>
          </a:p>
        </p:txBody>
      </p:sp>
      <p:sp>
        <p:nvSpPr>
          <p:cNvPr id="17" name="object 16">
            <a:extLst>
              <a:ext uri="{FF2B5EF4-FFF2-40B4-BE49-F238E27FC236}">
                <a16:creationId xmlns:a16="http://schemas.microsoft.com/office/drawing/2014/main" id="{A2A590D1-65F3-4ED8-AA87-912641216D82}"/>
              </a:ext>
            </a:extLst>
          </p:cNvPr>
          <p:cNvSpPr/>
          <p:nvPr/>
        </p:nvSpPr>
        <p:spPr>
          <a:xfrm>
            <a:off x="8666483" y="3319464"/>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18" name="object 17">
            <a:extLst>
              <a:ext uri="{FF2B5EF4-FFF2-40B4-BE49-F238E27FC236}">
                <a16:creationId xmlns:a16="http://schemas.microsoft.com/office/drawing/2014/main" id="{F98685F2-CCD4-4255-B478-6154C717D2D8}"/>
              </a:ext>
            </a:extLst>
          </p:cNvPr>
          <p:cNvSpPr/>
          <p:nvPr/>
        </p:nvSpPr>
        <p:spPr>
          <a:xfrm>
            <a:off x="8818883" y="3535491"/>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1D08B8"/>
          </a:solidFill>
        </p:spPr>
        <p:txBody>
          <a:bodyPr wrap="square" lIns="0" tIns="0" rIns="0" bIns="0" rtlCol="0"/>
          <a:lstStyle/>
          <a:p>
            <a:endParaRPr/>
          </a:p>
        </p:txBody>
      </p:sp>
      <p:sp>
        <p:nvSpPr>
          <p:cNvPr id="19" name="object 18">
            <a:extLst>
              <a:ext uri="{FF2B5EF4-FFF2-40B4-BE49-F238E27FC236}">
                <a16:creationId xmlns:a16="http://schemas.microsoft.com/office/drawing/2014/main" id="{68A7FA41-D663-4EE0-A671-801B957AC9E2}"/>
              </a:ext>
            </a:extLst>
          </p:cNvPr>
          <p:cNvSpPr/>
          <p:nvPr/>
        </p:nvSpPr>
        <p:spPr>
          <a:xfrm>
            <a:off x="8818883" y="3535491"/>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20" name="object 19">
            <a:extLst>
              <a:ext uri="{FF2B5EF4-FFF2-40B4-BE49-F238E27FC236}">
                <a16:creationId xmlns:a16="http://schemas.microsoft.com/office/drawing/2014/main" id="{7DDE1BA7-7206-4D9D-90FF-E2576A05179F}"/>
              </a:ext>
            </a:extLst>
          </p:cNvPr>
          <p:cNvSpPr/>
          <p:nvPr/>
        </p:nvSpPr>
        <p:spPr>
          <a:xfrm>
            <a:off x="8971283" y="3751518"/>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1D08B8"/>
          </a:solidFill>
        </p:spPr>
        <p:txBody>
          <a:bodyPr wrap="square" lIns="0" tIns="0" rIns="0" bIns="0" rtlCol="0"/>
          <a:lstStyle/>
          <a:p>
            <a:endParaRPr/>
          </a:p>
        </p:txBody>
      </p:sp>
      <p:sp>
        <p:nvSpPr>
          <p:cNvPr id="21" name="object 20">
            <a:extLst>
              <a:ext uri="{FF2B5EF4-FFF2-40B4-BE49-F238E27FC236}">
                <a16:creationId xmlns:a16="http://schemas.microsoft.com/office/drawing/2014/main" id="{0D8052E9-E919-4AEE-A57E-46525982ECE8}"/>
              </a:ext>
            </a:extLst>
          </p:cNvPr>
          <p:cNvSpPr/>
          <p:nvPr/>
        </p:nvSpPr>
        <p:spPr>
          <a:xfrm>
            <a:off x="8971283" y="3751518"/>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22" name="object 21">
            <a:extLst>
              <a:ext uri="{FF2B5EF4-FFF2-40B4-BE49-F238E27FC236}">
                <a16:creationId xmlns:a16="http://schemas.microsoft.com/office/drawing/2014/main" id="{9CB16C01-5C91-4073-856B-2D8728D1CB05}"/>
              </a:ext>
            </a:extLst>
          </p:cNvPr>
          <p:cNvSpPr/>
          <p:nvPr/>
        </p:nvSpPr>
        <p:spPr>
          <a:xfrm>
            <a:off x="9123683" y="3967545"/>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1D08B8"/>
          </a:solidFill>
        </p:spPr>
        <p:txBody>
          <a:bodyPr wrap="square" lIns="0" tIns="0" rIns="0" bIns="0" rtlCol="0"/>
          <a:lstStyle/>
          <a:p>
            <a:endParaRPr/>
          </a:p>
        </p:txBody>
      </p:sp>
      <p:sp>
        <p:nvSpPr>
          <p:cNvPr id="23" name="object 22">
            <a:extLst>
              <a:ext uri="{FF2B5EF4-FFF2-40B4-BE49-F238E27FC236}">
                <a16:creationId xmlns:a16="http://schemas.microsoft.com/office/drawing/2014/main" id="{FB276573-0503-4B09-BD8E-2F35AD0D77D2}"/>
              </a:ext>
            </a:extLst>
          </p:cNvPr>
          <p:cNvSpPr/>
          <p:nvPr/>
        </p:nvSpPr>
        <p:spPr>
          <a:xfrm>
            <a:off x="9123683" y="3967545"/>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400">
            <a:solidFill>
              <a:srgbClr val="385D89"/>
            </a:solidFill>
          </a:ln>
        </p:spPr>
        <p:txBody>
          <a:bodyPr wrap="square" lIns="0" tIns="0" rIns="0" bIns="0" rtlCol="0"/>
          <a:lstStyle/>
          <a:p>
            <a:endParaRPr/>
          </a:p>
        </p:txBody>
      </p:sp>
      <p:sp>
        <p:nvSpPr>
          <p:cNvPr id="24" name="object 23">
            <a:extLst>
              <a:ext uri="{FF2B5EF4-FFF2-40B4-BE49-F238E27FC236}">
                <a16:creationId xmlns:a16="http://schemas.microsoft.com/office/drawing/2014/main" id="{DA7CCF8A-FA22-4C98-A508-B8C7DF4E3E5A}"/>
              </a:ext>
            </a:extLst>
          </p:cNvPr>
          <p:cNvSpPr/>
          <p:nvPr/>
        </p:nvSpPr>
        <p:spPr>
          <a:xfrm>
            <a:off x="8954519" y="3031428"/>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006666"/>
          </a:solidFill>
        </p:spPr>
        <p:txBody>
          <a:bodyPr wrap="square" lIns="0" tIns="0" rIns="0" bIns="0" rtlCol="0"/>
          <a:lstStyle/>
          <a:p>
            <a:endParaRPr/>
          </a:p>
        </p:txBody>
      </p:sp>
      <p:sp>
        <p:nvSpPr>
          <p:cNvPr id="25" name="object 24">
            <a:extLst>
              <a:ext uri="{FF2B5EF4-FFF2-40B4-BE49-F238E27FC236}">
                <a16:creationId xmlns:a16="http://schemas.microsoft.com/office/drawing/2014/main" id="{7CAAB571-47D3-4E24-9561-76A4419431A8}"/>
              </a:ext>
            </a:extLst>
          </p:cNvPr>
          <p:cNvSpPr/>
          <p:nvPr/>
        </p:nvSpPr>
        <p:spPr>
          <a:xfrm>
            <a:off x="8954519" y="3031428"/>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26" name="object 25">
            <a:extLst>
              <a:ext uri="{FF2B5EF4-FFF2-40B4-BE49-F238E27FC236}">
                <a16:creationId xmlns:a16="http://schemas.microsoft.com/office/drawing/2014/main" id="{EFC3085B-44E6-4FD7-B4BB-D03D0BDC3D47}"/>
              </a:ext>
            </a:extLst>
          </p:cNvPr>
          <p:cNvSpPr/>
          <p:nvPr/>
        </p:nvSpPr>
        <p:spPr>
          <a:xfrm>
            <a:off x="9259319" y="3463482"/>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006666"/>
          </a:solidFill>
        </p:spPr>
        <p:txBody>
          <a:bodyPr wrap="square" lIns="0" tIns="0" rIns="0" bIns="0" rtlCol="0"/>
          <a:lstStyle/>
          <a:p>
            <a:endParaRPr/>
          </a:p>
        </p:txBody>
      </p:sp>
      <p:sp>
        <p:nvSpPr>
          <p:cNvPr id="27" name="object 26">
            <a:extLst>
              <a:ext uri="{FF2B5EF4-FFF2-40B4-BE49-F238E27FC236}">
                <a16:creationId xmlns:a16="http://schemas.microsoft.com/office/drawing/2014/main" id="{F00321B9-1005-4A1A-8866-316A750A6EAA}"/>
              </a:ext>
            </a:extLst>
          </p:cNvPr>
          <p:cNvSpPr/>
          <p:nvPr/>
        </p:nvSpPr>
        <p:spPr>
          <a:xfrm>
            <a:off x="9259319" y="3463482"/>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399">
            <a:solidFill>
              <a:srgbClr val="385D89"/>
            </a:solidFill>
          </a:ln>
        </p:spPr>
        <p:txBody>
          <a:bodyPr wrap="square" lIns="0" tIns="0" rIns="0" bIns="0" rtlCol="0"/>
          <a:lstStyle/>
          <a:p>
            <a:endParaRPr/>
          </a:p>
        </p:txBody>
      </p:sp>
      <p:sp>
        <p:nvSpPr>
          <p:cNvPr id="28" name="object 27">
            <a:extLst>
              <a:ext uri="{FF2B5EF4-FFF2-40B4-BE49-F238E27FC236}">
                <a16:creationId xmlns:a16="http://schemas.microsoft.com/office/drawing/2014/main" id="{15B5FF2D-BCD0-45AA-B7AE-51D09C67A6AF}"/>
              </a:ext>
            </a:extLst>
          </p:cNvPr>
          <p:cNvSpPr/>
          <p:nvPr/>
        </p:nvSpPr>
        <p:spPr>
          <a:xfrm>
            <a:off x="9411719" y="3679509"/>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9"/>
                </a:lnTo>
                <a:lnTo>
                  <a:pt x="94204" y="264959"/>
                </a:lnTo>
                <a:lnTo>
                  <a:pt x="140775" y="235948"/>
                </a:lnTo>
                <a:lnTo>
                  <a:pt x="185691" y="190696"/>
                </a:lnTo>
                <a:lnTo>
                  <a:pt x="220168" y="137036"/>
                </a:lnTo>
                <a:lnTo>
                  <a:pt x="238428" y="85270"/>
                </a:lnTo>
                <a:lnTo>
                  <a:pt x="239305" y="41195"/>
                </a:lnTo>
                <a:lnTo>
                  <a:pt x="221632" y="10610"/>
                </a:lnTo>
                <a:lnTo>
                  <a:pt x="187934" y="0"/>
                </a:lnTo>
                <a:close/>
              </a:path>
            </a:pathLst>
          </a:custGeom>
          <a:solidFill>
            <a:srgbClr val="006666"/>
          </a:solidFill>
        </p:spPr>
        <p:txBody>
          <a:bodyPr wrap="square" lIns="0" tIns="0" rIns="0" bIns="0" rtlCol="0"/>
          <a:lstStyle/>
          <a:p>
            <a:endParaRPr/>
          </a:p>
        </p:txBody>
      </p:sp>
      <p:sp>
        <p:nvSpPr>
          <p:cNvPr id="29" name="object 28">
            <a:extLst>
              <a:ext uri="{FF2B5EF4-FFF2-40B4-BE49-F238E27FC236}">
                <a16:creationId xmlns:a16="http://schemas.microsoft.com/office/drawing/2014/main" id="{E992A385-209F-4956-8A43-320980654A47}"/>
              </a:ext>
            </a:extLst>
          </p:cNvPr>
          <p:cNvSpPr/>
          <p:nvPr/>
        </p:nvSpPr>
        <p:spPr>
          <a:xfrm>
            <a:off x="9411719" y="3679509"/>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5"/>
                </a:lnTo>
                <a:lnTo>
                  <a:pt x="238428" y="85270"/>
                </a:lnTo>
                <a:lnTo>
                  <a:pt x="220168" y="137036"/>
                </a:lnTo>
                <a:lnTo>
                  <a:pt x="185691" y="190696"/>
                </a:lnTo>
                <a:lnTo>
                  <a:pt x="140775" y="235948"/>
                </a:lnTo>
                <a:lnTo>
                  <a:pt x="94204" y="264959"/>
                </a:lnTo>
                <a:lnTo>
                  <a:pt x="51371" y="275349"/>
                </a:lnTo>
                <a:lnTo>
                  <a:pt x="17670" y="264737"/>
                </a:lnTo>
                <a:close/>
              </a:path>
            </a:pathLst>
          </a:custGeom>
          <a:ln w="25400">
            <a:solidFill>
              <a:srgbClr val="385D89"/>
            </a:solidFill>
          </a:ln>
        </p:spPr>
        <p:txBody>
          <a:bodyPr wrap="square" lIns="0" tIns="0" rIns="0" bIns="0" rtlCol="0"/>
          <a:lstStyle/>
          <a:p>
            <a:endParaRPr/>
          </a:p>
        </p:txBody>
      </p:sp>
      <p:sp>
        <p:nvSpPr>
          <p:cNvPr id="30" name="object 29">
            <a:extLst>
              <a:ext uri="{FF2B5EF4-FFF2-40B4-BE49-F238E27FC236}">
                <a16:creationId xmlns:a16="http://schemas.microsoft.com/office/drawing/2014/main" id="{D792ADFD-6637-4885-8FC5-89A94507C59A}"/>
              </a:ext>
            </a:extLst>
          </p:cNvPr>
          <p:cNvSpPr/>
          <p:nvPr/>
        </p:nvSpPr>
        <p:spPr>
          <a:xfrm>
            <a:off x="8385131" y="5129715"/>
            <a:ext cx="239395" cy="275590"/>
          </a:xfrm>
          <a:custGeom>
            <a:avLst/>
            <a:gdLst/>
            <a:ahLst/>
            <a:cxnLst/>
            <a:rect l="l" t="t" r="r" b="b"/>
            <a:pathLst>
              <a:path w="239395" h="275589">
                <a:moveTo>
                  <a:pt x="187934" y="0"/>
                </a:moveTo>
                <a:lnTo>
                  <a:pt x="145115" y="10390"/>
                </a:lnTo>
                <a:lnTo>
                  <a:pt x="98581" y="39401"/>
                </a:lnTo>
                <a:lnTo>
                  <a:pt x="53738" y="84653"/>
                </a:lnTo>
                <a:lnTo>
                  <a:pt x="19188" y="138312"/>
                </a:lnTo>
                <a:lnTo>
                  <a:pt x="890" y="190079"/>
                </a:lnTo>
                <a:lnTo>
                  <a:pt x="0" y="234154"/>
                </a:lnTo>
                <a:lnTo>
                  <a:pt x="17670" y="264739"/>
                </a:lnTo>
                <a:lnTo>
                  <a:pt x="51371" y="275349"/>
                </a:lnTo>
                <a:lnTo>
                  <a:pt x="94204" y="264945"/>
                </a:lnTo>
                <a:lnTo>
                  <a:pt x="140775" y="235896"/>
                </a:lnTo>
                <a:lnTo>
                  <a:pt x="185691" y="190571"/>
                </a:lnTo>
                <a:lnTo>
                  <a:pt x="220168" y="136985"/>
                </a:lnTo>
                <a:lnTo>
                  <a:pt x="238428" y="85256"/>
                </a:lnTo>
                <a:lnTo>
                  <a:pt x="239305" y="41195"/>
                </a:lnTo>
                <a:lnTo>
                  <a:pt x="221632" y="10612"/>
                </a:lnTo>
                <a:lnTo>
                  <a:pt x="187934" y="0"/>
                </a:lnTo>
                <a:close/>
              </a:path>
            </a:pathLst>
          </a:custGeom>
          <a:solidFill>
            <a:srgbClr val="FF9900"/>
          </a:solidFill>
        </p:spPr>
        <p:txBody>
          <a:bodyPr wrap="square" lIns="0" tIns="0" rIns="0" bIns="0" rtlCol="0"/>
          <a:lstStyle/>
          <a:p>
            <a:endParaRPr/>
          </a:p>
        </p:txBody>
      </p:sp>
      <p:sp>
        <p:nvSpPr>
          <p:cNvPr id="31" name="object 30">
            <a:extLst>
              <a:ext uri="{FF2B5EF4-FFF2-40B4-BE49-F238E27FC236}">
                <a16:creationId xmlns:a16="http://schemas.microsoft.com/office/drawing/2014/main" id="{A702B75C-1370-49A8-9C3F-614FFB333DC3}"/>
              </a:ext>
            </a:extLst>
          </p:cNvPr>
          <p:cNvSpPr/>
          <p:nvPr/>
        </p:nvSpPr>
        <p:spPr>
          <a:xfrm>
            <a:off x="8385131" y="5129715"/>
            <a:ext cx="239395" cy="275590"/>
          </a:xfrm>
          <a:custGeom>
            <a:avLst/>
            <a:gdLst/>
            <a:ahLst/>
            <a:cxnLst/>
            <a:rect l="l" t="t" r="r" b="b"/>
            <a:pathLst>
              <a:path w="239395" h="275589">
                <a:moveTo>
                  <a:pt x="17670" y="264739"/>
                </a:moveTo>
                <a:lnTo>
                  <a:pt x="0" y="234154"/>
                </a:lnTo>
                <a:lnTo>
                  <a:pt x="890" y="190079"/>
                </a:lnTo>
                <a:lnTo>
                  <a:pt x="19188" y="138312"/>
                </a:lnTo>
                <a:lnTo>
                  <a:pt x="53738" y="84653"/>
                </a:lnTo>
                <a:lnTo>
                  <a:pt x="98581" y="39401"/>
                </a:lnTo>
                <a:lnTo>
                  <a:pt x="145115" y="10390"/>
                </a:lnTo>
                <a:lnTo>
                  <a:pt x="187934" y="0"/>
                </a:lnTo>
                <a:lnTo>
                  <a:pt x="221632" y="10612"/>
                </a:lnTo>
                <a:lnTo>
                  <a:pt x="239305" y="41195"/>
                </a:lnTo>
                <a:lnTo>
                  <a:pt x="238428" y="85256"/>
                </a:lnTo>
                <a:lnTo>
                  <a:pt x="220168" y="136985"/>
                </a:lnTo>
                <a:lnTo>
                  <a:pt x="185691" y="190571"/>
                </a:lnTo>
                <a:lnTo>
                  <a:pt x="140775" y="235896"/>
                </a:lnTo>
                <a:lnTo>
                  <a:pt x="94204" y="264945"/>
                </a:lnTo>
                <a:lnTo>
                  <a:pt x="51371" y="275349"/>
                </a:lnTo>
                <a:lnTo>
                  <a:pt x="17670" y="264739"/>
                </a:lnTo>
                <a:close/>
              </a:path>
            </a:pathLst>
          </a:custGeom>
          <a:ln w="25400">
            <a:solidFill>
              <a:srgbClr val="385D89"/>
            </a:solidFill>
          </a:ln>
        </p:spPr>
        <p:txBody>
          <a:bodyPr wrap="square" lIns="0" tIns="0" rIns="0" bIns="0" rtlCol="0"/>
          <a:lstStyle/>
          <a:p>
            <a:endParaRPr/>
          </a:p>
        </p:txBody>
      </p:sp>
      <p:sp>
        <p:nvSpPr>
          <p:cNvPr id="32" name="object 31">
            <a:extLst>
              <a:ext uri="{FF2B5EF4-FFF2-40B4-BE49-F238E27FC236}">
                <a16:creationId xmlns:a16="http://schemas.microsoft.com/office/drawing/2014/main" id="{93CD4CFE-3B4F-4716-967E-436E862F26B0}"/>
              </a:ext>
            </a:extLst>
          </p:cNvPr>
          <p:cNvSpPr/>
          <p:nvPr/>
        </p:nvSpPr>
        <p:spPr>
          <a:xfrm>
            <a:off x="8561662" y="5345742"/>
            <a:ext cx="239395" cy="275590"/>
          </a:xfrm>
          <a:custGeom>
            <a:avLst/>
            <a:gdLst/>
            <a:ahLst/>
            <a:cxnLst/>
            <a:rect l="l" t="t" r="r" b="b"/>
            <a:pathLst>
              <a:path w="239395" h="275589">
                <a:moveTo>
                  <a:pt x="187934" y="0"/>
                </a:moveTo>
                <a:lnTo>
                  <a:pt x="145115" y="10390"/>
                </a:lnTo>
                <a:lnTo>
                  <a:pt x="98581" y="39401"/>
                </a:lnTo>
                <a:lnTo>
                  <a:pt x="53738" y="84653"/>
                </a:lnTo>
                <a:lnTo>
                  <a:pt x="19188" y="138312"/>
                </a:lnTo>
                <a:lnTo>
                  <a:pt x="890" y="190079"/>
                </a:lnTo>
                <a:lnTo>
                  <a:pt x="0" y="234154"/>
                </a:lnTo>
                <a:lnTo>
                  <a:pt x="17670" y="264739"/>
                </a:lnTo>
                <a:lnTo>
                  <a:pt x="51371" y="275360"/>
                </a:lnTo>
                <a:lnTo>
                  <a:pt x="94204" y="264955"/>
                </a:lnTo>
                <a:lnTo>
                  <a:pt x="140775" y="235900"/>
                </a:lnTo>
                <a:lnTo>
                  <a:pt x="185691" y="190571"/>
                </a:lnTo>
                <a:lnTo>
                  <a:pt x="220168" y="136985"/>
                </a:lnTo>
                <a:lnTo>
                  <a:pt x="238428" y="85256"/>
                </a:lnTo>
                <a:lnTo>
                  <a:pt x="239305" y="41195"/>
                </a:lnTo>
                <a:lnTo>
                  <a:pt x="221632" y="10612"/>
                </a:lnTo>
                <a:lnTo>
                  <a:pt x="187934" y="0"/>
                </a:lnTo>
                <a:close/>
              </a:path>
            </a:pathLst>
          </a:custGeom>
          <a:solidFill>
            <a:srgbClr val="FF9900"/>
          </a:solidFill>
        </p:spPr>
        <p:txBody>
          <a:bodyPr wrap="square" lIns="0" tIns="0" rIns="0" bIns="0" rtlCol="0"/>
          <a:lstStyle/>
          <a:p>
            <a:endParaRPr/>
          </a:p>
        </p:txBody>
      </p:sp>
      <p:sp>
        <p:nvSpPr>
          <p:cNvPr id="33" name="object 32">
            <a:extLst>
              <a:ext uri="{FF2B5EF4-FFF2-40B4-BE49-F238E27FC236}">
                <a16:creationId xmlns:a16="http://schemas.microsoft.com/office/drawing/2014/main" id="{CCA679B5-FD44-4DDD-AF2C-2CC9B8E093DA}"/>
              </a:ext>
            </a:extLst>
          </p:cNvPr>
          <p:cNvSpPr/>
          <p:nvPr/>
        </p:nvSpPr>
        <p:spPr>
          <a:xfrm>
            <a:off x="8561662" y="5345742"/>
            <a:ext cx="239395" cy="275590"/>
          </a:xfrm>
          <a:custGeom>
            <a:avLst/>
            <a:gdLst/>
            <a:ahLst/>
            <a:cxnLst/>
            <a:rect l="l" t="t" r="r" b="b"/>
            <a:pathLst>
              <a:path w="239395" h="275589">
                <a:moveTo>
                  <a:pt x="17670" y="264739"/>
                </a:moveTo>
                <a:lnTo>
                  <a:pt x="0" y="234154"/>
                </a:lnTo>
                <a:lnTo>
                  <a:pt x="890" y="190079"/>
                </a:lnTo>
                <a:lnTo>
                  <a:pt x="19188" y="138312"/>
                </a:lnTo>
                <a:lnTo>
                  <a:pt x="53738" y="84653"/>
                </a:lnTo>
                <a:lnTo>
                  <a:pt x="98581" y="39401"/>
                </a:lnTo>
                <a:lnTo>
                  <a:pt x="145115" y="10390"/>
                </a:lnTo>
                <a:lnTo>
                  <a:pt x="187934" y="0"/>
                </a:lnTo>
                <a:lnTo>
                  <a:pt x="221632" y="10612"/>
                </a:lnTo>
                <a:lnTo>
                  <a:pt x="239305" y="41195"/>
                </a:lnTo>
                <a:lnTo>
                  <a:pt x="238428" y="85256"/>
                </a:lnTo>
                <a:lnTo>
                  <a:pt x="220168" y="136985"/>
                </a:lnTo>
                <a:lnTo>
                  <a:pt x="185691" y="190571"/>
                </a:lnTo>
                <a:lnTo>
                  <a:pt x="140775" y="235900"/>
                </a:lnTo>
                <a:lnTo>
                  <a:pt x="94204" y="264955"/>
                </a:lnTo>
                <a:lnTo>
                  <a:pt x="51371" y="275360"/>
                </a:lnTo>
                <a:lnTo>
                  <a:pt x="17670" y="264739"/>
                </a:lnTo>
                <a:close/>
              </a:path>
            </a:pathLst>
          </a:custGeom>
          <a:ln w="25400">
            <a:solidFill>
              <a:srgbClr val="385D89"/>
            </a:solidFill>
          </a:ln>
        </p:spPr>
        <p:txBody>
          <a:bodyPr wrap="square" lIns="0" tIns="0" rIns="0" bIns="0" rtlCol="0"/>
          <a:lstStyle/>
          <a:p>
            <a:endParaRPr/>
          </a:p>
        </p:txBody>
      </p:sp>
      <p:sp>
        <p:nvSpPr>
          <p:cNvPr id="34" name="object 33">
            <a:extLst>
              <a:ext uri="{FF2B5EF4-FFF2-40B4-BE49-F238E27FC236}">
                <a16:creationId xmlns:a16="http://schemas.microsoft.com/office/drawing/2014/main" id="{88AEB6C2-B310-4E43-8740-CF4E70C620AF}"/>
              </a:ext>
            </a:extLst>
          </p:cNvPr>
          <p:cNvSpPr/>
          <p:nvPr/>
        </p:nvSpPr>
        <p:spPr>
          <a:xfrm>
            <a:off x="8769306" y="5561770"/>
            <a:ext cx="239395" cy="275590"/>
          </a:xfrm>
          <a:custGeom>
            <a:avLst/>
            <a:gdLst/>
            <a:ahLst/>
            <a:cxnLst/>
            <a:rect l="l" t="t" r="r" b="b"/>
            <a:pathLst>
              <a:path w="239395" h="275589">
                <a:moveTo>
                  <a:pt x="187934" y="0"/>
                </a:moveTo>
                <a:lnTo>
                  <a:pt x="145115" y="10395"/>
                </a:lnTo>
                <a:lnTo>
                  <a:pt x="98581" y="39422"/>
                </a:lnTo>
                <a:lnTo>
                  <a:pt x="53738" y="84703"/>
                </a:lnTo>
                <a:lnTo>
                  <a:pt x="19188" y="138326"/>
                </a:lnTo>
                <a:lnTo>
                  <a:pt x="890" y="190064"/>
                </a:lnTo>
                <a:lnTo>
                  <a:pt x="0" y="234127"/>
                </a:lnTo>
                <a:lnTo>
                  <a:pt x="17670" y="264725"/>
                </a:lnTo>
                <a:lnTo>
                  <a:pt x="51371" y="275347"/>
                </a:lnTo>
                <a:lnTo>
                  <a:pt x="94204" y="264948"/>
                </a:lnTo>
                <a:lnTo>
                  <a:pt x="140775" y="235908"/>
                </a:lnTo>
                <a:lnTo>
                  <a:pt x="185691" y="190608"/>
                </a:lnTo>
                <a:lnTo>
                  <a:pt x="220168" y="136984"/>
                </a:lnTo>
                <a:lnTo>
                  <a:pt x="238428" y="85246"/>
                </a:lnTo>
                <a:lnTo>
                  <a:pt x="239305" y="41190"/>
                </a:lnTo>
                <a:lnTo>
                  <a:pt x="221632" y="10611"/>
                </a:lnTo>
                <a:lnTo>
                  <a:pt x="187934" y="0"/>
                </a:lnTo>
                <a:close/>
              </a:path>
            </a:pathLst>
          </a:custGeom>
          <a:solidFill>
            <a:srgbClr val="FF9900"/>
          </a:solidFill>
        </p:spPr>
        <p:txBody>
          <a:bodyPr wrap="square" lIns="0" tIns="0" rIns="0" bIns="0" rtlCol="0"/>
          <a:lstStyle/>
          <a:p>
            <a:endParaRPr/>
          </a:p>
        </p:txBody>
      </p:sp>
      <p:sp>
        <p:nvSpPr>
          <p:cNvPr id="35" name="object 34">
            <a:extLst>
              <a:ext uri="{FF2B5EF4-FFF2-40B4-BE49-F238E27FC236}">
                <a16:creationId xmlns:a16="http://schemas.microsoft.com/office/drawing/2014/main" id="{92283DE5-252F-40A3-876A-D440D30123D3}"/>
              </a:ext>
            </a:extLst>
          </p:cNvPr>
          <p:cNvSpPr/>
          <p:nvPr/>
        </p:nvSpPr>
        <p:spPr>
          <a:xfrm>
            <a:off x="8769306" y="5561770"/>
            <a:ext cx="239395" cy="275590"/>
          </a:xfrm>
          <a:custGeom>
            <a:avLst/>
            <a:gdLst/>
            <a:ahLst/>
            <a:cxnLst/>
            <a:rect l="l" t="t" r="r" b="b"/>
            <a:pathLst>
              <a:path w="239395" h="275589">
                <a:moveTo>
                  <a:pt x="17670" y="264725"/>
                </a:moveTo>
                <a:lnTo>
                  <a:pt x="0" y="234127"/>
                </a:lnTo>
                <a:lnTo>
                  <a:pt x="890" y="190064"/>
                </a:lnTo>
                <a:lnTo>
                  <a:pt x="19188" y="138326"/>
                </a:lnTo>
                <a:lnTo>
                  <a:pt x="53738" y="84703"/>
                </a:lnTo>
                <a:lnTo>
                  <a:pt x="98581" y="39422"/>
                </a:lnTo>
                <a:lnTo>
                  <a:pt x="145115" y="10395"/>
                </a:lnTo>
                <a:lnTo>
                  <a:pt x="187934" y="0"/>
                </a:lnTo>
                <a:lnTo>
                  <a:pt x="221632" y="10611"/>
                </a:lnTo>
                <a:lnTo>
                  <a:pt x="239305" y="41190"/>
                </a:lnTo>
                <a:lnTo>
                  <a:pt x="238428" y="85246"/>
                </a:lnTo>
                <a:lnTo>
                  <a:pt x="220168" y="136984"/>
                </a:lnTo>
                <a:lnTo>
                  <a:pt x="185691" y="190608"/>
                </a:lnTo>
                <a:lnTo>
                  <a:pt x="140775" y="235908"/>
                </a:lnTo>
                <a:lnTo>
                  <a:pt x="94204" y="264948"/>
                </a:lnTo>
                <a:lnTo>
                  <a:pt x="51371" y="275347"/>
                </a:lnTo>
                <a:lnTo>
                  <a:pt x="17670" y="264725"/>
                </a:lnTo>
                <a:close/>
              </a:path>
            </a:pathLst>
          </a:custGeom>
          <a:ln w="25400">
            <a:solidFill>
              <a:srgbClr val="385D89"/>
            </a:solidFill>
          </a:ln>
        </p:spPr>
        <p:txBody>
          <a:bodyPr wrap="square" lIns="0" tIns="0" rIns="0" bIns="0" rtlCol="0"/>
          <a:lstStyle/>
          <a:p>
            <a:endParaRPr/>
          </a:p>
        </p:txBody>
      </p:sp>
      <p:sp>
        <p:nvSpPr>
          <p:cNvPr id="36" name="object 35">
            <a:extLst>
              <a:ext uri="{FF2B5EF4-FFF2-40B4-BE49-F238E27FC236}">
                <a16:creationId xmlns:a16="http://schemas.microsoft.com/office/drawing/2014/main" id="{83DB9D5C-9FC2-4DA4-AEF8-84CD2DA1F314}"/>
              </a:ext>
            </a:extLst>
          </p:cNvPr>
          <p:cNvSpPr/>
          <p:nvPr/>
        </p:nvSpPr>
        <p:spPr>
          <a:xfrm>
            <a:off x="8673167" y="4841679"/>
            <a:ext cx="239395" cy="275590"/>
          </a:xfrm>
          <a:custGeom>
            <a:avLst/>
            <a:gdLst/>
            <a:ahLst/>
            <a:cxnLst/>
            <a:rect l="l" t="t" r="r" b="b"/>
            <a:pathLst>
              <a:path w="239395" h="275589">
                <a:moveTo>
                  <a:pt x="187934" y="0"/>
                </a:moveTo>
                <a:lnTo>
                  <a:pt x="145115" y="10390"/>
                </a:lnTo>
                <a:lnTo>
                  <a:pt x="98581" y="39401"/>
                </a:lnTo>
                <a:lnTo>
                  <a:pt x="53738" y="84653"/>
                </a:lnTo>
                <a:lnTo>
                  <a:pt x="19188" y="138312"/>
                </a:lnTo>
                <a:lnTo>
                  <a:pt x="890" y="190079"/>
                </a:lnTo>
                <a:lnTo>
                  <a:pt x="0" y="234154"/>
                </a:lnTo>
                <a:lnTo>
                  <a:pt x="17670" y="264739"/>
                </a:lnTo>
                <a:lnTo>
                  <a:pt x="51371" y="275349"/>
                </a:lnTo>
                <a:lnTo>
                  <a:pt x="94204" y="264945"/>
                </a:lnTo>
                <a:lnTo>
                  <a:pt x="140775" y="235896"/>
                </a:lnTo>
                <a:lnTo>
                  <a:pt x="185691" y="190571"/>
                </a:lnTo>
                <a:lnTo>
                  <a:pt x="220168" y="136985"/>
                </a:lnTo>
                <a:lnTo>
                  <a:pt x="238428" y="85256"/>
                </a:lnTo>
                <a:lnTo>
                  <a:pt x="239305" y="41195"/>
                </a:lnTo>
                <a:lnTo>
                  <a:pt x="221632" y="10612"/>
                </a:lnTo>
                <a:lnTo>
                  <a:pt x="187934" y="0"/>
                </a:lnTo>
                <a:close/>
              </a:path>
            </a:pathLst>
          </a:custGeom>
          <a:solidFill>
            <a:srgbClr val="1D08B8"/>
          </a:solidFill>
        </p:spPr>
        <p:txBody>
          <a:bodyPr wrap="square" lIns="0" tIns="0" rIns="0" bIns="0" rtlCol="0"/>
          <a:lstStyle/>
          <a:p>
            <a:endParaRPr/>
          </a:p>
        </p:txBody>
      </p:sp>
      <p:sp>
        <p:nvSpPr>
          <p:cNvPr id="37" name="object 36">
            <a:extLst>
              <a:ext uri="{FF2B5EF4-FFF2-40B4-BE49-F238E27FC236}">
                <a16:creationId xmlns:a16="http://schemas.microsoft.com/office/drawing/2014/main" id="{4C94DC07-89CD-404E-B716-823EF8AC2DF6}"/>
              </a:ext>
            </a:extLst>
          </p:cNvPr>
          <p:cNvSpPr/>
          <p:nvPr/>
        </p:nvSpPr>
        <p:spPr>
          <a:xfrm>
            <a:off x="8673167" y="4841679"/>
            <a:ext cx="239395" cy="275590"/>
          </a:xfrm>
          <a:custGeom>
            <a:avLst/>
            <a:gdLst/>
            <a:ahLst/>
            <a:cxnLst/>
            <a:rect l="l" t="t" r="r" b="b"/>
            <a:pathLst>
              <a:path w="239395" h="275589">
                <a:moveTo>
                  <a:pt x="17670" y="264739"/>
                </a:moveTo>
                <a:lnTo>
                  <a:pt x="0" y="234154"/>
                </a:lnTo>
                <a:lnTo>
                  <a:pt x="890" y="190079"/>
                </a:lnTo>
                <a:lnTo>
                  <a:pt x="19188" y="138312"/>
                </a:lnTo>
                <a:lnTo>
                  <a:pt x="53738" y="84653"/>
                </a:lnTo>
                <a:lnTo>
                  <a:pt x="98581" y="39401"/>
                </a:lnTo>
                <a:lnTo>
                  <a:pt x="145115" y="10390"/>
                </a:lnTo>
                <a:lnTo>
                  <a:pt x="187934" y="0"/>
                </a:lnTo>
                <a:lnTo>
                  <a:pt x="221632" y="10612"/>
                </a:lnTo>
                <a:lnTo>
                  <a:pt x="239305" y="41195"/>
                </a:lnTo>
                <a:lnTo>
                  <a:pt x="238428" y="85256"/>
                </a:lnTo>
                <a:lnTo>
                  <a:pt x="220168" y="136985"/>
                </a:lnTo>
                <a:lnTo>
                  <a:pt x="185691" y="190571"/>
                </a:lnTo>
                <a:lnTo>
                  <a:pt x="140775" y="235896"/>
                </a:lnTo>
                <a:lnTo>
                  <a:pt x="94204" y="264945"/>
                </a:lnTo>
                <a:lnTo>
                  <a:pt x="51371" y="275349"/>
                </a:lnTo>
                <a:lnTo>
                  <a:pt x="17670" y="264739"/>
                </a:lnTo>
                <a:close/>
              </a:path>
            </a:pathLst>
          </a:custGeom>
          <a:ln w="25400">
            <a:solidFill>
              <a:srgbClr val="385D89"/>
            </a:solidFill>
          </a:ln>
        </p:spPr>
        <p:txBody>
          <a:bodyPr wrap="square" lIns="0" tIns="0" rIns="0" bIns="0" rtlCol="0"/>
          <a:lstStyle/>
          <a:p>
            <a:endParaRPr/>
          </a:p>
        </p:txBody>
      </p:sp>
      <p:sp>
        <p:nvSpPr>
          <p:cNvPr id="38" name="object 37">
            <a:extLst>
              <a:ext uri="{FF2B5EF4-FFF2-40B4-BE49-F238E27FC236}">
                <a16:creationId xmlns:a16="http://schemas.microsoft.com/office/drawing/2014/main" id="{B27F4438-6A0D-4B25-B7FF-37BE008979E0}"/>
              </a:ext>
            </a:extLst>
          </p:cNvPr>
          <p:cNvSpPr/>
          <p:nvPr/>
        </p:nvSpPr>
        <p:spPr>
          <a:xfrm>
            <a:off x="8849698" y="5057706"/>
            <a:ext cx="239395" cy="275590"/>
          </a:xfrm>
          <a:custGeom>
            <a:avLst/>
            <a:gdLst/>
            <a:ahLst/>
            <a:cxnLst/>
            <a:rect l="l" t="t" r="r" b="b"/>
            <a:pathLst>
              <a:path w="239395" h="275589">
                <a:moveTo>
                  <a:pt x="187934" y="0"/>
                </a:moveTo>
                <a:lnTo>
                  <a:pt x="145115" y="10390"/>
                </a:lnTo>
                <a:lnTo>
                  <a:pt x="98581" y="39401"/>
                </a:lnTo>
                <a:lnTo>
                  <a:pt x="53738" y="84653"/>
                </a:lnTo>
                <a:lnTo>
                  <a:pt x="19188" y="138312"/>
                </a:lnTo>
                <a:lnTo>
                  <a:pt x="890" y="190079"/>
                </a:lnTo>
                <a:lnTo>
                  <a:pt x="0" y="234154"/>
                </a:lnTo>
                <a:lnTo>
                  <a:pt x="17670" y="264739"/>
                </a:lnTo>
                <a:lnTo>
                  <a:pt x="51371" y="275349"/>
                </a:lnTo>
                <a:lnTo>
                  <a:pt x="94204" y="264945"/>
                </a:lnTo>
                <a:lnTo>
                  <a:pt x="140775" y="235896"/>
                </a:lnTo>
                <a:lnTo>
                  <a:pt x="185691" y="190571"/>
                </a:lnTo>
                <a:lnTo>
                  <a:pt x="220168" y="136985"/>
                </a:lnTo>
                <a:lnTo>
                  <a:pt x="238428" y="85256"/>
                </a:lnTo>
                <a:lnTo>
                  <a:pt x="239305" y="41195"/>
                </a:lnTo>
                <a:lnTo>
                  <a:pt x="221632" y="10612"/>
                </a:lnTo>
                <a:lnTo>
                  <a:pt x="187934" y="0"/>
                </a:lnTo>
                <a:close/>
              </a:path>
            </a:pathLst>
          </a:custGeom>
          <a:solidFill>
            <a:srgbClr val="1D08B8"/>
          </a:solidFill>
        </p:spPr>
        <p:txBody>
          <a:bodyPr wrap="square" lIns="0" tIns="0" rIns="0" bIns="0" rtlCol="0"/>
          <a:lstStyle/>
          <a:p>
            <a:endParaRPr/>
          </a:p>
        </p:txBody>
      </p:sp>
      <p:sp>
        <p:nvSpPr>
          <p:cNvPr id="39" name="object 38">
            <a:extLst>
              <a:ext uri="{FF2B5EF4-FFF2-40B4-BE49-F238E27FC236}">
                <a16:creationId xmlns:a16="http://schemas.microsoft.com/office/drawing/2014/main" id="{276BEF4A-E70C-4076-84D7-9C5C13E6ED85}"/>
              </a:ext>
            </a:extLst>
          </p:cNvPr>
          <p:cNvSpPr/>
          <p:nvPr/>
        </p:nvSpPr>
        <p:spPr>
          <a:xfrm>
            <a:off x="8849698" y="5057706"/>
            <a:ext cx="239395" cy="275590"/>
          </a:xfrm>
          <a:custGeom>
            <a:avLst/>
            <a:gdLst/>
            <a:ahLst/>
            <a:cxnLst/>
            <a:rect l="l" t="t" r="r" b="b"/>
            <a:pathLst>
              <a:path w="239395" h="275589">
                <a:moveTo>
                  <a:pt x="17670" y="264739"/>
                </a:moveTo>
                <a:lnTo>
                  <a:pt x="0" y="234154"/>
                </a:lnTo>
                <a:lnTo>
                  <a:pt x="890" y="190079"/>
                </a:lnTo>
                <a:lnTo>
                  <a:pt x="19188" y="138312"/>
                </a:lnTo>
                <a:lnTo>
                  <a:pt x="53738" y="84653"/>
                </a:lnTo>
                <a:lnTo>
                  <a:pt x="98581" y="39401"/>
                </a:lnTo>
                <a:lnTo>
                  <a:pt x="145115" y="10390"/>
                </a:lnTo>
                <a:lnTo>
                  <a:pt x="187934" y="0"/>
                </a:lnTo>
                <a:lnTo>
                  <a:pt x="221632" y="10612"/>
                </a:lnTo>
                <a:lnTo>
                  <a:pt x="239305" y="41195"/>
                </a:lnTo>
                <a:lnTo>
                  <a:pt x="238428" y="85256"/>
                </a:lnTo>
                <a:lnTo>
                  <a:pt x="220168" y="136985"/>
                </a:lnTo>
                <a:lnTo>
                  <a:pt x="185691" y="190571"/>
                </a:lnTo>
                <a:lnTo>
                  <a:pt x="140775" y="235896"/>
                </a:lnTo>
                <a:lnTo>
                  <a:pt x="94204" y="264945"/>
                </a:lnTo>
                <a:lnTo>
                  <a:pt x="51371" y="275349"/>
                </a:lnTo>
                <a:lnTo>
                  <a:pt x="17670" y="264739"/>
                </a:lnTo>
                <a:close/>
              </a:path>
            </a:pathLst>
          </a:custGeom>
          <a:ln w="25400">
            <a:solidFill>
              <a:srgbClr val="385D89"/>
            </a:solidFill>
          </a:ln>
        </p:spPr>
        <p:txBody>
          <a:bodyPr wrap="square" lIns="0" tIns="0" rIns="0" bIns="0" rtlCol="0"/>
          <a:lstStyle/>
          <a:p>
            <a:endParaRPr/>
          </a:p>
        </p:txBody>
      </p:sp>
      <p:sp>
        <p:nvSpPr>
          <p:cNvPr id="40" name="object 39">
            <a:extLst>
              <a:ext uri="{FF2B5EF4-FFF2-40B4-BE49-F238E27FC236}">
                <a16:creationId xmlns:a16="http://schemas.microsoft.com/office/drawing/2014/main" id="{7573854C-3863-40C5-B19B-A68FB55D2298}"/>
              </a:ext>
            </a:extLst>
          </p:cNvPr>
          <p:cNvSpPr/>
          <p:nvPr/>
        </p:nvSpPr>
        <p:spPr>
          <a:xfrm>
            <a:off x="9057341" y="5273733"/>
            <a:ext cx="239395" cy="275590"/>
          </a:xfrm>
          <a:custGeom>
            <a:avLst/>
            <a:gdLst/>
            <a:ahLst/>
            <a:cxnLst/>
            <a:rect l="l" t="t" r="r" b="b"/>
            <a:pathLst>
              <a:path w="239395" h="275589">
                <a:moveTo>
                  <a:pt x="187934" y="0"/>
                </a:moveTo>
                <a:lnTo>
                  <a:pt x="145101" y="10390"/>
                </a:lnTo>
                <a:lnTo>
                  <a:pt x="98530" y="39401"/>
                </a:lnTo>
                <a:lnTo>
                  <a:pt x="53613" y="84653"/>
                </a:lnTo>
                <a:lnTo>
                  <a:pt x="19137" y="138312"/>
                </a:lnTo>
                <a:lnTo>
                  <a:pt x="877" y="190079"/>
                </a:lnTo>
                <a:lnTo>
                  <a:pt x="0" y="234154"/>
                </a:lnTo>
                <a:lnTo>
                  <a:pt x="17672" y="264739"/>
                </a:lnTo>
                <a:lnTo>
                  <a:pt x="51371" y="275349"/>
                </a:lnTo>
                <a:lnTo>
                  <a:pt x="94190" y="264945"/>
                </a:lnTo>
                <a:lnTo>
                  <a:pt x="140723" y="235896"/>
                </a:lnTo>
                <a:lnTo>
                  <a:pt x="185566" y="190571"/>
                </a:lnTo>
                <a:lnTo>
                  <a:pt x="220116" y="136985"/>
                </a:lnTo>
                <a:lnTo>
                  <a:pt x="238414" y="85256"/>
                </a:lnTo>
                <a:lnTo>
                  <a:pt x="239305" y="41195"/>
                </a:lnTo>
                <a:lnTo>
                  <a:pt x="221634" y="10612"/>
                </a:lnTo>
                <a:lnTo>
                  <a:pt x="187934" y="0"/>
                </a:lnTo>
                <a:close/>
              </a:path>
            </a:pathLst>
          </a:custGeom>
          <a:solidFill>
            <a:srgbClr val="1D08B8"/>
          </a:solidFill>
        </p:spPr>
        <p:txBody>
          <a:bodyPr wrap="square" lIns="0" tIns="0" rIns="0" bIns="0" rtlCol="0"/>
          <a:lstStyle/>
          <a:p>
            <a:endParaRPr/>
          </a:p>
        </p:txBody>
      </p:sp>
      <p:sp>
        <p:nvSpPr>
          <p:cNvPr id="41" name="object 40">
            <a:extLst>
              <a:ext uri="{FF2B5EF4-FFF2-40B4-BE49-F238E27FC236}">
                <a16:creationId xmlns:a16="http://schemas.microsoft.com/office/drawing/2014/main" id="{6E99F8A7-879C-4F7F-97AF-AE05EB2BD28B}"/>
              </a:ext>
            </a:extLst>
          </p:cNvPr>
          <p:cNvSpPr/>
          <p:nvPr/>
        </p:nvSpPr>
        <p:spPr>
          <a:xfrm>
            <a:off x="9057341" y="5273733"/>
            <a:ext cx="239395" cy="275590"/>
          </a:xfrm>
          <a:custGeom>
            <a:avLst/>
            <a:gdLst/>
            <a:ahLst/>
            <a:cxnLst/>
            <a:rect l="l" t="t" r="r" b="b"/>
            <a:pathLst>
              <a:path w="239395" h="275589">
                <a:moveTo>
                  <a:pt x="17672" y="264739"/>
                </a:moveTo>
                <a:lnTo>
                  <a:pt x="0" y="234154"/>
                </a:lnTo>
                <a:lnTo>
                  <a:pt x="877" y="190079"/>
                </a:lnTo>
                <a:lnTo>
                  <a:pt x="19137" y="138312"/>
                </a:lnTo>
                <a:lnTo>
                  <a:pt x="53613" y="84653"/>
                </a:lnTo>
                <a:lnTo>
                  <a:pt x="98530" y="39401"/>
                </a:lnTo>
                <a:lnTo>
                  <a:pt x="145101" y="10390"/>
                </a:lnTo>
                <a:lnTo>
                  <a:pt x="187934" y="0"/>
                </a:lnTo>
                <a:lnTo>
                  <a:pt x="221634" y="10612"/>
                </a:lnTo>
                <a:lnTo>
                  <a:pt x="239305" y="41195"/>
                </a:lnTo>
                <a:lnTo>
                  <a:pt x="238414" y="85256"/>
                </a:lnTo>
                <a:lnTo>
                  <a:pt x="220116" y="136985"/>
                </a:lnTo>
                <a:lnTo>
                  <a:pt x="185566" y="190571"/>
                </a:lnTo>
                <a:lnTo>
                  <a:pt x="140723" y="235896"/>
                </a:lnTo>
                <a:lnTo>
                  <a:pt x="94190" y="264945"/>
                </a:lnTo>
                <a:lnTo>
                  <a:pt x="51371" y="275349"/>
                </a:lnTo>
                <a:lnTo>
                  <a:pt x="17672" y="264739"/>
                </a:lnTo>
                <a:close/>
              </a:path>
            </a:pathLst>
          </a:custGeom>
          <a:ln w="25400">
            <a:solidFill>
              <a:srgbClr val="385D89"/>
            </a:solidFill>
          </a:ln>
        </p:spPr>
        <p:txBody>
          <a:bodyPr wrap="square" lIns="0" tIns="0" rIns="0" bIns="0" rtlCol="0"/>
          <a:lstStyle/>
          <a:p>
            <a:endParaRPr/>
          </a:p>
        </p:txBody>
      </p:sp>
      <p:sp>
        <p:nvSpPr>
          <p:cNvPr id="42" name="object 41">
            <a:extLst>
              <a:ext uri="{FF2B5EF4-FFF2-40B4-BE49-F238E27FC236}">
                <a16:creationId xmlns:a16="http://schemas.microsoft.com/office/drawing/2014/main" id="{2FCA7D68-6BEB-4C35-8DB3-74351C293D5A}"/>
              </a:ext>
            </a:extLst>
          </p:cNvPr>
          <p:cNvSpPr/>
          <p:nvPr/>
        </p:nvSpPr>
        <p:spPr>
          <a:xfrm>
            <a:off x="8961204" y="4553645"/>
            <a:ext cx="239395" cy="275590"/>
          </a:xfrm>
          <a:custGeom>
            <a:avLst/>
            <a:gdLst/>
            <a:ahLst/>
            <a:cxnLst/>
            <a:rect l="l" t="t" r="r" b="b"/>
            <a:pathLst>
              <a:path w="239395" h="275589">
                <a:moveTo>
                  <a:pt x="187934" y="0"/>
                </a:moveTo>
                <a:lnTo>
                  <a:pt x="145115" y="10404"/>
                </a:lnTo>
                <a:lnTo>
                  <a:pt x="98581" y="39453"/>
                </a:lnTo>
                <a:lnTo>
                  <a:pt x="53738" y="84778"/>
                </a:lnTo>
                <a:lnTo>
                  <a:pt x="19188" y="138364"/>
                </a:lnTo>
                <a:lnTo>
                  <a:pt x="890" y="190093"/>
                </a:lnTo>
                <a:lnTo>
                  <a:pt x="0" y="234154"/>
                </a:lnTo>
                <a:lnTo>
                  <a:pt x="17670" y="264737"/>
                </a:lnTo>
                <a:lnTo>
                  <a:pt x="51371" y="275347"/>
                </a:lnTo>
                <a:lnTo>
                  <a:pt x="94204" y="264943"/>
                </a:lnTo>
                <a:lnTo>
                  <a:pt x="140775" y="235894"/>
                </a:lnTo>
                <a:lnTo>
                  <a:pt x="185691" y="190569"/>
                </a:lnTo>
                <a:lnTo>
                  <a:pt x="220168" y="136983"/>
                </a:lnTo>
                <a:lnTo>
                  <a:pt x="238428" y="85254"/>
                </a:lnTo>
                <a:lnTo>
                  <a:pt x="239305" y="41193"/>
                </a:lnTo>
                <a:lnTo>
                  <a:pt x="221632" y="10610"/>
                </a:lnTo>
                <a:lnTo>
                  <a:pt x="187934" y="0"/>
                </a:lnTo>
                <a:close/>
              </a:path>
            </a:pathLst>
          </a:custGeom>
          <a:solidFill>
            <a:srgbClr val="006666"/>
          </a:solidFill>
        </p:spPr>
        <p:txBody>
          <a:bodyPr wrap="square" lIns="0" tIns="0" rIns="0" bIns="0" rtlCol="0"/>
          <a:lstStyle/>
          <a:p>
            <a:endParaRPr/>
          </a:p>
        </p:txBody>
      </p:sp>
      <p:sp>
        <p:nvSpPr>
          <p:cNvPr id="43" name="object 42">
            <a:extLst>
              <a:ext uri="{FF2B5EF4-FFF2-40B4-BE49-F238E27FC236}">
                <a16:creationId xmlns:a16="http://schemas.microsoft.com/office/drawing/2014/main" id="{EA9A09B7-F9E8-4974-99D9-A28A9A905511}"/>
              </a:ext>
            </a:extLst>
          </p:cNvPr>
          <p:cNvSpPr/>
          <p:nvPr/>
        </p:nvSpPr>
        <p:spPr>
          <a:xfrm>
            <a:off x="8961204" y="4553645"/>
            <a:ext cx="239395" cy="275590"/>
          </a:xfrm>
          <a:custGeom>
            <a:avLst/>
            <a:gdLst/>
            <a:ahLst/>
            <a:cxnLst/>
            <a:rect l="l" t="t" r="r" b="b"/>
            <a:pathLst>
              <a:path w="239395" h="275589">
                <a:moveTo>
                  <a:pt x="17670" y="264737"/>
                </a:moveTo>
                <a:lnTo>
                  <a:pt x="0" y="234154"/>
                </a:lnTo>
                <a:lnTo>
                  <a:pt x="890" y="190093"/>
                </a:lnTo>
                <a:lnTo>
                  <a:pt x="19188" y="138364"/>
                </a:lnTo>
                <a:lnTo>
                  <a:pt x="53738" y="84778"/>
                </a:lnTo>
                <a:lnTo>
                  <a:pt x="98581" y="39453"/>
                </a:lnTo>
                <a:lnTo>
                  <a:pt x="145115" y="10404"/>
                </a:lnTo>
                <a:lnTo>
                  <a:pt x="187934" y="0"/>
                </a:lnTo>
                <a:lnTo>
                  <a:pt x="221632" y="10610"/>
                </a:lnTo>
                <a:lnTo>
                  <a:pt x="239305" y="41193"/>
                </a:lnTo>
                <a:lnTo>
                  <a:pt x="238428" y="85254"/>
                </a:lnTo>
                <a:lnTo>
                  <a:pt x="220168" y="136983"/>
                </a:lnTo>
                <a:lnTo>
                  <a:pt x="185691" y="190569"/>
                </a:lnTo>
                <a:lnTo>
                  <a:pt x="140775" y="235894"/>
                </a:lnTo>
                <a:lnTo>
                  <a:pt x="94204" y="264943"/>
                </a:lnTo>
                <a:lnTo>
                  <a:pt x="51371" y="275347"/>
                </a:lnTo>
                <a:lnTo>
                  <a:pt x="17670" y="264737"/>
                </a:lnTo>
                <a:close/>
              </a:path>
            </a:pathLst>
          </a:custGeom>
          <a:ln w="25400">
            <a:solidFill>
              <a:srgbClr val="385D89"/>
            </a:solidFill>
          </a:ln>
        </p:spPr>
        <p:txBody>
          <a:bodyPr wrap="square" lIns="0" tIns="0" rIns="0" bIns="0" rtlCol="0"/>
          <a:lstStyle/>
          <a:p>
            <a:endParaRPr/>
          </a:p>
        </p:txBody>
      </p:sp>
      <p:sp>
        <p:nvSpPr>
          <p:cNvPr id="44" name="object 43">
            <a:extLst>
              <a:ext uri="{FF2B5EF4-FFF2-40B4-BE49-F238E27FC236}">
                <a16:creationId xmlns:a16="http://schemas.microsoft.com/office/drawing/2014/main" id="{EE2BBA34-02C9-49C8-8CE5-81A0AEEA31C9}"/>
              </a:ext>
            </a:extLst>
          </p:cNvPr>
          <p:cNvSpPr/>
          <p:nvPr/>
        </p:nvSpPr>
        <p:spPr>
          <a:xfrm>
            <a:off x="9129350" y="4769670"/>
            <a:ext cx="239395" cy="275590"/>
          </a:xfrm>
          <a:custGeom>
            <a:avLst/>
            <a:gdLst/>
            <a:ahLst/>
            <a:cxnLst/>
            <a:rect l="l" t="t" r="r" b="b"/>
            <a:pathLst>
              <a:path w="239395" h="275589">
                <a:moveTo>
                  <a:pt x="187934" y="0"/>
                </a:moveTo>
                <a:lnTo>
                  <a:pt x="145101" y="10390"/>
                </a:lnTo>
                <a:lnTo>
                  <a:pt x="98530" y="39401"/>
                </a:lnTo>
                <a:lnTo>
                  <a:pt x="53613" y="84653"/>
                </a:lnTo>
                <a:lnTo>
                  <a:pt x="19137" y="138312"/>
                </a:lnTo>
                <a:lnTo>
                  <a:pt x="877" y="190079"/>
                </a:lnTo>
                <a:lnTo>
                  <a:pt x="0" y="234154"/>
                </a:lnTo>
                <a:lnTo>
                  <a:pt x="17672" y="264739"/>
                </a:lnTo>
                <a:lnTo>
                  <a:pt x="51371" y="275349"/>
                </a:lnTo>
                <a:lnTo>
                  <a:pt x="94190" y="264945"/>
                </a:lnTo>
                <a:lnTo>
                  <a:pt x="140723" y="235896"/>
                </a:lnTo>
                <a:lnTo>
                  <a:pt x="185566" y="190571"/>
                </a:lnTo>
                <a:lnTo>
                  <a:pt x="220116" y="136985"/>
                </a:lnTo>
                <a:lnTo>
                  <a:pt x="238414" y="85256"/>
                </a:lnTo>
                <a:lnTo>
                  <a:pt x="239305" y="41195"/>
                </a:lnTo>
                <a:lnTo>
                  <a:pt x="221634" y="10612"/>
                </a:lnTo>
                <a:lnTo>
                  <a:pt x="187934" y="0"/>
                </a:lnTo>
                <a:close/>
              </a:path>
            </a:pathLst>
          </a:custGeom>
          <a:solidFill>
            <a:srgbClr val="006666"/>
          </a:solidFill>
        </p:spPr>
        <p:txBody>
          <a:bodyPr wrap="square" lIns="0" tIns="0" rIns="0" bIns="0" rtlCol="0"/>
          <a:lstStyle/>
          <a:p>
            <a:endParaRPr/>
          </a:p>
        </p:txBody>
      </p:sp>
      <p:sp>
        <p:nvSpPr>
          <p:cNvPr id="45" name="object 44">
            <a:extLst>
              <a:ext uri="{FF2B5EF4-FFF2-40B4-BE49-F238E27FC236}">
                <a16:creationId xmlns:a16="http://schemas.microsoft.com/office/drawing/2014/main" id="{DA2AC709-D301-49E9-AD20-86ED01FB502D}"/>
              </a:ext>
            </a:extLst>
          </p:cNvPr>
          <p:cNvSpPr/>
          <p:nvPr/>
        </p:nvSpPr>
        <p:spPr>
          <a:xfrm>
            <a:off x="9129350" y="4769670"/>
            <a:ext cx="239395" cy="275590"/>
          </a:xfrm>
          <a:custGeom>
            <a:avLst/>
            <a:gdLst/>
            <a:ahLst/>
            <a:cxnLst/>
            <a:rect l="l" t="t" r="r" b="b"/>
            <a:pathLst>
              <a:path w="239395" h="275589">
                <a:moveTo>
                  <a:pt x="17672" y="264739"/>
                </a:moveTo>
                <a:lnTo>
                  <a:pt x="0" y="234154"/>
                </a:lnTo>
                <a:lnTo>
                  <a:pt x="877" y="190079"/>
                </a:lnTo>
                <a:lnTo>
                  <a:pt x="19137" y="138312"/>
                </a:lnTo>
                <a:lnTo>
                  <a:pt x="53613" y="84653"/>
                </a:lnTo>
                <a:lnTo>
                  <a:pt x="98530" y="39401"/>
                </a:lnTo>
                <a:lnTo>
                  <a:pt x="145101" y="10390"/>
                </a:lnTo>
                <a:lnTo>
                  <a:pt x="187934" y="0"/>
                </a:lnTo>
                <a:lnTo>
                  <a:pt x="221634" y="10612"/>
                </a:lnTo>
                <a:lnTo>
                  <a:pt x="239305" y="41195"/>
                </a:lnTo>
                <a:lnTo>
                  <a:pt x="238414" y="85256"/>
                </a:lnTo>
                <a:lnTo>
                  <a:pt x="220116" y="136985"/>
                </a:lnTo>
                <a:lnTo>
                  <a:pt x="185566" y="190571"/>
                </a:lnTo>
                <a:lnTo>
                  <a:pt x="140723" y="235896"/>
                </a:lnTo>
                <a:lnTo>
                  <a:pt x="94190" y="264945"/>
                </a:lnTo>
                <a:lnTo>
                  <a:pt x="51371" y="275349"/>
                </a:lnTo>
                <a:lnTo>
                  <a:pt x="17672" y="264739"/>
                </a:lnTo>
                <a:close/>
              </a:path>
            </a:pathLst>
          </a:custGeom>
          <a:ln w="25399">
            <a:solidFill>
              <a:srgbClr val="385D89"/>
            </a:solidFill>
          </a:ln>
        </p:spPr>
        <p:txBody>
          <a:bodyPr wrap="square" lIns="0" tIns="0" rIns="0" bIns="0" rtlCol="0"/>
          <a:lstStyle/>
          <a:p>
            <a:endParaRPr/>
          </a:p>
        </p:txBody>
      </p:sp>
      <p:sp>
        <p:nvSpPr>
          <p:cNvPr id="46" name="object 45">
            <a:extLst>
              <a:ext uri="{FF2B5EF4-FFF2-40B4-BE49-F238E27FC236}">
                <a16:creationId xmlns:a16="http://schemas.microsoft.com/office/drawing/2014/main" id="{C0A7909B-A8C1-4265-9352-4A1A18970E0D}"/>
              </a:ext>
            </a:extLst>
          </p:cNvPr>
          <p:cNvSpPr/>
          <p:nvPr/>
        </p:nvSpPr>
        <p:spPr>
          <a:xfrm>
            <a:off x="9345377" y="4985697"/>
            <a:ext cx="239395" cy="275590"/>
          </a:xfrm>
          <a:custGeom>
            <a:avLst/>
            <a:gdLst/>
            <a:ahLst/>
            <a:cxnLst/>
            <a:rect l="l" t="t" r="r" b="b"/>
            <a:pathLst>
              <a:path w="239395" h="275589">
                <a:moveTo>
                  <a:pt x="187934" y="0"/>
                </a:moveTo>
                <a:lnTo>
                  <a:pt x="145101" y="10390"/>
                </a:lnTo>
                <a:lnTo>
                  <a:pt x="98530" y="39401"/>
                </a:lnTo>
                <a:lnTo>
                  <a:pt x="53613" y="84653"/>
                </a:lnTo>
                <a:lnTo>
                  <a:pt x="19137" y="138312"/>
                </a:lnTo>
                <a:lnTo>
                  <a:pt x="877" y="190079"/>
                </a:lnTo>
                <a:lnTo>
                  <a:pt x="0" y="234154"/>
                </a:lnTo>
                <a:lnTo>
                  <a:pt x="17672" y="264739"/>
                </a:lnTo>
                <a:lnTo>
                  <a:pt x="51371" y="275349"/>
                </a:lnTo>
                <a:lnTo>
                  <a:pt x="94190" y="264945"/>
                </a:lnTo>
                <a:lnTo>
                  <a:pt x="140723" y="235896"/>
                </a:lnTo>
                <a:lnTo>
                  <a:pt x="185566" y="190571"/>
                </a:lnTo>
                <a:lnTo>
                  <a:pt x="220116" y="136985"/>
                </a:lnTo>
                <a:lnTo>
                  <a:pt x="238414" y="85256"/>
                </a:lnTo>
                <a:lnTo>
                  <a:pt x="239305" y="41195"/>
                </a:lnTo>
                <a:lnTo>
                  <a:pt x="221634" y="10612"/>
                </a:lnTo>
                <a:lnTo>
                  <a:pt x="187934" y="0"/>
                </a:lnTo>
                <a:close/>
              </a:path>
            </a:pathLst>
          </a:custGeom>
          <a:solidFill>
            <a:srgbClr val="006666"/>
          </a:solidFill>
        </p:spPr>
        <p:txBody>
          <a:bodyPr wrap="square" lIns="0" tIns="0" rIns="0" bIns="0" rtlCol="0"/>
          <a:lstStyle/>
          <a:p>
            <a:endParaRPr/>
          </a:p>
        </p:txBody>
      </p:sp>
      <p:sp>
        <p:nvSpPr>
          <p:cNvPr id="47" name="object 46">
            <a:extLst>
              <a:ext uri="{FF2B5EF4-FFF2-40B4-BE49-F238E27FC236}">
                <a16:creationId xmlns:a16="http://schemas.microsoft.com/office/drawing/2014/main" id="{BCBE0517-BAE0-48B0-B851-86F2862FA92A}"/>
              </a:ext>
            </a:extLst>
          </p:cNvPr>
          <p:cNvSpPr/>
          <p:nvPr/>
        </p:nvSpPr>
        <p:spPr>
          <a:xfrm>
            <a:off x="9345377" y="4985697"/>
            <a:ext cx="239395" cy="275590"/>
          </a:xfrm>
          <a:custGeom>
            <a:avLst/>
            <a:gdLst/>
            <a:ahLst/>
            <a:cxnLst/>
            <a:rect l="l" t="t" r="r" b="b"/>
            <a:pathLst>
              <a:path w="239395" h="275589">
                <a:moveTo>
                  <a:pt x="17672" y="264739"/>
                </a:moveTo>
                <a:lnTo>
                  <a:pt x="0" y="234154"/>
                </a:lnTo>
                <a:lnTo>
                  <a:pt x="877" y="190079"/>
                </a:lnTo>
                <a:lnTo>
                  <a:pt x="19137" y="138312"/>
                </a:lnTo>
                <a:lnTo>
                  <a:pt x="53613" y="84653"/>
                </a:lnTo>
                <a:lnTo>
                  <a:pt x="98530" y="39401"/>
                </a:lnTo>
                <a:lnTo>
                  <a:pt x="145101" y="10390"/>
                </a:lnTo>
                <a:lnTo>
                  <a:pt x="187934" y="0"/>
                </a:lnTo>
                <a:lnTo>
                  <a:pt x="221634" y="10612"/>
                </a:lnTo>
                <a:lnTo>
                  <a:pt x="239305" y="41195"/>
                </a:lnTo>
                <a:lnTo>
                  <a:pt x="238414" y="85256"/>
                </a:lnTo>
                <a:lnTo>
                  <a:pt x="220116" y="136985"/>
                </a:lnTo>
                <a:lnTo>
                  <a:pt x="185566" y="190571"/>
                </a:lnTo>
                <a:lnTo>
                  <a:pt x="140723" y="235896"/>
                </a:lnTo>
                <a:lnTo>
                  <a:pt x="94190" y="264945"/>
                </a:lnTo>
                <a:lnTo>
                  <a:pt x="51371" y="275349"/>
                </a:lnTo>
                <a:lnTo>
                  <a:pt x="17672" y="264739"/>
                </a:lnTo>
                <a:close/>
              </a:path>
            </a:pathLst>
          </a:custGeom>
          <a:ln w="25399">
            <a:solidFill>
              <a:srgbClr val="385D89"/>
            </a:solidFill>
          </a:ln>
        </p:spPr>
        <p:txBody>
          <a:bodyPr wrap="square" lIns="0" tIns="0" rIns="0" bIns="0" rtlCol="0"/>
          <a:lstStyle/>
          <a:p>
            <a:endParaRPr/>
          </a:p>
        </p:txBody>
      </p:sp>
      <p:sp>
        <p:nvSpPr>
          <p:cNvPr id="48" name="object 47">
            <a:extLst>
              <a:ext uri="{FF2B5EF4-FFF2-40B4-BE49-F238E27FC236}">
                <a16:creationId xmlns:a16="http://schemas.microsoft.com/office/drawing/2014/main" id="{0CC83DE1-3378-4BCF-B05B-7C6E58E93892}"/>
              </a:ext>
            </a:extLst>
          </p:cNvPr>
          <p:cNvSpPr txBox="1"/>
          <p:nvPr/>
        </p:nvSpPr>
        <p:spPr>
          <a:xfrm>
            <a:off x="9451427" y="4200935"/>
            <a:ext cx="1913255" cy="1536318"/>
          </a:xfrm>
          <a:prstGeom prst="rect">
            <a:avLst/>
          </a:prstGeom>
        </p:spPr>
        <p:txBody>
          <a:bodyPr vert="horz" wrap="square" lIns="0" tIns="12700" rIns="0" bIns="0" rtlCol="0">
            <a:spAutoFit/>
          </a:bodyPr>
          <a:lstStyle/>
          <a:p>
            <a:pPr marL="12700">
              <a:lnSpc>
                <a:spcPct val="100000"/>
              </a:lnSpc>
              <a:spcBef>
                <a:spcPts val="100"/>
              </a:spcBef>
            </a:pPr>
            <a:r>
              <a:rPr sz="2800" dirty="0">
                <a:latin typeface="Calibri"/>
                <a:cs typeface="Calibri"/>
              </a:rPr>
              <a:t>12 in</a:t>
            </a:r>
            <a:r>
              <a:rPr sz="2800" spc="-50" dirty="0">
                <a:latin typeface="Calibri"/>
                <a:cs typeface="Calibri"/>
              </a:rPr>
              <a:t> </a:t>
            </a:r>
            <a:r>
              <a:rPr sz="2800" spc="-10" dirty="0">
                <a:latin typeface="Calibri"/>
                <a:cs typeface="Calibri"/>
              </a:rPr>
              <a:t>Zambia</a:t>
            </a:r>
            <a:endParaRPr sz="2800" dirty="0">
              <a:latin typeface="Calibri"/>
              <a:cs typeface="Calibri"/>
            </a:endParaRPr>
          </a:p>
          <a:p>
            <a:pPr>
              <a:lnSpc>
                <a:spcPct val="100000"/>
              </a:lnSpc>
            </a:pPr>
            <a:endParaRPr lang="en-US" sz="2800" dirty="0">
              <a:latin typeface="Times New Roman"/>
              <a:cs typeface="Times New Roman"/>
            </a:endParaRPr>
          </a:p>
          <a:p>
            <a:pPr marL="12700">
              <a:lnSpc>
                <a:spcPct val="100000"/>
              </a:lnSpc>
              <a:spcBef>
                <a:spcPts val="1820"/>
              </a:spcBef>
            </a:pPr>
            <a:r>
              <a:rPr sz="2800" dirty="0">
                <a:latin typeface="Calibri"/>
                <a:cs typeface="Calibri"/>
              </a:rPr>
              <a:t>9 in S</a:t>
            </a:r>
            <a:r>
              <a:rPr sz="2800" spc="-35" dirty="0">
                <a:latin typeface="Calibri"/>
                <a:cs typeface="Calibri"/>
              </a:rPr>
              <a:t> </a:t>
            </a:r>
            <a:r>
              <a:rPr sz="2800" spc="-5" dirty="0">
                <a:latin typeface="Calibri"/>
                <a:cs typeface="Calibri"/>
              </a:rPr>
              <a:t>Africa</a:t>
            </a:r>
            <a:endParaRPr sz="2800" dirty="0">
              <a:latin typeface="Calibri"/>
              <a:cs typeface="Calibri"/>
            </a:endParaRPr>
          </a:p>
        </p:txBody>
      </p:sp>
      <p:sp>
        <p:nvSpPr>
          <p:cNvPr id="49" name="object 48">
            <a:extLst>
              <a:ext uri="{FF2B5EF4-FFF2-40B4-BE49-F238E27FC236}">
                <a16:creationId xmlns:a16="http://schemas.microsoft.com/office/drawing/2014/main" id="{D4988A74-93CD-4CA5-9BCB-E32061DE813E}"/>
              </a:ext>
            </a:extLst>
          </p:cNvPr>
          <p:cNvSpPr/>
          <p:nvPr/>
        </p:nvSpPr>
        <p:spPr>
          <a:xfrm>
            <a:off x="9103870" y="3254638"/>
            <a:ext cx="239395" cy="275590"/>
          </a:xfrm>
          <a:custGeom>
            <a:avLst/>
            <a:gdLst/>
            <a:ahLst/>
            <a:cxnLst/>
            <a:rect l="l" t="t" r="r" b="b"/>
            <a:pathLst>
              <a:path w="239395" h="275589">
                <a:moveTo>
                  <a:pt x="187934" y="0"/>
                </a:moveTo>
                <a:lnTo>
                  <a:pt x="145101" y="10396"/>
                </a:lnTo>
                <a:lnTo>
                  <a:pt x="98530" y="39437"/>
                </a:lnTo>
                <a:lnTo>
                  <a:pt x="53613" y="84707"/>
                </a:lnTo>
                <a:lnTo>
                  <a:pt x="19137" y="138348"/>
                </a:lnTo>
                <a:lnTo>
                  <a:pt x="877" y="190085"/>
                </a:lnTo>
                <a:lnTo>
                  <a:pt x="0" y="234154"/>
                </a:lnTo>
                <a:lnTo>
                  <a:pt x="17672" y="264793"/>
                </a:lnTo>
                <a:lnTo>
                  <a:pt x="51371" y="275403"/>
                </a:lnTo>
                <a:lnTo>
                  <a:pt x="94190" y="264999"/>
                </a:lnTo>
                <a:lnTo>
                  <a:pt x="140723" y="235950"/>
                </a:lnTo>
                <a:lnTo>
                  <a:pt x="185566" y="190625"/>
                </a:lnTo>
                <a:lnTo>
                  <a:pt x="220116" y="137038"/>
                </a:lnTo>
                <a:lnTo>
                  <a:pt x="238414" y="85310"/>
                </a:lnTo>
                <a:lnTo>
                  <a:pt x="239305" y="41249"/>
                </a:lnTo>
                <a:lnTo>
                  <a:pt x="221634" y="10666"/>
                </a:lnTo>
                <a:lnTo>
                  <a:pt x="187934" y="0"/>
                </a:lnTo>
                <a:close/>
              </a:path>
            </a:pathLst>
          </a:custGeom>
          <a:solidFill>
            <a:srgbClr val="006666"/>
          </a:solidFill>
        </p:spPr>
        <p:txBody>
          <a:bodyPr wrap="square" lIns="0" tIns="0" rIns="0" bIns="0" rtlCol="0"/>
          <a:lstStyle/>
          <a:p>
            <a:endParaRPr/>
          </a:p>
        </p:txBody>
      </p:sp>
      <p:sp>
        <p:nvSpPr>
          <p:cNvPr id="50" name="object 49">
            <a:extLst>
              <a:ext uri="{FF2B5EF4-FFF2-40B4-BE49-F238E27FC236}">
                <a16:creationId xmlns:a16="http://schemas.microsoft.com/office/drawing/2014/main" id="{38D5ED43-15D9-4ADF-84AC-C090D3483BBC}"/>
              </a:ext>
            </a:extLst>
          </p:cNvPr>
          <p:cNvSpPr/>
          <p:nvPr/>
        </p:nvSpPr>
        <p:spPr>
          <a:xfrm>
            <a:off x="9103870" y="3254638"/>
            <a:ext cx="239395" cy="275590"/>
          </a:xfrm>
          <a:custGeom>
            <a:avLst/>
            <a:gdLst/>
            <a:ahLst/>
            <a:cxnLst/>
            <a:rect l="l" t="t" r="r" b="b"/>
            <a:pathLst>
              <a:path w="239395" h="275589">
                <a:moveTo>
                  <a:pt x="17672" y="264793"/>
                </a:moveTo>
                <a:lnTo>
                  <a:pt x="0" y="234154"/>
                </a:lnTo>
                <a:lnTo>
                  <a:pt x="877" y="190085"/>
                </a:lnTo>
                <a:lnTo>
                  <a:pt x="19137" y="138348"/>
                </a:lnTo>
                <a:lnTo>
                  <a:pt x="53613" y="84707"/>
                </a:lnTo>
                <a:lnTo>
                  <a:pt x="98530" y="39437"/>
                </a:lnTo>
                <a:lnTo>
                  <a:pt x="145101" y="10396"/>
                </a:lnTo>
                <a:lnTo>
                  <a:pt x="187934" y="0"/>
                </a:lnTo>
                <a:lnTo>
                  <a:pt x="221634" y="10666"/>
                </a:lnTo>
                <a:lnTo>
                  <a:pt x="239305" y="41249"/>
                </a:lnTo>
                <a:lnTo>
                  <a:pt x="238414" y="85310"/>
                </a:lnTo>
                <a:lnTo>
                  <a:pt x="220116" y="137038"/>
                </a:lnTo>
                <a:lnTo>
                  <a:pt x="185566" y="190625"/>
                </a:lnTo>
                <a:lnTo>
                  <a:pt x="140723" y="235950"/>
                </a:lnTo>
                <a:lnTo>
                  <a:pt x="94190" y="264999"/>
                </a:lnTo>
                <a:lnTo>
                  <a:pt x="51371" y="275403"/>
                </a:lnTo>
                <a:lnTo>
                  <a:pt x="17672" y="264793"/>
                </a:lnTo>
                <a:close/>
              </a:path>
            </a:pathLst>
          </a:custGeom>
          <a:ln w="25400">
            <a:solidFill>
              <a:srgbClr val="385D89"/>
            </a:solidFill>
          </a:ln>
        </p:spPr>
        <p:txBody>
          <a:bodyPr wrap="square" lIns="0" tIns="0" rIns="0" bIns="0" rtlCol="0"/>
          <a:lstStyle/>
          <a:p>
            <a:endParaRPr/>
          </a:p>
        </p:txBody>
      </p:sp>
      <p:sp>
        <p:nvSpPr>
          <p:cNvPr id="52" name="object 5">
            <a:extLst>
              <a:ext uri="{FF2B5EF4-FFF2-40B4-BE49-F238E27FC236}">
                <a16:creationId xmlns:a16="http://schemas.microsoft.com/office/drawing/2014/main" id="{80E3EB0F-BA3A-4DF1-BF81-EAFF6E49EAFB}"/>
              </a:ext>
            </a:extLst>
          </p:cNvPr>
          <p:cNvSpPr txBox="1">
            <a:spLocks/>
          </p:cNvSpPr>
          <p:nvPr/>
        </p:nvSpPr>
        <p:spPr bwMode="auto">
          <a:xfrm>
            <a:off x="8089272" y="1869710"/>
            <a:ext cx="3564361" cy="96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4935" rIns="0" bIns="0" numCol="1" rtlCol="0" anchor="b" anchorCtr="0" compatLnSpc="1">
            <a:prstTxWarp prst="textNoShape">
              <a:avLst/>
            </a:prstTxWarp>
            <a:spAutoFit/>
          </a:bodyPr>
          <a:lst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a:lstStyle>
          <a:p>
            <a:pPr marL="12700">
              <a:spcBef>
                <a:spcPts val="905"/>
              </a:spcBef>
            </a:pPr>
            <a:r>
              <a:rPr lang="en-US" sz="3000" u="heavy" kern="0" dirty="0">
                <a:solidFill>
                  <a:srgbClr val="000000"/>
                </a:solidFill>
                <a:uFill>
                  <a:solidFill>
                    <a:srgbClr val="000000"/>
                  </a:solidFill>
                </a:uFill>
                <a:latin typeface="Calibri"/>
                <a:cs typeface="Calibri"/>
              </a:rPr>
              <a:t>21</a:t>
            </a:r>
            <a:r>
              <a:rPr lang="en-US" sz="3000" u="heavy" kern="0" spc="-75" dirty="0">
                <a:solidFill>
                  <a:srgbClr val="000000"/>
                </a:solidFill>
                <a:uFill>
                  <a:solidFill>
                    <a:srgbClr val="000000"/>
                  </a:solidFill>
                </a:uFill>
                <a:latin typeface="Calibri"/>
                <a:cs typeface="Calibri"/>
              </a:rPr>
              <a:t> </a:t>
            </a:r>
            <a:r>
              <a:rPr lang="en-US" sz="3000" u="heavy" kern="0" dirty="0">
                <a:solidFill>
                  <a:srgbClr val="000000"/>
                </a:solidFill>
                <a:uFill>
                  <a:solidFill>
                    <a:srgbClr val="000000"/>
                  </a:solidFill>
                </a:uFill>
                <a:latin typeface="Calibri"/>
                <a:cs typeface="Calibri"/>
              </a:rPr>
              <a:t>Communities</a:t>
            </a:r>
            <a:endParaRPr lang="en-US" sz="3000" kern="0" dirty="0">
              <a:latin typeface="Calibri"/>
              <a:cs typeface="Calibri"/>
            </a:endParaRPr>
          </a:p>
          <a:p>
            <a:pPr marL="50165">
              <a:spcBef>
                <a:spcPts val="645"/>
              </a:spcBef>
            </a:pPr>
            <a:r>
              <a:rPr lang="en-US" sz="2000" kern="0" dirty="0">
                <a:solidFill>
                  <a:srgbClr val="000000"/>
                </a:solidFill>
                <a:latin typeface="Calibri"/>
                <a:cs typeface="Calibri"/>
              </a:rPr>
              <a:t>7 </a:t>
            </a:r>
            <a:r>
              <a:rPr lang="en-US" sz="2000" kern="0" spc="-10" dirty="0">
                <a:solidFill>
                  <a:srgbClr val="000000"/>
                </a:solidFill>
                <a:latin typeface="Calibri"/>
                <a:cs typeface="Calibri"/>
              </a:rPr>
              <a:t>per </a:t>
            </a:r>
            <a:r>
              <a:rPr lang="en-US" sz="2000" kern="0" spc="-5" dirty="0">
                <a:solidFill>
                  <a:srgbClr val="000000"/>
                </a:solidFill>
                <a:latin typeface="Calibri"/>
                <a:cs typeface="Calibri"/>
              </a:rPr>
              <a:t>arm in matched triplets</a:t>
            </a:r>
            <a:endParaRPr lang="en-US" sz="2000" kern="0" dirty="0">
              <a:latin typeface="Calibri"/>
              <a:cs typeface="Calibri"/>
            </a:endParaRPr>
          </a:p>
        </p:txBody>
      </p:sp>
      <p:grpSp>
        <p:nvGrpSpPr>
          <p:cNvPr id="68" name="Group 67">
            <a:extLst>
              <a:ext uri="{FF2B5EF4-FFF2-40B4-BE49-F238E27FC236}">
                <a16:creationId xmlns:a16="http://schemas.microsoft.com/office/drawing/2014/main" id="{01A4A6B6-00B1-4136-B2D8-FAB3022611CF}"/>
              </a:ext>
            </a:extLst>
          </p:cNvPr>
          <p:cNvGrpSpPr/>
          <p:nvPr/>
        </p:nvGrpSpPr>
        <p:grpSpPr>
          <a:xfrm>
            <a:off x="627121" y="2180392"/>
            <a:ext cx="1913765" cy="476884"/>
            <a:chOff x="603693" y="1182123"/>
            <a:chExt cx="1913765" cy="476884"/>
          </a:xfrm>
        </p:grpSpPr>
        <p:sp>
          <p:nvSpPr>
            <p:cNvPr id="54" name="object 9">
              <a:extLst>
                <a:ext uri="{FF2B5EF4-FFF2-40B4-BE49-F238E27FC236}">
                  <a16:creationId xmlns:a16="http://schemas.microsoft.com/office/drawing/2014/main" id="{AD146B34-9BBE-45DA-AC28-7C92E93355C0}"/>
                </a:ext>
              </a:extLst>
            </p:cNvPr>
            <p:cNvSpPr/>
            <p:nvPr/>
          </p:nvSpPr>
          <p:spPr>
            <a:xfrm>
              <a:off x="603693" y="1182123"/>
              <a:ext cx="1906270" cy="476884"/>
            </a:xfrm>
            <a:custGeom>
              <a:avLst/>
              <a:gdLst/>
              <a:ahLst/>
              <a:cxnLst/>
              <a:rect l="l" t="t" r="r" b="b"/>
              <a:pathLst>
                <a:path w="1906270" h="476885">
                  <a:moveTo>
                    <a:pt x="0" y="238234"/>
                  </a:moveTo>
                  <a:lnTo>
                    <a:pt x="22973" y="185973"/>
                  </a:lnTo>
                  <a:lnTo>
                    <a:pt x="62278" y="153302"/>
                  </a:lnTo>
                  <a:lnTo>
                    <a:pt x="119055" y="122794"/>
                  </a:lnTo>
                  <a:lnTo>
                    <a:pt x="191829" y="94817"/>
                  </a:lnTo>
                  <a:lnTo>
                    <a:pt x="233754" y="81892"/>
                  </a:lnTo>
                  <a:lnTo>
                    <a:pt x="279126" y="69737"/>
                  </a:lnTo>
                  <a:lnTo>
                    <a:pt x="327761" y="58399"/>
                  </a:lnTo>
                  <a:lnTo>
                    <a:pt x="379473" y="47923"/>
                  </a:lnTo>
                  <a:lnTo>
                    <a:pt x="434078" y="38354"/>
                  </a:lnTo>
                  <a:lnTo>
                    <a:pt x="491393" y="29739"/>
                  </a:lnTo>
                  <a:lnTo>
                    <a:pt x="551233" y="22125"/>
                  </a:lnTo>
                  <a:lnTo>
                    <a:pt x="613414" y="15555"/>
                  </a:lnTo>
                  <a:lnTo>
                    <a:pt x="677751" y="10078"/>
                  </a:lnTo>
                  <a:lnTo>
                    <a:pt x="744060" y="5737"/>
                  </a:lnTo>
                  <a:lnTo>
                    <a:pt x="812157" y="2580"/>
                  </a:lnTo>
                  <a:lnTo>
                    <a:pt x="881857" y="652"/>
                  </a:lnTo>
                  <a:lnTo>
                    <a:pt x="952977" y="0"/>
                  </a:lnTo>
                  <a:lnTo>
                    <a:pt x="1024100" y="652"/>
                  </a:lnTo>
                  <a:lnTo>
                    <a:pt x="1093803" y="2580"/>
                  </a:lnTo>
                  <a:lnTo>
                    <a:pt x="1161902" y="5737"/>
                  </a:lnTo>
                  <a:lnTo>
                    <a:pt x="1228212" y="10078"/>
                  </a:lnTo>
                  <a:lnTo>
                    <a:pt x="1292550" y="15555"/>
                  </a:lnTo>
                  <a:lnTo>
                    <a:pt x="1354731" y="22125"/>
                  </a:lnTo>
                  <a:lnTo>
                    <a:pt x="1414572" y="29739"/>
                  </a:lnTo>
                  <a:lnTo>
                    <a:pt x="1471886" y="38354"/>
                  </a:lnTo>
                  <a:lnTo>
                    <a:pt x="1526492" y="47923"/>
                  </a:lnTo>
                  <a:lnTo>
                    <a:pt x="1578203" y="58399"/>
                  </a:lnTo>
                  <a:lnTo>
                    <a:pt x="1626837" y="69737"/>
                  </a:lnTo>
                  <a:lnTo>
                    <a:pt x="1672208" y="81892"/>
                  </a:lnTo>
                  <a:lnTo>
                    <a:pt x="1714132" y="94817"/>
                  </a:lnTo>
                  <a:lnTo>
                    <a:pt x="1752426" y="108466"/>
                  </a:lnTo>
                  <a:lnTo>
                    <a:pt x="1817383" y="137755"/>
                  </a:lnTo>
                  <a:lnTo>
                    <a:pt x="1865607" y="169390"/>
                  </a:lnTo>
                  <a:lnTo>
                    <a:pt x="1895622" y="203005"/>
                  </a:lnTo>
                  <a:lnTo>
                    <a:pt x="1905954" y="238234"/>
                  </a:lnTo>
                  <a:lnTo>
                    <a:pt x="1903340" y="256000"/>
                  </a:lnTo>
                  <a:lnTo>
                    <a:pt x="1882982" y="290430"/>
                  </a:lnTo>
                  <a:lnTo>
                    <a:pt x="1843679" y="323080"/>
                  </a:lnTo>
                  <a:lnTo>
                    <a:pt x="1786904" y="353580"/>
                  </a:lnTo>
                  <a:lnTo>
                    <a:pt x="1714132" y="381560"/>
                  </a:lnTo>
                  <a:lnTo>
                    <a:pt x="1672208" y="394490"/>
                  </a:lnTo>
                  <a:lnTo>
                    <a:pt x="1626837" y="406651"/>
                  </a:lnTo>
                  <a:lnTo>
                    <a:pt x="1578203" y="417997"/>
                  </a:lnTo>
                  <a:lnTo>
                    <a:pt x="1526492" y="428483"/>
                  </a:lnTo>
                  <a:lnTo>
                    <a:pt x="1471886" y="438060"/>
                  </a:lnTo>
                  <a:lnTo>
                    <a:pt x="1414572" y="446684"/>
                  </a:lnTo>
                  <a:lnTo>
                    <a:pt x="1354731" y="454309"/>
                  </a:lnTo>
                  <a:lnTo>
                    <a:pt x="1292550" y="460887"/>
                  </a:lnTo>
                  <a:lnTo>
                    <a:pt x="1228212" y="466373"/>
                  </a:lnTo>
                  <a:lnTo>
                    <a:pt x="1161902" y="470720"/>
                  </a:lnTo>
                  <a:lnTo>
                    <a:pt x="1093803" y="473882"/>
                  </a:lnTo>
                  <a:lnTo>
                    <a:pt x="1024100" y="475814"/>
                  </a:lnTo>
                  <a:lnTo>
                    <a:pt x="952977" y="476468"/>
                  </a:lnTo>
                  <a:lnTo>
                    <a:pt x="881857" y="475814"/>
                  </a:lnTo>
                  <a:lnTo>
                    <a:pt x="812157" y="473882"/>
                  </a:lnTo>
                  <a:lnTo>
                    <a:pt x="744060" y="470720"/>
                  </a:lnTo>
                  <a:lnTo>
                    <a:pt x="677751" y="466373"/>
                  </a:lnTo>
                  <a:lnTo>
                    <a:pt x="613414" y="460887"/>
                  </a:lnTo>
                  <a:lnTo>
                    <a:pt x="551233" y="454309"/>
                  </a:lnTo>
                  <a:lnTo>
                    <a:pt x="491393" y="446684"/>
                  </a:lnTo>
                  <a:lnTo>
                    <a:pt x="434078" y="438060"/>
                  </a:lnTo>
                  <a:lnTo>
                    <a:pt x="379473" y="428483"/>
                  </a:lnTo>
                  <a:lnTo>
                    <a:pt x="327761" y="417997"/>
                  </a:lnTo>
                  <a:lnTo>
                    <a:pt x="279126" y="406651"/>
                  </a:lnTo>
                  <a:lnTo>
                    <a:pt x="233754" y="394490"/>
                  </a:lnTo>
                  <a:lnTo>
                    <a:pt x="191829" y="381560"/>
                  </a:lnTo>
                  <a:lnTo>
                    <a:pt x="153534" y="367908"/>
                  </a:lnTo>
                  <a:lnTo>
                    <a:pt x="88574" y="338622"/>
                  </a:lnTo>
                  <a:lnTo>
                    <a:pt x="40349" y="307000"/>
                  </a:lnTo>
                  <a:lnTo>
                    <a:pt x="10333" y="273414"/>
                  </a:lnTo>
                  <a:lnTo>
                    <a:pt x="0" y="238234"/>
                  </a:lnTo>
                  <a:close/>
                </a:path>
              </a:pathLst>
            </a:custGeom>
            <a:ln w="29616">
              <a:solidFill>
                <a:srgbClr val="B66C30"/>
              </a:solidFill>
            </a:ln>
          </p:spPr>
          <p:txBody>
            <a:bodyPr wrap="square" lIns="0" tIns="0" rIns="0" bIns="0" rtlCol="0"/>
            <a:lstStyle/>
            <a:p>
              <a:endParaRPr/>
            </a:p>
          </p:txBody>
        </p:sp>
        <p:grpSp>
          <p:nvGrpSpPr>
            <p:cNvPr id="65" name="Group 64">
              <a:extLst>
                <a:ext uri="{FF2B5EF4-FFF2-40B4-BE49-F238E27FC236}">
                  <a16:creationId xmlns:a16="http://schemas.microsoft.com/office/drawing/2014/main" id="{AC8C270B-38DE-42D9-B5A8-0A7044C88742}"/>
                </a:ext>
              </a:extLst>
            </p:cNvPr>
            <p:cNvGrpSpPr/>
            <p:nvPr/>
          </p:nvGrpSpPr>
          <p:grpSpPr>
            <a:xfrm>
              <a:off x="611188" y="1182123"/>
              <a:ext cx="1906270" cy="476884"/>
              <a:chOff x="611188" y="1182123"/>
              <a:chExt cx="1906270" cy="476884"/>
            </a:xfrm>
          </p:grpSpPr>
          <p:sp>
            <p:nvSpPr>
              <p:cNvPr id="53" name="object 8">
                <a:extLst>
                  <a:ext uri="{FF2B5EF4-FFF2-40B4-BE49-F238E27FC236}">
                    <a16:creationId xmlns:a16="http://schemas.microsoft.com/office/drawing/2014/main" id="{CDA35B9A-480E-42B5-9A42-B893845AE722}"/>
                  </a:ext>
                </a:extLst>
              </p:cNvPr>
              <p:cNvSpPr/>
              <p:nvPr/>
            </p:nvSpPr>
            <p:spPr>
              <a:xfrm>
                <a:off x="611188" y="1182123"/>
                <a:ext cx="1906270" cy="476884"/>
              </a:xfrm>
              <a:custGeom>
                <a:avLst/>
                <a:gdLst/>
                <a:ahLst/>
                <a:cxnLst/>
                <a:rect l="l" t="t" r="r" b="b"/>
                <a:pathLst>
                  <a:path w="1906270" h="476885">
                    <a:moveTo>
                      <a:pt x="952977" y="0"/>
                    </a:moveTo>
                    <a:lnTo>
                      <a:pt x="881857" y="652"/>
                    </a:lnTo>
                    <a:lnTo>
                      <a:pt x="812157" y="2580"/>
                    </a:lnTo>
                    <a:lnTo>
                      <a:pt x="744060" y="5737"/>
                    </a:lnTo>
                    <a:lnTo>
                      <a:pt x="677751" y="10078"/>
                    </a:lnTo>
                    <a:lnTo>
                      <a:pt x="613414" y="15555"/>
                    </a:lnTo>
                    <a:lnTo>
                      <a:pt x="551233" y="22125"/>
                    </a:lnTo>
                    <a:lnTo>
                      <a:pt x="491393" y="29739"/>
                    </a:lnTo>
                    <a:lnTo>
                      <a:pt x="434078" y="38354"/>
                    </a:lnTo>
                    <a:lnTo>
                      <a:pt x="379473" y="47923"/>
                    </a:lnTo>
                    <a:lnTo>
                      <a:pt x="327761" y="58399"/>
                    </a:lnTo>
                    <a:lnTo>
                      <a:pt x="279126" y="69737"/>
                    </a:lnTo>
                    <a:lnTo>
                      <a:pt x="233754" y="81892"/>
                    </a:lnTo>
                    <a:lnTo>
                      <a:pt x="191829" y="94817"/>
                    </a:lnTo>
                    <a:lnTo>
                      <a:pt x="153534" y="108466"/>
                    </a:lnTo>
                    <a:lnTo>
                      <a:pt x="88574" y="137755"/>
                    </a:lnTo>
                    <a:lnTo>
                      <a:pt x="40349" y="169390"/>
                    </a:lnTo>
                    <a:lnTo>
                      <a:pt x="10333" y="203005"/>
                    </a:lnTo>
                    <a:lnTo>
                      <a:pt x="0" y="238234"/>
                    </a:lnTo>
                    <a:lnTo>
                      <a:pt x="2613" y="256000"/>
                    </a:lnTo>
                    <a:lnTo>
                      <a:pt x="22973" y="290430"/>
                    </a:lnTo>
                    <a:lnTo>
                      <a:pt x="62278" y="323080"/>
                    </a:lnTo>
                    <a:lnTo>
                      <a:pt x="119055" y="353580"/>
                    </a:lnTo>
                    <a:lnTo>
                      <a:pt x="191829" y="381560"/>
                    </a:lnTo>
                    <a:lnTo>
                      <a:pt x="233754" y="394490"/>
                    </a:lnTo>
                    <a:lnTo>
                      <a:pt x="279126" y="406651"/>
                    </a:lnTo>
                    <a:lnTo>
                      <a:pt x="327761" y="417997"/>
                    </a:lnTo>
                    <a:lnTo>
                      <a:pt x="379473" y="428483"/>
                    </a:lnTo>
                    <a:lnTo>
                      <a:pt x="434078" y="438060"/>
                    </a:lnTo>
                    <a:lnTo>
                      <a:pt x="491393" y="446684"/>
                    </a:lnTo>
                    <a:lnTo>
                      <a:pt x="551233" y="454309"/>
                    </a:lnTo>
                    <a:lnTo>
                      <a:pt x="613414" y="460887"/>
                    </a:lnTo>
                    <a:lnTo>
                      <a:pt x="677751" y="466373"/>
                    </a:lnTo>
                    <a:lnTo>
                      <a:pt x="744060" y="470720"/>
                    </a:lnTo>
                    <a:lnTo>
                      <a:pt x="812157" y="473882"/>
                    </a:lnTo>
                    <a:lnTo>
                      <a:pt x="881857" y="475814"/>
                    </a:lnTo>
                    <a:lnTo>
                      <a:pt x="952977" y="476468"/>
                    </a:lnTo>
                    <a:lnTo>
                      <a:pt x="1024100" y="475814"/>
                    </a:lnTo>
                    <a:lnTo>
                      <a:pt x="1093803" y="473882"/>
                    </a:lnTo>
                    <a:lnTo>
                      <a:pt x="1161902" y="470720"/>
                    </a:lnTo>
                    <a:lnTo>
                      <a:pt x="1228212" y="466373"/>
                    </a:lnTo>
                    <a:lnTo>
                      <a:pt x="1292550" y="460887"/>
                    </a:lnTo>
                    <a:lnTo>
                      <a:pt x="1354731" y="454309"/>
                    </a:lnTo>
                    <a:lnTo>
                      <a:pt x="1414572" y="446684"/>
                    </a:lnTo>
                    <a:lnTo>
                      <a:pt x="1471886" y="438060"/>
                    </a:lnTo>
                    <a:lnTo>
                      <a:pt x="1526492" y="428483"/>
                    </a:lnTo>
                    <a:lnTo>
                      <a:pt x="1578203" y="417997"/>
                    </a:lnTo>
                    <a:lnTo>
                      <a:pt x="1626837" y="406651"/>
                    </a:lnTo>
                    <a:lnTo>
                      <a:pt x="1672208" y="394490"/>
                    </a:lnTo>
                    <a:lnTo>
                      <a:pt x="1714132" y="381560"/>
                    </a:lnTo>
                    <a:lnTo>
                      <a:pt x="1752426" y="367908"/>
                    </a:lnTo>
                    <a:lnTo>
                      <a:pt x="1817383" y="338622"/>
                    </a:lnTo>
                    <a:lnTo>
                      <a:pt x="1865607" y="307000"/>
                    </a:lnTo>
                    <a:lnTo>
                      <a:pt x="1895622" y="273414"/>
                    </a:lnTo>
                    <a:lnTo>
                      <a:pt x="1905954" y="238234"/>
                    </a:lnTo>
                    <a:lnTo>
                      <a:pt x="1903340" y="220441"/>
                    </a:lnTo>
                    <a:lnTo>
                      <a:pt x="1882982" y="185973"/>
                    </a:lnTo>
                    <a:lnTo>
                      <a:pt x="1843679" y="153302"/>
                    </a:lnTo>
                    <a:lnTo>
                      <a:pt x="1786904" y="122794"/>
                    </a:lnTo>
                    <a:lnTo>
                      <a:pt x="1714132" y="94817"/>
                    </a:lnTo>
                    <a:lnTo>
                      <a:pt x="1672208" y="81892"/>
                    </a:lnTo>
                    <a:lnTo>
                      <a:pt x="1626837" y="69737"/>
                    </a:lnTo>
                    <a:lnTo>
                      <a:pt x="1578203" y="58399"/>
                    </a:lnTo>
                    <a:lnTo>
                      <a:pt x="1526492" y="47923"/>
                    </a:lnTo>
                    <a:lnTo>
                      <a:pt x="1471886" y="38354"/>
                    </a:lnTo>
                    <a:lnTo>
                      <a:pt x="1414572" y="29739"/>
                    </a:lnTo>
                    <a:lnTo>
                      <a:pt x="1354731" y="22125"/>
                    </a:lnTo>
                    <a:lnTo>
                      <a:pt x="1292550" y="15555"/>
                    </a:lnTo>
                    <a:lnTo>
                      <a:pt x="1228212" y="10078"/>
                    </a:lnTo>
                    <a:lnTo>
                      <a:pt x="1161902" y="5737"/>
                    </a:lnTo>
                    <a:lnTo>
                      <a:pt x="1093803" y="2580"/>
                    </a:lnTo>
                    <a:lnTo>
                      <a:pt x="1024100" y="652"/>
                    </a:lnTo>
                    <a:lnTo>
                      <a:pt x="952977" y="0"/>
                    </a:lnTo>
                    <a:close/>
                  </a:path>
                </a:pathLst>
              </a:custGeom>
              <a:solidFill>
                <a:srgbClr val="F79546"/>
              </a:solidFill>
            </p:spPr>
            <p:txBody>
              <a:bodyPr wrap="square" lIns="0" tIns="0" rIns="0" bIns="0" rtlCol="0"/>
              <a:lstStyle/>
              <a:p>
                <a:endParaRPr/>
              </a:p>
            </p:txBody>
          </p:sp>
          <p:sp>
            <p:nvSpPr>
              <p:cNvPr id="55" name="object 10">
                <a:extLst>
                  <a:ext uri="{FF2B5EF4-FFF2-40B4-BE49-F238E27FC236}">
                    <a16:creationId xmlns:a16="http://schemas.microsoft.com/office/drawing/2014/main" id="{AF2BFB35-08B3-4255-8221-7BA102A4C9D6}"/>
                  </a:ext>
                </a:extLst>
              </p:cNvPr>
              <p:cNvSpPr txBox="1"/>
              <p:nvPr/>
            </p:nvSpPr>
            <p:spPr>
              <a:xfrm>
                <a:off x="1101590" y="1234529"/>
                <a:ext cx="902969" cy="357505"/>
              </a:xfrm>
              <a:prstGeom prst="rect">
                <a:avLst/>
              </a:prstGeom>
            </p:spPr>
            <p:txBody>
              <a:bodyPr vert="horz" wrap="square" lIns="0" tIns="15875" rIns="0" bIns="0" rtlCol="0">
                <a:spAutoFit/>
              </a:bodyPr>
              <a:lstStyle/>
              <a:p>
                <a:pPr marL="12700">
                  <a:lnSpc>
                    <a:spcPct val="100000"/>
                  </a:lnSpc>
                  <a:spcBef>
                    <a:spcPts val="125"/>
                  </a:spcBef>
                </a:pPr>
                <a:r>
                  <a:rPr sz="2150" b="1" spc="270" dirty="0">
                    <a:latin typeface="Calibri"/>
                    <a:cs typeface="Calibri"/>
                  </a:rPr>
                  <a:t>Arm</a:t>
                </a:r>
                <a:r>
                  <a:rPr sz="2150" b="1" spc="140" dirty="0">
                    <a:latin typeface="Calibri"/>
                    <a:cs typeface="Calibri"/>
                  </a:rPr>
                  <a:t> </a:t>
                </a:r>
                <a:r>
                  <a:rPr sz="2150" b="1" spc="250" dirty="0">
                    <a:latin typeface="Calibri"/>
                    <a:cs typeface="Calibri"/>
                  </a:rPr>
                  <a:t>A</a:t>
                </a:r>
                <a:endParaRPr sz="2150" dirty="0">
                  <a:latin typeface="Calibri"/>
                  <a:cs typeface="Calibri"/>
                </a:endParaRPr>
              </a:p>
            </p:txBody>
          </p:sp>
        </p:grpSp>
      </p:grpSp>
      <p:grpSp>
        <p:nvGrpSpPr>
          <p:cNvPr id="69" name="Group 68">
            <a:extLst>
              <a:ext uri="{FF2B5EF4-FFF2-40B4-BE49-F238E27FC236}">
                <a16:creationId xmlns:a16="http://schemas.microsoft.com/office/drawing/2014/main" id="{D373DBE8-F6F5-42EC-A2AE-993F0C5212D4}"/>
              </a:ext>
            </a:extLst>
          </p:cNvPr>
          <p:cNvGrpSpPr/>
          <p:nvPr/>
        </p:nvGrpSpPr>
        <p:grpSpPr>
          <a:xfrm>
            <a:off x="3095137" y="2180392"/>
            <a:ext cx="1906270" cy="476884"/>
            <a:chOff x="3506419" y="1182123"/>
            <a:chExt cx="1906270" cy="476884"/>
          </a:xfrm>
        </p:grpSpPr>
        <p:sp>
          <p:nvSpPr>
            <p:cNvPr id="57" name="object 12">
              <a:extLst>
                <a:ext uri="{FF2B5EF4-FFF2-40B4-BE49-F238E27FC236}">
                  <a16:creationId xmlns:a16="http://schemas.microsoft.com/office/drawing/2014/main" id="{047CD0F9-15D7-476D-B4F2-4D88E9D776D6}"/>
                </a:ext>
              </a:extLst>
            </p:cNvPr>
            <p:cNvSpPr/>
            <p:nvPr/>
          </p:nvSpPr>
          <p:spPr>
            <a:xfrm>
              <a:off x="3506419" y="1182123"/>
              <a:ext cx="1906270" cy="476884"/>
            </a:xfrm>
            <a:custGeom>
              <a:avLst/>
              <a:gdLst/>
              <a:ahLst/>
              <a:cxnLst/>
              <a:rect l="l" t="t" r="r" b="b"/>
              <a:pathLst>
                <a:path w="1906270" h="476885">
                  <a:moveTo>
                    <a:pt x="0" y="238234"/>
                  </a:moveTo>
                  <a:lnTo>
                    <a:pt x="22971" y="185973"/>
                  </a:lnTo>
                  <a:lnTo>
                    <a:pt x="62275" y="153302"/>
                  </a:lnTo>
                  <a:lnTo>
                    <a:pt x="119050" y="122794"/>
                  </a:lnTo>
                  <a:lnTo>
                    <a:pt x="191823" y="94817"/>
                  </a:lnTo>
                  <a:lnTo>
                    <a:pt x="233748" y="81892"/>
                  </a:lnTo>
                  <a:lnTo>
                    <a:pt x="279120" y="69737"/>
                  </a:lnTo>
                  <a:lnTo>
                    <a:pt x="327755" y="58399"/>
                  </a:lnTo>
                  <a:lnTo>
                    <a:pt x="379467" y="47923"/>
                  </a:lnTo>
                  <a:lnTo>
                    <a:pt x="434074" y="38354"/>
                  </a:lnTo>
                  <a:lnTo>
                    <a:pt x="491390" y="29739"/>
                  </a:lnTo>
                  <a:lnTo>
                    <a:pt x="551232" y="22125"/>
                  </a:lnTo>
                  <a:lnTo>
                    <a:pt x="613415" y="15555"/>
                  </a:lnTo>
                  <a:lnTo>
                    <a:pt x="677755" y="10078"/>
                  </a:lnTo>
                  <a:lnTo>
                    <a:pt x="744068" y="5737"/>
                  </a:lnTo>
                  <a:lnTo>
                    <a:pt x="812170" y="2580"/>
                  </a:lnTo>
                  <a:lnTo>
                    <a:pt x="881876" y="652"/>
                  </a:lnTo>
                  <a:lnTo>
                    <a:pt x="953002" y="0"/>
                  </a:lnTo>
                  <a:lnTo>
                    <a:pt x="1024128" y="652"/>
                  </a:lnTo>
                  <a:lnTo>
                    <a:pt x="1093833" y="2580"/>
                  </a:lnTo>
                  <a:lnTo>
                    <a:pt x="1161935" y="5737"/>
                  </a:lnTo>
                  <a:lnTo>
                    <a:pt x="1228248" y="10078"/>
                  </a:lnTo>
                  <a:lnTo>
                    <a:pt x="1292588" y="15555"/>
                  </a:lnTo>
                  <a:lnTo>
                    <a:pt x="1354771" y="22125"/>
                  </a:lnTo>
                  <a:lnTo>
                    <a:pt x="1414613" y="29739"/>
                  </a:lnTo>
                  <a:lnTo>
                    <a:pt x="1471929" y="38354"/>
                  </a:lnTo>
                  <a:lnTo>
                    <a:pt x="1526536" y="47923"/>
                  </a:lnTo>
                  <a:lnTo>
                    <a:pt x="1578249" y="58399"/>
                  </a:lnTo>
                  <a:lnTo>
                    <a:pt x="1626883" y="69737"/>
                  </a:lnTo>
                  <a:lnTo>
                    <a:pt x="1672255" y="81892"/>
                  </a:lnTo>
                  <a:lnTo>
                    <a:pt x="1714180" y="94817"/>
                  </a:lnTo>
                  <a:lnTo>
                    <a:pt x="1752474" y="108466"/>
                  </a:lnTo>
                  <a:lnTo>
                    <a:pt x="1817432" y="137755"/>
                  </a:lnTo>
                  <a:lnTo>
                    <a:pt x="1865656" y="169390"/>
                  </a:lnTo>
                  <a:lnTo>
                    <a:pt x="1895671" y="203005"/>
                  </a:lnTo>
                  <a:lnTo>
                    <a:pt x="1906004" y="238234"/>
                  </a:lnTo>
                  <a:lnTo>
                    <a:pt x="1903390" y="256000"/>
                  </a:lnTo>
                  <a:lnTo>
                    <a:pt x="1883032" y="290430"/>
                  </a:lnTo>
                  <a:lnTo>
                    <a:pt x="1843728" y="323080"/>
                  </a:lnTo>
                  <a:lnTo>
                    <a:pt x="1786953" y="353580"/>
                  </a:lnTo>
                  <a:lnTo>
                    <a:pt x="1714180" y="381560"/>
                  </a:lnTo>
                  <a:lnTo>
                    <a:pt x="1672255" y="394490"/>
                  </a:lnTo>
                  <a:lnTo>
                    <a:pt x="1626883" y="406651"/>
                  </a:lnTo>
                  <a:lnTo>
                    <a:pt x="1578249" y="417997"/>
                  </a:lnTo>
                  <a:lnTo>
                    <a:pt x="1526536" y="428483"/>
                  </a:lnTo>
                  <a:lnTo>
                    <a:pt x="1471929" y="438060"/>
                  </a:lnTo>
                  <a:lnTo>
                    <a:pt x="1414613" y="446684"/>
                  </a:lnTo>
                  <a:lnTo>
                    <a:pt x="1354771" y="454309"/>
                  </a:lnTo>
                  <a:lnTo>
                    <a:pt x="1292588" y="460887"/>
                  </a:lnTo>
                  <a:lnTo>
                    <a:pt x="1228248" y="466373"/>
                  </a:lnTo>
                  <a:lnTo>
                    <a:pt x="1161935" y="470720"/>
                  </a:lnTo>
                  <a:lnTo>
                    <a:pt x="1093833" y="473882"/>
                  </a:lnTo>
                  <a:lnTo>
                    <a:pt x="1024128" y="475814"/>
                  </a:lnTo>
                  <a:lnTo>
                    <a:pt x="953002" y="476468"/>
                  </a:lnTo>
                  <a:lnTo>
                    <a:pt x="881876" y="475814"/>
                  </a:lnTo>
                  <a:lnTo>
                    <a:pt x="812170" y="473882"/>
                  </a:lnTo>
                  <a:lnTo>
                    <a:pt x="744068" y="470720"/>
                  </a:lnTo>
                  <a:lnTo>
                    <a:pt x="677755" y="466373"/>
                  </a:lnTo>
                  <a:lnTo>
                    <a:pt x="613415" y="460887"/>
                  </a:lnTo>
                  <a:lnTo>
                    <a:pt x="551232" y="454309"/>
                  </a:lnTo>
                  <a:lnTo>
                    <a:pt x="491390" y="446684"/>
                  </a:lnTo>
                  <a:lnTo>
                    <a:pt x="434074" y="438060"/>
                  </a:lnTo>
                  <a:lnTo>
                    <a:pt x="379467" y="428483"/>
                  </a:lnTo>
                  <a:lnTo>
                    <a:pt x="327755" y="417997"/>
                  </a:lnTo>
                  <a:lnTo>
                    <a:pt x="279120" y="406651"/>
                  </a:lnTo>
                  <a:lnTo>
                    <a:pt x="233748" y="394490"/>
                  </a:lnTo>
                  <a:lnTo>
                    <a:pt x="191823" y="381560"/>
                  </a:lnTo>
                  <a:lnTo>
                    <a:pt x="153529" y="367908"/>
                  </a:lnTo>
                  <a:lnTo>
                    <a:pt x="88571" y="338622"/>
                  </a:lnTo>
                  <a:lnTo>
                    <a:pt x="40347" y="307000"/>
                  </a:lnTo>
                  <a:lnTo>
                    <a:pt x="10332" y="273414"/>
                  </a:lnTo>
                  <a:lnTo>
                    <a:pt x="0" y="238234"/>
                  </a:lnTo>
                  <a:close/>
                </a:path>
              </a:pathLst>
            </a:custGeom>
            <a:ln w="29616">
              <a:solidFill>
                <a:srgbClr val="385D89"/>
              </a:solidFill>
            </a:ln>
          </p:spPr>
          <p:txBody>
            <a:bodyPr wrap="square" lIns="0" tIns="0" rIns="0" bIns="0" rtlCol="0"/>
            <a:lstStyle/>
            <a:p>
              <a:endParaRPr/>
            </a:p>
          </p:txBody>
        </p:sp>
        <p:grpSp>
          <p:nvGrpSpPr>
            <p:cNvPr id="66" name="Group 65">
              <a:extLst>
                <a:ext uri="{FF2B5EF4-FFF2-40B4-BE49-F238E27FC236}">
                  <a16:creationId xmlns:a16="http://schemas.microsoft.com/office/drawing/2014/main" id="{047A20E8-6F69-42A1-BFC0-480893011221}"/>
                </a:ext>
              </a:extLst>
            </p:cNvPr>
            <p:cNvGrpSpPr/>
            <p:nvPr/>
          </p:nvGrpSpPr>
          <p:grpSpPr>
            <a:xfrm>
              <a:off x="3506419" y="1182123"/>
              <a:ext cx="1906270" cy="476884"/>
              <a:chOff x="3506419" y="1182123"/>
              <a:chExt cx="1906270" cy="476884"/>
            </a:xfrm>
          </p:grpSpPr>
          <p:sp>
            <p:nvSpPr>
              <p:cNvPr id="56" name="object 11">
                <a:extLst>
                  <a:ext uri="{FF2B5EF4-FFF2-40B4-BE49-F238E27FC236}">
                    <a16:creationId xmlns:a16="http://schemas.microsoft.com/office/drawing/2014/main" id="{9A0084D6-1304-49B1-8F81-74CE44BBE2D3}"/>
                  </a:ext>
                </a:extLst>
              </p:cNvPr>
              <p:cNvSpPr/>
              <p:nvPr/>
            </p:nvSpPr>
            <p:spPr>
              <a:xfrm>
                <a:off x="3506419" y="1182123"/>
                <a:ext cx="1906270" cy="476884"/>
              </a:xfrm>
              <a:custGeom>
                <a:avLst/>
                <a:gdLst/>
                <a:ahLst/>
                <a:cxnLst/>
                <a:rect l="l" t="t" r="r" b="b"/>
                <a:pathLst>
                  <a:path w="1906270" h="476885">
                    <a:moveTo>
                      <a:pt x="953002" y="0"/>
                    </a:moveTo>
                    <a:lnTo>
                      <a:pt x="881876" y="652"/>
                    </a:lnTo>
                    <a:lnTo>
                      <a:pt x="812170" y="2580"/>
                    </a:lnTo>
                    <a:lnTo>
                      <a:pt x="744068" y="5737"/>
                    </a:lnTo>
                    <a:lnTo>
                      <a:pt x="677755" y="10078"/>
                    </a:lnTo>
                    <a:lnTo>
                      <a:pt x="613415" y="15555"/>
                    </a:lnTo>
                    <a:lnTo>
                      <a:pt x="551232" y="22125"/>
                    </a:lnTo>
                    <a:lnTo>
                      <a:pt x="491390" y="29739"/>
                    </a:lnTo>
                    <a:lnTo>
                      <a:pt x="434074" y="38354"/>
                    </a:lnTo>
                    <a:lnTo>
                      <a:pt x="379467" y="47923"/>
                    </a:lnTo>
                    <a:lnTo>
                      <a:pt x="327755" y="58399"/>
                    </a:lnTo>
                    <a:lnTo>
                      <a:pt x="279120" y="69737"/>
                    </a:lnTo>
                    <a:lnTo>
                      <a:pt x="233748" y="81892"/>
                    </a:lnTo>
                    <a:lnTo>
                      <a:pt x="191823" y="94817"/>
                    </a:lnTo>
                    <a:lnTo>
                      <a:pt x="153529" y="108466"/>
                    </a:lnTo>
                    <a:lnTo>
                      <a:pt x="88571" y="137755"/>
                    </a:lnTo>
                    <a:lnTo>
                      <a:pt x="40347" y="169390"/>
                    </a:lnTo>
                    <a:lnTo>
                      <a:pt x="10332" y="203005"/>
                    </a:lnTo>
                    <a:lnTo>
                      <a:pt x="0" y="238234"/>
                    </a:lnTo>
                    <a:lnTo>
                      <a:pt x="2613" y="256000"/>
                    </a:lnTo>
                    <a:lnTo>
                      <a:pt x="22971" y="290430"/>
                    </a:lnTo>
                    <a:lnTo>
                      <a:pt x="62275" y="323080"/>
                    </a:lnTo>
                    <a:lnTo>
                      <a:pt x="119050" y="353580"/>
                    </a:lnTo>
                    <a:lnTo>
                      <a:pt x="191823" y="381560"/>
                    </a:lnTo>
                    <a:lnTo>
                      <a:pt x="233748" y="394490"/>
                    </a:lnTo>
                    <a:lnTo>
                      <a:pt x="279120" y="406651"/>
                    </a:lnTo>
                    <a:lnTo>
                      <a:pt x="327755" y="417997"/>
                    </a:lnTo>
                    <a:lnTo>
                      <a:pt x="379467" y="428483"/>
                    </a:lnTo>
                    <a:lnTo>
                      <a:pt x="434074" y="438060"/>
                    </a:lnTo>
                    <a:lnTo>
                      <a:pt x="491390" y="446684"/>
                    </a:lnTo>
                    <a:lnTo>
                      <a:pt x="551232" y="454309"/>
                    </a:lnTo>
                    <a:lnTo>
                      <a:pt x="613415" y="460887"/>
                    </a:lnTo>
                    <a:lnTo>
                      <a:pt x="677755" y="466373"/>
                    </a:lnTo>
                    <a:lnTo>
                      <a:pt x="744068" y="470720"/>
                    </a:lnTo>
                    <a:lnTo>
                      <a:pt x="812170" y="473882"/>
                    </a:lnTo>
                    <a:lnTo>
                      <a:pt x="881876" y="475814"/>
                    </a:lnTo>
                    <a:lnTo>
                      <a:pt x="953002" y="476468"/>
                    </a:lnTo>
                    <a:lnTo>
                      <a:pt x="1024128" y="475814"/>
                    </a:lnTo>
                    <a:lnTo>
                      <a:pt x="1093833" y="473882"/>
                    </a:lnTo>
                    <a:lnTo>
                      <a:pt x="1161935" y="470720"/>
                    </a:lnTo>
                    <a:lnTo>
                      <a:pt x="1228248" y="466373"/>
                    </a:lnTo>
                    <a:lnTo>
                      <a:pt x="1292588" y="460887"/>
                    </a:lnTo>
                    <a:lnTo>
                      <a:pt x="1354771" y="454309"/>
                    </a:lnTo>
                    <a:lnTo>
                      <a:pt x="1414613" y="446684"/>
                    </a:lnTo>
                    <a:lnTo>
                      <a:pt x="1471929" y="438060"/>
                    </a:lnTo>
                    <a:lnTo>
                      <a:pt x="1526536" y="428483"/>
                    </a:lnTo>
                    <a:lnTo>
                      <a:pt x="1578249" y="417997"/>
                    </a:lnTo>
                    <a:lnTo>
                      <a:pt x="1626883" y="406651"/>
                    </a:lnTo>
                    <a:lnTo>
                      <a:pt x="1672255" y="394490"/>
                    </a:lnTo>
                    <a:lnTo>
                      <a:pt x="1714180" y="381560"/>
                    </a:lnTo>
                    <a:lnTo>
                      <a:pt x="1752474" y="367908"/>
                    </a:lnTo>
                    <a:lnTo>
                      <a:pt x="1817432" y="338622"/>
                    </a:lnTo>
                    <a:lnTo>
                      <a:pt x="1865656" y="307000"/>
                    </a:lnTo>
                    <a:lnTo>
                      <a:pt x="1895671" y="273414"/>
                    </a:lnTo>
                    <a:lnTo>
                      <a:pt x="1906004" y="238234"/>
                    </a:lnTo>
                    <a:lnTo>
                      <a:pt x="1903390" y="220441"/>
                    </a:lnTo>
                    <a:lnTo>
                      <a:pt x="1883032" y="185973"/>
                    </a:lnTo>
                    <a:lnTo>
                      <a:pt x="1843728" y="153302"/>
                    </a:lnTo>
                    <a:lnTo>
                      <a:pt x="1786953" y="122794"/>
                    </a:lnTo>
                    <a:lnTo>
                      <a:pt x="1714180" y="94817"/>
                    </a:lnTo>
                    <a:lnTo>
                      <a:pt x="1672255" y="81892"/>
                    </a:lnTo>
                    <a:lnTo>
                      <a:pt x="1626883" y="69737"/>
                    </a:lnTo>
                    <a:lnTo>
                      <a:pt x="1578249" y="58399"/>
                    </a:lnTo>
                    <a:lnTo>
                      <a:pt x="1526536" y="47923"/>
                    </a:lnTo>
                    <a:lnTo>
                      <a:pt x="1471929" y="38354"/>
                    </a:lnTo>
                    <a:lnTo>
                      <a:pt x="1414613" y="29739"/>
                    </a:lnTo>
                    <a:lnTo>
                      <a:pt x="1354771" y="22125"/>
                    </a:lnTo>
                    <a:lnTo>
                      <a:pt x="1292588" y="15555"/>
                    </a:lnTo>
                    <a:lnTo>
                      <a:pt x="1228248" y="10078"/>
                    </a:lnTo>
                    <a:lnTo>
                      <a:pt x="1161935" y="5737"/>
                    </a:lnTo>
                    <a:lnTo>
                      <a:pt x="1093833" y="2580"/>
                    </a:lnTo>
                    <a:lnTo>
                      <a:pt x="1024128" y="652"/>
                    </a:lnTo>
                    <a:lnTo>
                      <a:pt x="953002" y="0"/>
                    </a:lnTo>
                    <a:close/>
                  </a:path>
                </a:pathLst>
              </a:custGeom>
              <a:solidFill>
                <a:srgbClr val="1D08B8"/>
              </a:solidFill>
            </p:spPr>
            <p:txBody>
              <a:bodyPr wrap="square" lIns="0" tIns="0" rIns="0" bIns="0" rtlCol="0"/>
              <a:lstStyle/>
              <a:p>
                <a:endParaRPr/>
              </a:p>
            </p:txBody>
          </p:sp>
          <p:sp>
            <p:nvSpPr>
              <p:cNvPr id="58" name="object 13">
                <a:extLst>
                  <a:ext uri="{FF2B5EF4-FFF2-40B4-BE49-F238E27FC236}">
                    <a16:creationId xmlns:a16="http://schemas.microsoft.com/office/drawing/2014/main" id="{6FC05606-7634-4E25-856E-45679AC80190}"/>
                  </a:ext>
                </a:extLst>
              </p:cNvPr>
              <p:cNvSpPr txBox="1"/>
              <p:nvPr/>
            </p:nvSpPr>
            <p:spPr>
              <a:xfrm>
                <a:off x="4003534" y="1234529"/>
                <a:ext cx="888365" cy="357505"/>
              </a:xfrm>
              <a:prstGeom prst="rect">
                <a:avLst/>
              </a:prstGeom>
            </p:spPr>
            <p:txBody>
              <a:bodyPr vert="horz" wrap="square" lIns="0" tIns="15875" rIns="0" bIns="0" rtlCol="0">
                <a:spAutoFit/>
              </a:bodyPr>
              <a:lstStyle/>
              <a:p>
                <a:pPr marL="12700">
                  <a:lnSpc>
                    <a:spcPct val="100000"/>
                  </a:lnSpc>
                  <a:spcBef>
                    <a:spcPts val="125"/>
                  </a:spcBef>
                </a:pPr>
                <a:r>
                  <a:rPr sz="2150" b="1" spc="270" dirty="0">
                    <a:solidFill>
                      <a:srgbClr val="FFFFFF"/>
                    </a:solidFill>
                    <a:latin typeface="Calibri"/>
                    <a:cs typeface="Calibri"/>
                  </a:rPr>
                  <a:t>Arm</a:t>
                </a:r>
                <a:r>
                  <a:rPr sz="2150" b="1" spc="145" dirty="0">
                    <a:solidFill>
                      <a:srgbClr val="FFFFFF"/>
                    </a:solidFill>
                    <a:latin typeface="Calibri"/>
                    <a:cs typeface="Calibri"/>
                  </a:rPr>
                  <a:t> </a:t>
                </a:r>
                <a:r>
                  <a:rPr sz="2150" b="1" spc="229" dirty="0">
                    <a:solidFill>
                      <a:srgbClr val="FFFFFF"/>
                    </a:solidFill>
                    <a:latin typeface="Calibri"/>
                    <a:cs typeface="Calibri"/>
                  </a:rPr>
                  <a:t>B</a:t>
                </a:r>
                <a:endParaRPr sz="2150" dirty="0">
                  <a:latin typeface="Calibri"/>
                  <a:cs typeface="Calibri"/>
                </a:endParaRPr>
              </a:p>
            </p:txBody>
          </p:sp>
        </p:grpSp>
      </p:grpSp>
      <p:grpSp>
        <p:nvGrpSpPr>
          <p:cNvPr id="70" name="Group 69">
            <a:extLst>
              <a:ext uri="{FF2B5EF4-FFF2-40B4-BE49-F238E27FC236}">
                <a16:creationId xmlns:a16="http://schemas.microsoft.com/office/drawing/2014/main" id="{E0DC7C5C-6585-4EB9-AF84-1FB75DD033EE}"/>
              </a:ext>
            </a:extLst>
          </p:cNvPr>
          <p:cNvGrpSpPr/>
          <p:nvPr/>
        </p:nvGrpSpPr>
        <p:grpSpPr>
          <a:xfrm>
            <a:off x="5532498" y="2180392"/>
            <a:ext cx="1906270" cy="476884"/>
            <a:chOff x="6562590" y="1182123"/>
            <a:chExt cx="1906270" cy="476884"/>
          </a:xfrm>
        </p:grpSpPr>
        <p:sp>
          <p:nvSpPr>
            <p:cNvPr id="60" name="object 15">
              <a:extLst>
                <a:ext uri="{FF2B5EF4-FFF2-40B4-BE49-F238E27FC236}">
                  <a16:creationId xmlns:a16="http://schemas.microsoft.com/office/drawing/2014/main" id="{CDD8CA35-CF0B-42A1-90D1-25B64580C010}"/>
                </a:ext>
              </a:extLst>
            </p:cNvPr>
            <p:cNvSpPr/>
            <p:nvPr/>
          </p:nvSpPr>
          <p:spPr>
            <a:xfrm>
              <a:off x="6562590" y="1182123"/>
              <a:ext cx="1906270" cy="476884"/>
            </a:xfrm>
            <a:custGeom>
              <a:avLst/>
              <a:gdLst/>
              <a:ahLst/>
              <a:cxnLst/>
              <a:rect l="l" t="t" r="r" b="b"/>
              <a:pathLst>
                <a:path w="1906270" h="476885">
                  <a:moveTo>
                    <a:pt x="0" y="238234"/>
                  </a:moveTo>
                  <a:lnTo>
                    <a:pt x="22971" y="185973"/>
                  </a:lnTo>
                  <a:lnTo>
                    <a:pt x="62275" y="153302"/>
                  </a:lnTo>
                  <a:lnTo>
                    <a:pt x="119050" y="122794"/>
                  </a:lnTo>
                  <a:lnTo>
                    <a:pt x="191823" y="94817"/>
                  </a:lnTo>
                  <a:lnTo>
                    <a:pt x="233748" y="81892"/>
                  </a:lnTo>
                  <a:lnTo>
                    <a:pt x="279120" y="69737"/>
                  </a:lnTo>
                  <a:lnTo>
                    <a:pt x="327755" y="58399"/>
                  </a:lnTo>
                  <a:lnTo>
                    <a:pt x="379467" y="47923"/>
                  </a:lnTo>
                  <a:lnTo>
                    <a:pt x="434074" y="38354"/>
                  </a:lnTo>
                  <a:lnTo>
                    <a:pt x="491390" y="29739"/>
                  </a:lnTo>
                  <a:lnTo>
                    <a:pt x="551232" y="22125"/>
                  </a:lnTo>
                  <a:lnTo>
                    <a:pt x="613415" y="15555"/>
                  </a:lnTo>
                  <a:lnTo>
                    <a:pt x="677755" y="10078"/>
                  </a:lnTo>
                  <a:lnTo>
                    <a:pt x="744068" y="5737"/>
                  </a:lnTo>
                  <a:lnTo>
                    <a:pt x="812170" y="2580"/>
                  </a:lnTo>
                  <a:lnTo>
                    <a:pt x="881876" y="652"/>
                  </a:lnTo>
                  <a:lnTo>
                    <a:pt x="953002" y="0"/>
                  </a:lnTo>
                  <a:lnTo>
                    <a:pt x="1024128" y="652"/>
                  </a:lnTo>
                  <a:lnTo>
                    <a:pt x="1093833" y="2580"/>
                  </a:lnTo>
                  <a:lnTo>
                    <a:pt x="1161935" y="5737"/>
                  </a:lnTo>
                  <a:lnTo>
                    <a:pt x="1228248" y="10078"/>
                  </a:lnTo>
                  <a:lnTo>
                    <a:pt x="1292588" y="15555"/>
                  </a:lnTo>
                  <a:lnTo>
                    <a:pt x="1354771" y="22125"/>
                  </a:lnTo>
                  <a:lnTo>
                    <a:pt x="1414613" y="29739"/>
                  </a:lnTo>
                  <a:lnTo>
                    <a:pt x="1471929" y="38354"/>
                  </a:lnTo>
                  <a:lnTo>
                    <a:pt x="1526536" y="47923"/>
                  </a:lnTo>
                  <a:lnTo>
                    <a:pt x="1578249" y="58399"/>
                  </a:lnTo>
                  <a:lnTo>
                    <a:pt x="1626883" y="69737"/>
                  </a:lnTo>
                  <a:lnTo>
                    <a:pt x="1672255" y="81892"/>
                  </a:lnTo>
                  <a:lnTo>
                    <a:pt x="1714180" y="94817"/>
                  </a:lnTo>
                  <a:lnTo>
                    <a:pt x="1752474" y="108466"/>
                  </a:lnTo>
                  <a:lnTo>
                    <a:pt x="1817432" y="137755"/>
                  </a:lnTo>
                  <a:lnTo>
                    <a:pt x="1865656" y="169390"/>
                  </a:lnTo>
                  <a:lnTo>
                    <a:pt x="1895671" y="203005"/>
                  </a:lnTo>
                  <a:lnTo>
                    <a:pt x="1906004" y="238234"/>
                  </a:lnTo>
                  <a:lnTo>
                    <a:pt x="1903390" y="256000"/>
                  </a:lnTo>
                  <a:lnTo>
                    <a:pt x="1883032" y="290430"/>
                  </a:lnTo>
                  <a:lnTo>
                    <a:pt x="1843728" y="323080"/>
                  </a:lnTo>
                  <a:lnTo>
                    <a:pt x="1786953" y="353580"/>
                  </a:lnTo>
                  <a:lnTo>
                    <a:pt x="1714180" y="381560"/>
                  </a:lnTo>
                  <a:lnTo>
                    <a:pt x="1672255" y="394490"/>
                  </a:lnTo>
                  <a:lnTo>
                    <a:pt x="1626883" y="406651"/>
                  </a:lnTo>
                  <a:lnTo>
                    <a:pt x="1578249" y="417997"/>
                  </a:lnTo>
                  <a:lnTo>
                    <a:pt x="1526536" y="428483"/>
                  </a:lnTo>
                  <a:lnTo>
                    <a:pt x="1471929" y="438060"/>
                  </a:lnTo>
                  <a:lnTo>
                    <a:pt x="1414613" y="446684"/>
                  </a:lnTo>
                  <a:lnTo>
                    <a:pt x="1354771" y="454309"/>
                  </a:lnTo>
                  <a:lnTo>
                    <a:pt x="1292588" y="460887"/>
                  </a:lnTo>
                  <a:lnTo>
                    <a:pt x="1228248" y="466373"/>
                  </a:lnTo>
                  <a:lnTo>
                    <a:pt x="1161935" y="470720"/>
                  </a:lnTo>
                  <a:lnTo>
                    <a:pt x="1093833" y="473882"/>
                  </a:lnTo>
                  <a:lnTo>
                    <a:pt x="1024128" y="475814"/>
                  </a:lnTo>
                  <a:lnTo>
                    <a:pt x="953002" y="476468"/>
                  </a:lnTo>
                  <a:lnTo>
                    <a:pt x="881876" y="475814"/>
                  </a:lnTo>
                  <a:lnTo>
                    <a:pt x="812170" y="473882"/>
                  </a:lnTo>
                  <a:lnTo>
                    <a:pt x="744068" y="470720"/>
                  </a:lnTo>
                  <a:lnTo>
                    <a:pt x="677755" y="466373"/>
                  </a:lnTo>
                  <a:lnTo>
                    <a:pt x="613415" y="460887"/>
                  </a:lnTo>
                  <a:lnTo>
                    <a:pt x="551232" y="454309"/>
                  </a:lnTo>
                  <a:lnTo>
                    <a:pt x="491390" y="446684"/>
                  </a:lnTo>
                  <a:lnTo>
                    <a:pt x="434074" y="438060"/>
                  </a:lnTo>
                  <a:lnTo>
                    <a:pt x="379467" y="428483"/>
                  </a:lnTo>
                  <a:lnTo>
                    <a:pt x="327755" y="417997"/>
                  </a:lnTo>
                  <a:lnTo>
                    <a:pt x="279120" y="406651"/>
                  </a:lnTo>
                  <a:lnTo>
                    <a:pt x="233748" y="394490"/>
                  </a:lnTo>
                  <a:lnTo>
                    <a:pt x="191823" y="381560"/>
                  </a:lnTo>
                  <a:lnTo>
                    <a:pt x="153529" y="367908"/>
                  </a:lnTo>
                  <a:lnTo>
                    <a:pt x="88571" y="338622"/>
                  </a:lnTo>
                  <a:lnTo>
                    <a:pt x="40347" y="307000"/>
                  </a:lnTo>
                  <a:lnTo>
                    <a:pt x="10332" y="273414"/>
                  </a:lnTo>
                  <a:lnTo>
                    <a:pt x="0" y="238234"/>
                  </a:lnTo>
                  <a:close/>
                </a:path>
              </a:pathLst>
            </a:custGeom>
            <a:ln w="29616">
              <a:solidFill>
                <a:srgbClr val="385D89"/>
              </a:solidFill>
            </a:ln>
          </p:spPr>
          <p:txBody>
            <a:bodyPr wrap="square" lIns="0" tIns="0" rIns="0" bIns="0" rtlCol="0"/>
            <a:lstStyle/>
            <a:p>
              <a:endParaRPr/>
            </a:p>
          </p:txBody>
        </p:sp>
        <p:grpSp>
          <p:nvGrpSpPr>
            <p:cNvPr id="67" name="Group 66">
              <a:extLst>
                <a:ext uri="{FF2B5EF4-FFF2-40B4-BE49-F238E27FC236}">
                  <a16:creationId xmlns:a16="http://schemas.microsoft.com/office/drawing/2014/main" id="{843EB6BC-E3E5-4F19-81E4-4852730BBCC4}"/>
                </a:ext>
              </a:extLst>
            </p:cNvPr>
            <p:cNvGrpSpPr/>
            <p:nvPr/>
          </p:nvGrpSpPr>
          <p:grpSpPr>
            <a:xfrm>
              <a:off x="6562590" y="1182123"/>
              <a:ext cx="1906270" cy="476884"/>
              <a:chOff x="6562590" y="1182123"/>
              <a:chExt cx="1906270" cy="476884"/>
            </a:xfrm>
          </p:grpSpPr>
          <p:sp>
            <p:nvSpPr>
              <p:cNvPr id="59" name="object 14">
                <a:extLst>
                  <a:ext uri="{FF2B5EF4-FFF2-40B4-BE49-F238E27FC236}">
                    <a16:creationId xmlns:a16="http://schemas.microsoft.com/office/drawing/2014/main" id="{6117A71C-066C-4354-841C-455403F64A62}"/>
                  </a:ext>
                </a:extLst>
              </p:cNvPr>
              <p:cNvSpPr/>
              <p:nvPr/>
            </p:nvSpPr>
            <p:spPr>
              <a:xfrm>
                <a:off x="6562590" y="1182123"/>
                <a:ext cx="1906270" cy="476884"/>
              </a:xfrm>
              <a:custGeom>
                <a:avLst/>
                <a:gdLst/>
                <a:ahLst/>
                <a:cxnLst/>
                <a:rect l="l" t="t" r="r" b="b"/>
                <a:pathLst>
                  <a:path w="1906270" h="476885">
                    <a:moveTo>
                      <a:pt x="953002" y="0"/>
                    </a:moveTo>
                    <a:lnTo>
                      <a:pt x="881876" y="652"/>
                    </a:lnTo>
                    <a:lnTo>
                      <a:pt x="812170" y="2580"/>
                    </a:lnTo>
                    <a:lnTo>
                      <a:pt x="744068" y="5737"/>
                    </a:lnTo>
                    <a:lnTo>
                      <a:pt x="677755" y="10078"/>
                    </a:lnTo>
                    <a:lnTo>
                      <a:pt x="613415" y="15555"/>
                    </a:lnTo>
                    <a:lnTo>
                      <a:pt x="551232" y="22125"/>
                    </a:lnTo>
                    <a:lnTo>
                      <a:pt x="491390" y="29739"/>
                    </a:lnTo>
                    <a:lnTo>
                      <a:pt x="434074" y="38354"/>
                    </a:lnTo>
                    <a:lnTo>
                      <a:pt x="379467" y="47923"/>
                    </a:lnTo>
                    <a:lnTo>
                      <a:pt x="327755" y="58399"/>
                    </a:lnTo>
                    <a:lnTo>
                      <a:pt x="279120" y="69737"/>
                    </a:lnTo>
                    <a:lnTo>
                      <a:pt x="233748" y="81892"/>
                    </a:lnTo>
                    <a:lnTo>
                      <a:pt x="191823" y="94817"/>
                    </a:lnTo>
                    <a:lnTo>
                      <a:pt x="153529" y="108466"/>
                    </a:lnTo>
                    <a:lnTo>
                      <a:pt x="88571" y="137755"/>
                    </a:lnTo>
                    <a:lnTo>
                      <a:pt x="40347" y="169390"/>
                    </a:lnTo>
                    <a:lnTo>
                      <a:pt x="10332" y="203005"/>
                    </a:lnTo>
                    <a:lnTo>
                      <a:pt x="0" y="238234"/>
                    </a:lnTo>
                    <a:lnTo>
                      <a:pt x="2613" y="256000"/>
                    </a:lnTo>
                    <a:lnTo>
                      <a:pt x="22971" y="290430"/>
                    </a:lnTo>
                    <a:lnTo>
                      <a:pt x="62275" y="323080"/>
                    </a:lnTo>
                    <a:lnTo>
                      <a:pt x="119050" y="353580"/>
                    </a:lnTo>
                    <a:lnTo>
                      <a:pt x="191823" y="381560"/>
                    </a:lnTo>
                    <a:lnTo>
                      <a:pt x="233748" y="394490"/>
                    </a:lnTo>
                    <a:lnTo>
                      <a:pt x="279120" y="406651"/>
                    </a:lnTo>
                    <a:lnTo>
                      <a:pt x="327755" y="417997"/>
                    </a:lnTo>
                    <a:lnTo>
                      <a:pt x="379467" y="428483"/>
                    </a:lnTo>
                    <a:lnTo>
                      <a:pt x="434074" y="438060"/>
                    </a:lnTo>
                    <a:lnTo>
                      <a:pt x="491390" y="446684"/>
                    </a:lnTo>
                    <a:lnTo>
                      <a:pt x="551232" y="454309"/>
                    </a:lnTo>
                    <a:lnTo>
                      <a:pt x="613415" y="460887"/>
                    </a:lnTo>
                    <a:lnTo>
                      <a:pt x="677755" y="466373"/>
                    </a:lnTo>
                    <a:lnTo>
                      <a:pt x="744068" y="470720"/>
                    </a:lnTo>
                    <a:lnTo>
                      <a:pt x="812170" y="473882"/>
                    </a:lnTo>
                    <a:lnTo>
                      <a:pt x="881876" y="475814"/>
                    </a:lnTo>
                    <a:lnTo>
                      <a:pt x="953002" y="476468"/>
                    </a:lnTo>
                    <a:lnTo>
                      <a:pt x="1024128" y="475814"/>
                    </a:lnTo>
                    <a:lnTo>
                      <a:pt x="1093833" y="473882"/>
                    </a:lnTo>
                    <a:lnTo>
                      <a:pt x="1161935" y="470720"/>
                    </a:lnTo>
                    <a:lnTo>
                      <a:pt x="1228248" y="466373"/>
                    </a:lnTo>
                    <a:lnTo>
                      <a:pt x="1292588" y="460887"/>
                    </a:lnTo>
                    <a:lnTo>
                      <a:pt x="1354771" y="454309"/>
                    </a:lnTo>
                    <a:lnTo>
                      <a:pt x="1414613" y="446684"/>
                    </a:lnTo>
                    <a:lnTo>
                      <a:pt x="1471929" y="438060"/>
                    </a:lnTo>
                    <a:lnTo>
                      <a:pt x="1526536" y="428483"/>
                    </a:lnTo>
                    <a:lnTo>
                      <a:pt x="1578249" y="417997"/>
                    </a:lnTo>
                    <a:lnTo>
                      <a:pt x="1626883" y="406651"/>
                    </a:lnTo>
                    <a:lnTo>
                      <a:pt x="1672255" y="394490"/>
                    </a:lnTo>
                    <a:lnTo>
                      <a:pt x="1714180" y="381560"/>
                    </a:lnTo>
                    <a:lnTo>
                      <a:pt x="1752474" y="367908"/>
                    </a:lnTo>
                    <a:lnTo>
                      <a:pt x="1817432" y="338622"/>
                    </a:lnTo>
                    <a:lnTo>
                      <a:pt x="1865656" y="307000"/>
                    </a:lnTo>
                    <a:lnTo>
                      <a:pt x="1895671" y="273414"/>
                    </a:lnTo>
                    <a:lnTo>
                      <a:pt x="1906004" y="238234"/>
                    </a:lnTo>
                    <a:lnTo>
                      <a:pt x="1903390" y="220441"/>
                    </a:lnTo>
                    <a:lnTo>
                      <a:pt x="1883032" y="185973"/>
                    </a:lnTo>
                    <a:lnTo>
                      <a:pt x="1843728" y="153302"/>
                    </a:lnTo>
                    <a:lnTo>
                      <a:pt x="1786953" y="122794"/>
                    </a:lnTo>
                    <a:lnTo>
                      <a:pt x="1714180" y="94817"/>
                    </a:lnTo>
                    <a:lnTo>
                      <a:pt x="1672255" y="81892"/>
                    </a:lnTo>
                    <a:lnTo>
                      <a:pt x="1626883" y="69737"/>
                    </a:lnTo>
                    <a:lnTo>
                      <a:pt x="1578249" y="58399"/>
                    </a:lnTo>
                    <a:lnTo>
                      <a:pt x="1526536" y="47923"/>
                    </a:lnTo>
                    <a:lnTo>
                      <a:pt x="1471929" y="38354"/>
                    </a:lnTo>
                    <a:lnTo>
                      <a:pt x="1414613" y="29739"/>
                    </a:lnTo>
                    <a:lnTo>
                      <a:pt x="1354771" y="22125"/>
                    </a:lnTo>
                    <a:lnTo>
                      <a:pt x="1292588" y="15555"/>
                    </a:lnTo>
                    <a:lnTo>
                      <a:pt x="1228248" y="10078"/>
                    </a:lnTo>
                    <a:lnTo>
                      <a:pt x="1161935" y="5737"/>
                    </a:lnTo>
                    <a:lnTo>
                      <a:pt x="1093833" y="2580"/>
                    </a:lnTo>
                    <a:lnTo>
                      <a:pt x="1024128" y="652"/>
                    </a:lnTo>
                    <a:lnTo>
                      <a:pt x="953002" y="0"/>
                    </a:lnTo>
                    <a:close/>
                  </a:path>
                </a:pathLst>
              </a:custGeom>
              <a:solidFill>
                <a:srgbClr val="006666"/>
              </a:solidFill>
            </p:spPr>
            <p:txBody>
              <a:bodyPr wrap="square" lIns="0" tIns="0" rIns="0" bIns="0" rtlCol="0"/>
              <a:lstStyle/>
              <a:p>
                <a:endParaRPr/>
              </a:p>
            </p:txBody>
          </p:sp>
          <p:sp>
            <p:nvSpPr>
              <p:cNvPr id="61" name="object 16">
                <a:extLst>
                  <a:ext uri="{FF2B5EF4-FFF2-40B4-BE49-F238E27FC236}">
                    <a16:creationId xmlns:a16="http://schemas.microsoft.com/office/drawing/2014/main" id="{FD60789A-0D00-426E-8509-D356150C26C0}"/>
                  </a:ext>
                </a:extLst>
              </p:cNvPr>
              <p:cNvSpPr txBox="1"/>
              <p:nvPr/>
            </p:nvSpPr>
            <p:spPr>
              <a:xfrm>
                <a:off x="7071301" y="1234529"/>
                <a:ext cx="878205" cy="357505"/>
              </a:xfrm>
              <a:prstGeom prst="rect">
                <a:avLst/>
              </a:prstGeom>
            </p:spPr>
            <p:txBody>
              <a:bodyPr vert="horz" wrap="square" lIns="0" tIns="15875" rIns="0" bIns="0" rtlCol="0">
                <a:spAutoFit/>
              </a:bodyPr>
              <a:lstStyle/>
              <a:p>
                <a:pPr marL="12700">
                  <a:lnSpc>
                    <a:spcPct val="100000"/>
                  </a:lnSpc>
                  <a:spcBef>
                    <a:spcPts val="125"/>
                  </a:spcBef>
                </a:pPr>
                <a:r>
                  <a:rPr sz="2150" b="1" spc="270" dirty="0">
                    <a:solidFill>
                      <a:srgbClr val="FFFFFF"/>
                    </a:solidFill>
                    <a:latin typeface="Calibri"/>
                    <a:cs typeface="Calibri"/>
                  </a:rPr>
                  <a:t>Arm</a:t>
                </a:r>
                <a:r>
                  <a:rPr sz="2150" b="1" spc="145" dirty="0">
                    <a:solidFill>
                      <a:srgbClr val="FFFFFF"/>
                    </a:solidFill>
                    <a:latin typeface="Calibri"/>
                    <a:cs typeface="Calibri"/>
                  </a:rPr>
                  <a:t> </a:t>
                </a:r>
                <a:r>
                  <a:rPr sz="2150" b="1" spc="215" dirty="0">
                    <a:solidFill>
                      <a:srgbClr val="FFFFFF"/>
                    </a:solidFill>
                    <a:latin typeface="Calibri"/>
                    <a:cs typeface="Calibri"/>
                  </a:rPr>
                  <a:t>C</a:t>
                </a:r>
                <a:endParaRPr sz="2150" dirty="0">
                  <a:latin typeface="Calibri"/>
                  <a:cs typeface="Calibri"/>
                </a:endParaRPr>
              </a:p>
            </p:txBody>
          </p:sp>
        </p:grpSp>
      </p:grpSp>
      <p:sp>
        <p:nvSpPr>
          <p:cNvPr id="62" name="object 47">
            <a:extLst>
              <a:ext uri="{FF2B5EF4-FFF2-40B4-BE49-F238E27FC236}">
                <a16:creationId xmlns:a16="http://schemas.microsoft.com/office/drawing/2014/main" id="{06B2EFC7-0F46-47F9-BE71-A82C9805697C}"/>
              </a:ext>
            </a:extLst>
          </p:cNvPr>
          <p:cNvSpPr txBox="1"/>
          <p:nvPr/>
        </p:nvSpPr>
        <p:spPr>
          <a:xfrm>
            <a:off x="722111" y="2845890"/>
            <a:ext cx="1913255" cy="320601"/>
          </a:xfrm>
          <a:prstGeom prst="rect">
            <a:avLst/>
          </a:prstGeom>
        </p:spPr>
        <p:txBody>
          <a:bodyPr vert="horz" wrap="square" lIns="0" tIns="12700" rIns="0" bIns="0" rtlCol="0">
            <a:spAutoFit/>
          </a:bodyPr>
          <a:lstStyle/>
          <a:p>
            <a:pPr marL="12700">
              <a:lnSpc>
                <a:spcPct val="100000"/>
              </a:lnSpc>
              <a:spcBef>
                <a:spcPts val="100"/>
              </a:spcBef>
            </a:pPr>
            <a:r>
              <a:rPr lang="en-US" sz="2000" b="1" dirty="0">
                <a:latin typeface="Calibri"/>
                <a:cs typeface="Calibri"/>
              </a:rPr>
              <a:t>+ Universal ART</a:t>
            </a:r>
            <a:endParaRPr sz="2000" dirty="0">
              <a:latin typeface="Calibri"/>
              <a:cs typeface="Calibri"/>
            </a:endParaRPr>
          </a:p>
        </p:txBody>
      </p:sp>
      <p:sp>
        <p:nvSpPr>
          <p:cNvPr id="63" name="object 47">
            <a:extLst>
              <a:ext uri="{FF2B5EF4-FFF2-40B4-BE49-F238E27FC236}">
                <a16:creationId xmlns:a16="http://schemas.microsoft.com/office/drawing/2014/main" id="{8A497BAE-07AB-430E-A4CA-5CE1EA516979}"/>
              </a:ext>
            </a:extLst>
          </p:cNvPr>
          <p:cNvSpPr txBox="1"/>
          <p:nvPr/>
        </p:nvSpPr>
        <p:spPr>
          <a:xfrm>
            <a:off x="3453724" y="2830682"/>
            <a:ext cx="1913255" cy="320601"/>
          </a:xfrm>
          <a:prstGeom prst="rect">
            <a:avLst/>
          </a:prstGeom>
        </p:spPr>
        <p:txBody>
          <a:bodyPr vert="horz" wrap="square" lIns="0" tIns="12700" rIns="0" bIns="0" rtlCol="0">
            <a:spAutoFit/>
          </a:bodyPr>
          <a:lstStyle/>
          <a:p>
            <a:pPr marL="12700">
              <a:lnSpc>
                <a:spcPct val="100000"/>
              </a:lnSpc>
              <a:spcBef>
                <a:spcPts val="100"/>
              </a:spcBef>
            </a:pPr>
            <a:r>
              <a:rPr lang="en-US" sz="2000" b="1" dirty="0">
                <a:latin typeface="Calibri"/>
                <a:cs typeface="Calibri"/>
              </a:rPr>
              <a:t>+ SOC ART</a:t>
            </a:r>
            <a:endParaRPr sz="2000" dirty="0">
              <a:latin typeface="Calibri"/>
              <a:cs typeface="Calibri"/>
            </a:endParaRPr>
          </a:p>
        </p:txBody>
      </p:sp>
      <p:sp>
        <p:nvSpPr>
          <p:cNvPr id="64" name="object 47">
            <a:extLst>
              <a:ext uri="{FF2B5EF4-FFF2-40B4-BE49-F238E27FC236}">
                <a16:creationId xmlns:a16="http://schemas.microsoft.com/office/drawing/2014/main" id="{B87ECFA7-0AC7-44C1-9A29-848647720CE8}"/>
              </a:ext>
            </a:extLst>
          </p:cNvPr>
          <p:cNvSpPr txBox="1"/>
          <p:nvPr/>
        </p:nvSpPr>
        <p:spPr>
          <a:xfrm>
            <a:off x="5777068" y="2845890"/>
            <a:ext cx="1913255" cy="961802"/>
          </a:xfrm>
          <a:prstGeom prst="rect">
            <a:avLst/>
          </a:prstGeom>
        </p:spPr>
        <p:txBody>
          <a:bodyPr vert="horz" wrap="square" lIns="0" tIns="12700" rIns="0" bIns="0" rtlCol="0">
            <a:spAutoFit/>
          </a:bodyPr>
          <a:lstStyle/>
          <a:p>
            <a:pPr marL="12700">
              <a:lnSpc>
                <a:spcPct val="100000"/>
              </a:lnSpc>
              <a:spcBef>
                <a:spcPts val="100"/>
              </a:spcBef>
            </a:pPr>
            <a:r>
              <a:rPr lang="en-US" sz="2000" b="1" dirty="0">
                <a:latin typeface="Calibri"/>
                <a:cs typeface="Calibri"/>
              </a:rPr>
              <a:t>+ SOC ART</a:t>
            </a:r>
          </a:p>
          <a:p>
            <a:pPr marL="12700">
              <a:lnSpc>
                <a:spcPct val="100000"/>
              </a:lnSpc>
              <a:spcBef>
                <a:spcPts val="100"/>
              </a:spcBef>
            </a:pPr>
            <a:endParaRPr lang="en-US" sz="2000" b="1" dirty="0">
              <a:latin typeface="Calibri"/>
              <a:cs typeface="Calibri"/>
            </a:endParaRPr>
          </a:p>
          <a:p>
            <a:pPr marL="12700">
              <a:lnSpc>
                <a:spcPct val="100000"/>
              </a:lnSpc>
              <a:spcBef>
                <a:spcPts val="100"/>
              </a:spcBef>
            </a:pPr>
            <a:r>
              <a:rPr lang="en-US" sz="2000" b="1" dirty="0">
                <a:latin typeface="Calibri"/>
                <a:cs typeface="Calibri"/>
              </a:rPr>
              <a:t>+ SOC HIV Test</a:t>
            </a:r>
            <a:endParaRPr sz="2000" dirty="0">
              <a:latin typeface="Calibri"/>
              <a:cs typeface="Calibri"/>
            </a:endParaRPr>
          </a:p>
        </p:txBody>
      </p:sp>
      <p:sp>
        <p:nvSpPr>
          <p:cNvPr id="73" name="Title 6">
            <a:extLst>
              <a:ext uri="{FF2B5EF4-FFF2-40B4-BE49-F238E27FC236}">
                <a16:creationId xmlns:a16="http://schemas.microsoft.com/office/drawing/2014/main" id="{3B4D7B03-937E-4B4C-B0E8-9D8238D66DC4}"/>
              </a:ext>
            </a:extLst>
          </p:cNvPr>
          <p:cNvSpPr txBox="1">
            <a:spLocks/>
          </p:cNvSpPr>
          <p:nvPr/>
        </p:nvSpPr>
        <p:spPr bwMode="auto">
          <a:xfrm>
            <a:off x="1728788" y="919424"/>
            <a:ext cx="85931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a:lstStyle>
          <a:p>
            <a:pPr algn="ctr" eaLnBrk="1" hangingPunct="1"/>
            <a:r>
              <a:rPr lang="en-US" altLang="en-US" sz="2800" kern="0" dirty="0">
                <a:latin typeface="Arial" panose="020B0604020202020204" pitchFamily="34" charset="0"/>
                <a:cs typeface="Arial" panose="020B0604020202020204" pitchFamily="34" charset="0"/>
              </a:rPr>
              <a:t> </a:t>
            </a:r>
            <a:br>
              <a:rPr lang="en-US" altLang="en-US" sz="2800" kern="0" dirty="0">
                <a:latin typeface="Arial" panose="020B0604020202020204" pitchFamily="34" charset="0"/>
                <a:cs typeface="Arial" panose="020B0604020202020204" pitchFamily="34" charset="0"/>
              </a:rPr>
            </a:br>
            <a:r>
              <a:rPr lang="en-US" altLang="en-US" sz="2800" kern="0" dirty="0">
                <a:latin typeface="Arial" panose="020B0604020202020204" pitchFamily="34" charset="0"/>
                <a:cs typeface="Arial" panose="020B0604020202020204" pitchFamily="34" charset="0"/>
              </a:rPr>
              <a:t>Impact of Household-based Universal HIV Testing and Universal ART on HIV incidence</a:t>
            </a:r>
          </a:p>
        </p:txBody>
      </p:sp>
      <p:sp>
        <p:nvSpPr>
          <p:cNvPr id="5" name="TextBox 4">
            <a:extLst>
              <a:ext uri="{FF2B5EF4-FFF2-40B4-BE49-F238E27FC236}">
                <a16:creationId xmlns:a16="http://schemas.microsoft.com/office/drawing/2014/main" id="{34B4D2F8-67F5-4EB2-87AB-2063A458051A}"/>
              </a:ext>
            </a:extLst>
          </p:cNvPr>
          <p:cNvSpPr txBox="1"/>
          <p:nvPr/>
        </p:nvSpPr>
        <p:spPr>
          <a:xfrm>
            <a:off x="7853819" y="6125227"/>
            <a:ext cx="3799814" cy="46166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3 years of intervention</a:t>
            </a:r>
          </a:p>
        </p:txBody>
      </p:sp>
      <p:pic>
        <p:nvPicPr>
          <p:cNvPr id="75" name="Content Placeholder 3">
            <a:extLst>
              <a:ext uri="{FF2B5EF4-FFF2-40B4-BE49-F238E27FC236}">
                <a16:creationId xmlns:a16="http://schemas.microsoft.com/office/drawing/2014/main" id="{A60E07C7-36B8-47D2-A50D-747A282756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08" t="1521" r="7" b="4006"/>
          <a:stretch/>
        </p:blipFill>
        <p:spPr bwMode="auto">
          <a:xfrm>
            <a:off x="9760417" y="783"/>
            <a:ext cx="2700713" cy="1125415"/>
          </a:xfrm>
          <a:prstGeom prst="rect">
            <a:avLst/>
          </a:prstGeom>
          <a:noFill/>
          <a:ln>
            <a:noFill/>
          </a:ln>
          <a:effectLst/>
          <a:extLst>
            <a:ext uri="{909E8E84-426E-40dd-AFC4-6F175D3DCCD1}"/>
            <a:ext uri="{91240B29-F687-4f45-9708-019B960494DF}"/>
            <a:ext uri="{AF507438-7753-43e0-B8FC-AC1667EBCBE1}"/>
          </a:extLst>
        </p:spPr>
      </p:pic>
    </p:spTree>
    <p:extLst>
      <p:ext uri="{BB962C8B-B14F-4D97-AF65-F5344CB8AC3E}">
        <p14:creationId xmlns:p14="http://schemas.microsoft.com/office/powerpoint/2010/main" val="272412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5BE4AB56-8E76-417F-9552-54C92B4CD596}"/>
              </a:ext>
            </a:extLst>
          </p:cNvPr>
          <p:cNvGrpSpPr/>
          <p:nvPr/>
        </p:nvGrpSpPr>
        <p:grpSpPr>
          <a:xfrm>
            <a:off x="203605" y="1094114"/>
            <a:ext cx="9732264" cy="5807139"/>
            <a:chOff x="203605" y="1094114"/>
            <a:chExt cx="9732264" cy="5807139"/>
          </a:xfrm>
        </p:grpSpPr>
        <p:sp>
          <p:nvSpPr>
            <p:cNvPr id="3" name="object 3"/>
            <p:cNvSpPr/>
            <p:nvPr/>
          </p:nvSpPr>
          <p:spPr>
            <a:xfrm>
              <a:off x="570888" y="4725425"/>
              <a:ext cx="4462780" cy="0"/>
            </a:xfrm>
            <a:custGeom>
              <a:avLst/>
              <a:gdLst/>
              <a:ahLst/>
              <a:cxnLst/>
              <a:rect l="l" t="t" r="r" b="b"/>
              <a:pathLst>
                <a:path w="4462780">
                  <a:moveTo>
                    <a:pt x="0" y="0"/>
                  </a:moveTo>
                  <a:lnTo>
                    <a:pt x="4462780" y="0"/>
                  </a:lnTo>
                </a:path>
              </a:pathLst>
            </a:custGeom>
            <a:ln w="762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570888" y="3308105"/>
              <a:ext cx="4462780" cy="0"/>
            </a:xfrm>
            <a:custGeom>
              <a:avLst/>
              <a:gdLst/>
              <a:ahLst/>
              <a:cxnLst/>
              <a:rect l="l" t="t" r="r" b="b"/>
              <a:pathLst>
                <a:path w="4462780">
                  <a:moveTo>
                    <a:pt x="0" y="0"/>
                  </a:moveTo>
                  <a:lnTo>
                    <a:pt x="4462780" y="0"/>
                  </a:lnTo>
                </a:path>
              </a:pathLst>
            </a:custGeom>
            <a:ln w="762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70888" y="1893326"/>
              <a:ext cx="4462780" cy="0"/>
            </a:xfrm>
            <a:custGeom>
              <a:avLst/>
              <a:gdLst/>
              <a:ahLst/>
              <a:cxnLst/>
              <a:rect l="l" t="t" r="r" b="b"/>
              <a:pathLst>
                <a:path w="4462780">
                  <a:moveTo>
                    <a:pt x="0" y="0"/>
                  </a:moveTo>
                  <a:lnTo>
                    <a:pt x="4462780" y="0"/>
                  </a:lnTo>
                </a:path>
              </a:pathLst>
            </a:custGeom>
            <a:ln w="762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0888" y="5431545"/>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0888" y="4014225"/>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70888" y="2601986"/>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570888" y="1184666"/>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787549" y="1136405"/>
              <a:ext cx="0" cy="4645660"/>
            </a:xfrm>
            <a:custGeom>
              <a:avLst/>
              <a:gdLst/>
              <a:ahLst/>
              <a:cxnLst/>
              <a:rect l="l" t="t" r="r" b="b"/>
              <a:pathLst>
                <a:path h="4645660">
                  <a:moveTo>
                    <a:pt x="0" y="4645660"/>
                  </a:moveTo>
                  <a:lnTo>
                    <a:pt x="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817008" y="1136405"/>
              <a:ext cx="0" cy="4645660"/>
            </a:xfrm>
            <a:custGeom>
              <a:avLst/>
              <a:gdLst/>
              <a:ahLst/>
              <a:cxnLst/>
              <a:rect l="l" t="t" r="r" b="b"/>
              <a:pathLst>
                <a:path h="4645660">
                  <a:moveTo>
                    <a:pt x="0" y="4645660"/>
                  </a:moveTo>
                  <a:lnTo>
                    <a:pt x="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787549" y="3112526"/>
              <a:ext cx="2029460" cy="665480"/>
            </a:xfrm>
            <a:custGeom>
              <a:avLst/>
              <a:gdLst/>
              <a:ahLst/>
              <a:cxnLst/>
              <a:rect l="l" t="t" r="r" b="b"/>
              <a:pathLst>
                <a:path w="2029460" h="665479">
                  <a:moveTo>
                    <a:pt x="0" y="0"/>
                  </a:moveTo>
                  <a:lnTo>
                    <a:pt x="2029460" y="665479"/>
                  </a:lnTo>
                </a:path>
              </a:pathLst>
            </a:custGeom>
            <a:ln w="330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787549" y="3214126"/>
              <a:ext cx="2029460" cy="124460"/>
            </a:xfrm>
            <a:custGeom>
              <a:avLst/>
              <a:gdLst/>
              <a:ahLst/>
              <a:cxnLst/>
              <a:rect l="l" t="t" r="r" b="b"/>
              <a:pathLst>
                <a:path w="2029460" h="124460">
                  <a:moveTo>
                    <a:pt x="0" y="0"/>
                  </a:moveTo>
                  <a:lnTo>
                    <a:pt x="2029460" y="124460"/>
                  </a:lnTo>
                </a:path>
              </a:pathLst>
            </a:custGeom>
            <a:ln w="330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787549" y="3130305"/>
              <a:ext cx="2029460" cy="370840"/>
            </a:xfrm>
            <a:custGeom>
              <a:avLst/>
              <a:gdLst/>
              <a:ahLst/>
              <a:cxnLst/>
              <a:rect l="l" t="t" r="r" b="b"/>
              <a:pathLst>
                <a:path w="2029460" h="370839">
                  <a:moveTo>
                    <a:pt x="0" y="370839"/>
                  </a:moveTo>
                  <a:lnTo>
                    <a:pt x="2029460" y="0"/>
                  </a:lnTo>
                </a:path>
              </a:pathLst>
            </a:custGeom>
            <a:ln w="330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787549" y="2055886"/>
              <a:ext cx="2029460" cy="497840"/>
            </a:xfrm>
            <a:custGeom>
              <a:avLst/>
              <a:gdLst/>
              <a:ahLst/>
              <a:cxnLst/>
              <a:rect l="l" t="t" r="r" b="b"/>
              <a:pathLst>
                <a:path w="2029460" h="497839">
                  <a:moveTo>
                    <a:pt x="0" y="497839"/>
                  </a:moveTo>
                  <a:lnTo>
                    <a:pt x="2029460" y="0"/>
                  </a:lnTo>
                </a:path>
              </a:pathLst>
            </a:custGeom>
            <a:ln w="330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787549" y="2099066"/>
              <a:ext cx="2029460" cy="294640"/>
            </a:xfrm>
            <a:custGeom>
              <a:avLst/>
              <a:gdLst/>
              <a:ahLst/>
              <a:cxnLst/>
              <a:rect l="l" t="t" r="r" b="b"/>
              <a:pathLst>
                <a:path w="2029460" h="294639">
                  <a:moveTo>
                    <a:pt x="0" y="0"/>
                  </a:moveTo>
                  <a:lnTo>
                    <a:pt x="2029460" y="294639"/>
                  </a:lnTo>
                </a:path>
              </a:pathLst>
            </a:custGeom>
            <a:ln w="330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787549" y="2162566"/>
              <a:ext cx="2029460" cy="1247140"/>
            </a:xfrm>
            <a:custGeom>
              <a:avLst/>
              <a:gdLst/>
              <a:ahLst/>
              <a:cxnLst/>
              <a:rect l="l" t="t" r="r" b="b"/>
              <a:pathLst>
                <a:path w="2029460" h="1247139">
                  <a:moveTo>
                    <a:pt x="0" y="1247139"/>
                  </a:moveTo>
                  <a:lnTo>
                    <a:pt x="2029460" y="0"/>
                  </a:lnTo>
                </a:path>
              </a:pathLst>
            </a:custGeom>
            <a:ln w="330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787549" y="4512066"/>
              <a:ext cx="2029460" cy="106680"/>
            </a:xfrm>
            <a:custGeom>
              <a:avLst/>
              <a:gdLst/>
              <a:ahLst/>
              <a:cxnLst/>
              <a:rect l="l" t="t" r="r" b="b"/>
              <a:pathLst>
                <a:path w="2029460" h="106679">
                  <a:moveTo>
                    <a:pt x="0" y="106680"/>
                  </a:moveTo>
                  <a:lnTo>
                    <a:pt x="2029460" y="0"/>
                  </a:lnTo>
                </a:path>
              </a:pathLst>
            </a:custGeom>
            <a:ln w="330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726588" y="3051566"/>
              <a:ext cx="121920" cy="121920"/>
            </a:xfrm>
            <a:custGeom>
              <a:avLst/>
              <a:gdLst/>
              <a:ahLst/>
              <a:cxnLst/>
              <a:rect l="l" t="t" r="r" b="b"/>
              <a:pathLst>
                <a:path w="121919" h="121919">
                  <a:moveTo>
                    <a:pt x="60960" y="0"/>
                  </a:moveTo>
                  <a:lnTo>
                    <a:pt x="37236" y="4792"/>
                  </a:lnTo>
                  <a:lnTo>
                    <a:pt x="17859" y="17859"/>
                  </a:lnTo>
                  <a:lnTo>
                    <a:pt x="4792" y="37236"/>
                  </a:lnTo>
                  <a:lnTo>
                    <a:pt x="0" y="60960"/>
                  </a:lnTo>
                  <a:lnTo>
                    <a:pt x="4792" y="84683"/>
                  </a:lnTo>
                  <a:lnTo>
                    <a:pt x="17859" y="104060"/>
                  </a:lnTo>
                  <a:lnTo>
                    <a:pt x="37236" y="117127"/>
                  </a:lnTo>
                  <a:lnTo>
                    <a:pt x="60960" y="121920"/>
                  </a:lnTo>
                  <a:lnTo>
                    <a:pt x="84683" y="117127"/>
                  </a:lnTo>
                  <a:lnTo>
                    <a:pt x="104060" y="104060"/>
                  </a:lnTo>
                  <a:lnTo>
                    <a:pt x="117127" y="84683"/>
                  </a:lnTo>
                  <a:lnTo>
                    <a:pt x="121920" y="60960"/>
                  </a:lnTo>
                  <a:lnTo>
                    <a:pt x="117127" y="37236"/>
                  </a:lnTo>
                  <a:lnTo>
                    <a:pt x="104060" y="17859"/>
                  </a:lnTo>
                  <a:lnTo>
                    <a:pt x="84683" y="4792"/>
                  </a:lnTo>
                  <a:lnTo>
                    <a:pt x="6096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726588" y="3051566"/>
              <a:ext cx="121920" cy="121920"/>
            </a:xfrm>
            <a:custGeom>
              <a:avLst/>
              <a:gdLst/>
              <a:ahLst/>
              <a:cxnLst/>
              <a:rect l="l" t="t" r="r" b="b"/>
              <a:pathLst>
                <a:path w="121919" h="121919">
                  <a:moveTo>
                    <a:pt x="0" y="60960"/>
                  </a:moveTo>
                  <a:lnTo>
                    <a:pt x="4792" y="37236"/>
                  </a:lnTo>
                  <a:lnTo>
                    <a:pt x="17859" y="17859"/>
                  </a:lnTo>
                  <a:lnTo>
                    <a:pt x="37236" y="4792"/>
                  </a:lnTo>
                  <a:lnTo>
                    <a:pt x="60960" y="0"/>
                  </a:lnTo>
                  <a:lnTo>
                    <a:pt x="84683" y="4792"/>
                  </a:lnTo>
                  <a:lnTo>
                    <a:pt x="104060" y="17859"/>
                  </a:lnTo>
                  <a:lnTo>
                    <a:pt x="117127" y="37236"/>
                  </a:lnTo>
                  <a:lnTo>
                    <a:pt x="121920" y="60960"/>
                  </a:lnTo>
                  <a:lnTo>
                    <a:pt x="117127" y="84683"/>
                  </a:lnTo>
                  <a:lnTo>
                    <a:pt x="104060" y="104060"/>
                  </a:lnTo>
                  <a:lnTo>
                    <a:pt x="84683" y="117127"/>
                  </a:lnTo>
                  <a:lnTo>
                    <a:pt x="60960" y="121920"/>
                  </a:lnTo>
                  <a:lnTo>
                    <a:pt x="37236" y="117127"/>
                  </a:lnTo>
                  <a:lnTo>
                    <a:pt x="17859" y="104060"/>
                  </a:lnTo>
                  <a:lnTo>
                    <a:pt x="4792" y="84683"/>
                  </a:lnTo>
                  <a:lnTo>
                    <a:pt x="0" y="60960"/>
                  </a:lnTo>
                  <a:close/>
                </a:path>
              </a:pathLst>
            </a:custGeom>
            <a:ln w="76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3758589" y="3722125"/>
              <a:ext cx="114300" cy="114300"/>
            </a:xfrm>
            <a:custGeom>
              <a:avLst/>
              <a:gdLst/>
              <a:ahLst/>
              <a:cxnLst/>
              <a:rect l="l" t="t" r="r" b="b"/>
              <a:pathLst>
                <a:path w="114300" h="114300">
                  <a:moveTo>
                    <a:pt x="57150" y="0"/>
                  </a:moveTo>
                  <a:lnTo>
                    <a:pt x="34879" y="4482"/>
                  </a:lnTo>
                  <a:lnTo>
                    <a:pt x="16716" y="16716"/>
                  </a:lnTo>
                  <a:lnTo>
                    <a:pt x="4482" y="34879"/>
                  </a:lnTo>
                  <a:lnTo>
                    <a:pt x="0" y="57150"/>
                  </a:lnTo>
                  <a:lnTo>
                    <a:pt x="4482" y="79420"/>
                  </a:lnTo>
                  <a:lnTo>
                    <a:pt x="16716" y="97583"/>
                  </a:lnTo>
                  <a:lnTo>
                    <a:pt x="34879" y="109817"/>
                  </a:lnTo>
                  <a:lnTo>
                    <a:pt x="57150" y="114300"/>
                  </a:lnTo>
                  <a:lnTo>
                    <a:pt x="79420" y="109817"/>
                  </a:lnTo>
                  <a:lnTo>
                    <a:pt x="97583" y="97583"/>
                  </a:lnTo>
                  <a:lnTo>
                    <a:pt x="109817" y="79420"/>
                  </a:lnTo>
                  <a:lnTo>
                    <a:pt x="114300" y="57150"/>
                  </a:lnTo>
                  <a:lnTo>
                    <a:pt x="109817" y="34879"/>
                  </a:lnTo>
                  <a:lnTo>
                    <a:pt x="97583" y="16716"/>
                  </a:lnTo>
                  <a:lnTo>
                    <a:pt x="79420" y="4482"/>
                  </a:lnTo>
                  <a:lnTo>
                    <a:pt x="5715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3758589" y="3722125"/>
              <a:ext cx="114300" cy="114300"/>
            </a:xfrm>
            <a:custGeom>
              <a:avLst/>
              <a:gdLst/>
              <a:ahLst/>
              <a:cxnLst/>
              <a:rect l="l" t="t" r="r" b="b"/>
              <a:pathLst>
                <a:path w="114300" h="114300">
                  <a:moveTo>
                    <a:pt x="0" y="57150"/>
                  </a:moveTo>
                  <a:lnTo>
                    <a:pt x="4482" y="34879"/>
                  </a:lnTo>
                  <a:lnTo>
                    <a:pt x="16716" y="16716"/>
                  </a:lnTo>
                  <a:lnTo>
                    <a:pt x="34879" y="4482"/>
                  </a:lnTo>
                  <a:lnTo>
                    <a:pt x="57150" y="0"/>
                  </a:lnTo>
                  <a:lnTo>
                    <a:pt x="79420" y="4482"/>
                  </a:lnTo>
                  <a:lnTo>
                    <a:pt x="97583" y="16716"/>
                  </a:lnTo>
                  <a:lnTo>
                    <a:pt x="109817" y="34879"/>
                  </a:lnTo>
                  <a:lnTo>
                    <a:pt x="114300" y="57150"/>
                  </a:lnTo>
                  <a:lnTo>
                    <a:pt x="109817" y="79420"/>
                  </a:lnTo>
                  <a:lnTo>
                    <a:pt x="97583" y="97583"/>
                  </a:lnTo>
                  <a:lnTo>
                    <a:pt x="79420" y="109817"/>
                  </a:lnTo>
                  <a:lnTo>
                    <a:pt x="57150" y="114300"/>
                  </a:lnTo>
                  <a:lnTo>
                    <a:pt x="34879" y="109817"/>
                  </a:lnTo>
                  <a:lnTo>
                    <a:pt x="16716" y="97583"/>
                  </a:lnTo>
                  <a:lnTo>
                    <a:pt x="4482" y="79420"/>
                  </a:lnTo>
                  <a:lnTo>
                    <a:pt x="0" y="57150"/>
                  </a:lnTo>
                  <a:close/>
                </a:path>
              </a:pathLst>
            </a:custGeom>
            <a:ln w="76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721509" y="3145545"/>
              <a:ext cx="134620" cy="134620"/>
            </a:xfrm>
            <a:custGeom>
              <a:avLst/>
              <a:gdLst/>
              <a:ahLst/>
              <a:cxnLst/>
              <a:rect l="l" t="t" r="r" b="b"/>
              <a:pathLst>
                <a:path w="134619" h="134619">
                  <a:moveTo>
                    <a:pt x="67309" y="0"/>
                  </a:moveTo>
                  <a:lnTo>
                    <a:pt x="41094" y="5284"/>
                  </a:lnTo>
                  <a:lnTo>
                    <a:pt x="19700" y="19700"/>
                  </a:lnTo>
                  <a:lnTo>
                    <a:pt x="5284" y="41094"/>
                  </a:lnTo>
                  <a:lnTo>
                    <a:pt x="0" y="67310"/>
                  </a:lnTo>
                  <a:lnTo>
                    <a:pt x="5284" y="93525"/>
                  </a:lnTo>
                  <a:lnTo>
                    <a:pt x="19700" y="114919"/>
                  </a:lnTo>
                  <a:lnTo>
                    <a:pt x="41094" y="129335"/>
                  </a:lnTo>
                  <a:lnTo>
                    <a:pt x="67309" y="134620"/>
                  </a:lnTo>
                  <a:lnTo>
                    <a:pt x="93525" y="129335"/>
                  </a:lnTo>
                  <a:lnTo>
                    <a:pt x="114919" y="114919"/>
                  </a:lnTo>
                  <a:lnTo>
                    <a:pt x="129335" y="93525"/>
                  </a:lnTo>
                  <a:lnTo>
                    <a:pt x="134619" y="67310"/>
                  </a:lnTo>
                  <a:lnTo>
                    <a:pt x="129335" y="41094"/>
                  </a:lnTo>
                  <a:lnTo>
                    <a:pt x="114919" y="19700"/>
                  </a:lnTo>
                  <a:lnTo>
                    <a:pt x="93525" y="5284"/>
                  </a:lnTo>
                  <a:lnTo>
                    <a:pt x="67309" y="0"/>
                  </a:lnTo>
                  <a:close/>
                </a:path>
              </a:pathLst>
            </a:custGeom>
            <a:solidFill>
              <a:srgbClr val="FF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1721509" y="3145545"/>
              <a:ext cx="134620" cy="134620"/>
            </a:xfrm>
            <a:custGeom>
              <a:avLst/>
              <a:gdLst/>
              <a:ahLst/>
              <a:cxnLst/>
              <a:rect l="l" t="t" r="r" b="b"/>
              <a:pathLst>
                <a:path w="134619" h="134619">
                  <a:moveTo>
                    <a:pt x="0" y="67310"/>
                  </a:moveTo>
                  <a:lnTo>
                    <a:pt x="5284" y="41094"/>
                  </a:lnTo>
                  <a:lnTo>
                    <a:pt x="19700" y="19700"/>
                  </a:lnTo>
                  <a:lnTo>
                    <a:pt x="41094" y="5284"/>
                  </a:lnTo>
                  <a:lnTo>
                    <a:pt x="67309" y="0"/>
                  </a:lnTo>
                  <a:lnTo>
                    <a:pt x="93525" y="5284"/>
                  </a:lnTo>
                  <a:lnTo>
                    <a:pt x="114919" y="19700"/>
                  </a:lnTo>
                  <a:lnTo>
                    <a:pt x="129335" y="41094"/>
                  </a:lnTo>
                  <a:lnTo>
                    <a:pt x="134619" y="67310"/>
                  </a:lnTo>
                  <a:lnTo>
                    <a:pt x="129335" y="93525"/>
                  </a:lnTo>
                  <a:lnTo>
                    <a:pt x="114919" y="114919"/>
                  </a:lnTo>
                  <a:lnTo>
                    <a:pt x="93525" y="129335"/>
                  </a:lnTo>
                  <a:lnTo>
                    <a:pt x="67309" y="134620"/>
                  </a:lnTo>
                  <a:lnTo>
                    <a:pt x="41094" y="129335"/>
                  </a:lnTo>
                  <a:lnTo>
                    <a:pt x="19700" y="114919"/>
                  </a:lnTo>
                  <a:lnTo>
                    <a:pt x="5284" y="93525"/>
                  </a:lnTo>
                  <a:lnTo>
                    <a:pt x="0" y="67310"/>
                  </a:lnTo>
                  <a:close/>
                </a:path>
              </a:pathLst>
            </a:custGeom>
            <a:ln w="76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3748428" y="3270005"/>
              <a:ext cx="137160" cy="137160"/>
            </a:xfrm>
            <a:custGeom>
              <a:avLst/>
              <a:gdLst/>
              <a:ahLst/>
              <a:cxnLst/>
              <a:rect l="l" t="t" r="r" b="b"/>
              <a:pathLst>
                <a:path w="137160" h="137160">
                  <a:moveTo>
                    <a:pt x="68580" y="0"/>
                  </a:moveTo>
                  <a:lnTo>
                    <a:pt x="41898" y="5393"/>
                  </a:lnTo>
                  <a:lnTo>
                    <a:pt x="20097" y="20097"/>
                  </a:lnTo>
                  <a:lnTo>
                    <a:pt x="5393" y="41898"/>
                  </a:lnTo>
                  <a:lnTo>
                    <a:pt x="0" y="68580"/>
                  </a:lnTo>
                  <a:lnTo>
                    <a:pt x="5393" y="95261"/>
                  </a:lnTo>
                  <a:lnTo>
                    <a:pt x="20097" y="117062"/>
                  </a:lnTo>
                  <a:lnTo>
                    <a:pt x="41898" y="131766"/>
                  </a:lnTo>
                  <a:lnTo>
                    <a:pt x="68580" y="137160"/>
                  </a:lnTo>
                  <a:lnTo>
                    <a:pt x="95261" y="131766"/>
                  </a:lnTo>
                  <a:lnTo>
                    <a:pt x="117062" y="117062"/>
                  </a:lnTo>
                  <a:lnTo>
                    <a:pt x="131766" y="95261"/>
                  </a:lnTo>
                  <a:lnTo>
                    <a:pt x="137160" y="68580"/>
                  </a:lnTo>
                  <a:lnTo>
                    <a:pt x="131766" y="41898"/>
                  </a:lnTo>
                  <a:lnTo>
                    <a:pt x="117062" y="20097"/>
                  </a:lnTo>
                  <a:lnTo>
                    <a:pt x="95261" y="5393"/>
                  </a:lnTo>
                  <a:lnTo>
                    <a:pt x="68580" y="0"/>
                  </a:lnTo>
                  <a:close/>
                </a:path>
              </a:pathLst>
            </a:custGeom>
            <a:solidFill>
              <a:srgbClr val="FF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3748428" y="3270005"/>
              <a:ext cx="137160" cy="137160"/>
            </a:xfrm>
            <a:custGeom>
              <a:avLst/>
              <a:gdLst/>
              <a:ahLst/>
              <a:cxnLst/>
              <a:rect l="l" t="t" r="r" b="b"/>
              <a:pathLst>
                <a:path w="137160" h="137160">
                  <a:moveTo>
                    <a:pt x="0" y="68580"/>
                  </a:moveTo>
                  <a:lnTo>
                    <a:pt x="5393" y="41898"/>
                  </a:lnTo>
                  <a:lnTo>
                    <a:pt x="20097" y="20097"/>
                  </a:lnTo>
                  <a:lnTo>
                    <a:pt x="41898" y="5393"/>
                  </a:lnTo>
                  <a:lnTo>
                    <a:pt x="68580" y="0"/>
                  </a:lnTo>
                  <a:lnTo>
                    <a:pt x="95261" y="5393"/>
                  </a:lnTo>
                  <a:lnTo>
                    <a:pt x="117062" y="20097"/>
                  </a:lnTo>
                  <a:lnTo>
                    <a:pt x="131766" y="41898"/>
                  </a:lnTo>
                  <a:lnTo>
                    <a:pt x="137160" y="68580"/>
                  </a:lnTo>
                  <a:lnTo>
                    <a:pt x="131766" y="95261"/>
                  </a:lnTo>
                  <a:lnTo>
                    <a:pt x="117062" y="117062"/>
                  </a:lnTo>
                  <a:lnTo>
                    <a:pt x="95261" y="131766"/>
                  </a:lnTo>
                  <a:lnTo>
                    <a:pt x="68580" y="137160"/>
                  </a:lnTo>
                  <a:lnTo>
                    <a:pt x="41898" y="131766"/>
                  </a:lnTo>
                  <a:lnTo>
                    <a:pt x="20097" y="117062"/>
                  </a:lnTo>
                  <a:lnTo>
                    <a:pt x="5393" y="95261"/>
                  </a:lnTo>
                  <a:lnTo>
                    <a:pt x="0" y="68580"/>
                  </a:lnTo>
                  <a:close/>
                </a:path>
              </a:pathLst>
            </a:custGeom>
            <a:ln w="76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1731669" y="3447805"/>
              <a:ext cx="111760" cy="111760"/>
            </a:xfrm>
            <a:custGeom>
              <a:avLst/>
              <a:gdLst/>
              <a:ahLst/>
              <a:cxnLst/>
              <a:rect l="l" t="t" r="r" b="b"/>
              <a:pathLst>
                <a:path w="111760" h="111760">
                  <a:moveTo>
                    <a:pt x="55880" y="0"/>
                  </a:moveTo>
                  <a:lnTo>
                    <a:pt x="34129" y="4391"/>
                  </a:lnTo>
                  <a:lnTo>
                    <a:pt x="16367" y="16367"/>
                  </a:lnTo>
                  <a:lnTo>
                    <a:pt x="4391" y="34129"/>
                  </a:lnTo>
                  <a:lnTo>
                    <a:pt x="0" y="55880"/>
                  </a:lnTo>
                  <a:lnTo>
                    <a:pt x="4391" y="77630"/>
                  </a:lnTo>
                  <a:lnTo>
                    <a:pt x="16367" y="95392"/>
                  </a:lnTo>
                  <a:lnTo>
                    <a:pt x="34129" y="107368"/>
                  </a:lnTo>
                  <a:lnTo>
                    <a:pt x="55880" y="111760"/>
                  </a:lnTo>
                  <a:lnTo>
                    <a:pt x="77630" y="107368"/>
                  </a:lnTo>
                  <a:lnTo>
                    <a:pt x="95392" y="95392"/>
                  </a:lnTo>
                  <a:lnTo>
                    <a:pt x="107368" y="77630"/>
                  </a:lnTo>
                  <a:lnTo>
                    <a:pt x="111760" y="55880"/>
                  </a:lnTo>
                  <a:lnTo>
                    <a:pt x="107368" y="34129"/>
                  </a:lnTo>
                  <a:lnTo>
                    <a:pt x="95392" y="16367"/>
                  </a:lnTo>
                  <a:lnTo>
                    <a:pt x="77630" y="4391"/>
                  </a:lnTo>
                  <a:lnTo>
                    <a:pt x="55880" y="0"/>
                  </a:lnTo>
                  <a:close/>
                </a:path>
              </a:pathLst>
            </a:custGeom>
            <a:solidFill>
              <a:srgbClr val="0063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1731669" y="3447805"/>
              <a:ext cx="111760" cy="111760"/>
            </a:xfrm>
            <a:custGeom>
              <a:avLst/>
              <a:gdLst/>
              <a:ahLst/>
              <a:cxnLst/>
              <a:rect l="l" t="t" r="r" b="b"/>
              <a:pathLst>
                <a:path w="111760" h="111760">
                  <a:moveTo>
                    <a:pt x="0" y="55880"/>
                  </a:moveTo>
                  <a:lnTo>
                    <a:pt x="4391" y="34129"/>
                  </a:lnTo>
                  <a:lnTo>
                    <a:pt x="16367" y="16367"/>
                  </a:lnTo>
                  <a:lnTo>
                    <a:pt x="34129" y="4391"/>
                  </a:lnTo>
                  <a:lnTo>
                    <a:pt x="55880" y="0"/>
                  </a:lnTo>
                  <a:lnTo>
                    <a:pt x="77630" y="4391"/>
                  </a:lnTo>
                  <a:lnTo>
                    <a:pt x="95392" y="16367"/>
                  </a:lnTo>
                  <a:lnTo>
                    <a:pt x="107368" y="34129"/>
                  </a:lnTo>
                  <a:lnTo>
                    <a:pt x="111760" y="55880"/>
                  </a:lnTo>
                  <a:lnTo>
                    <a:pt x="107368" y="77630"/>
                  </a:lnTo>
                  <a:lnTo>
                    <a:pt x="95392" y="95392"/>
                  </a:lnTo>
                  <a:lnTo>
                    <a:pt x="77630" y="107368"/>
                  </a:lnTo>
                  <a:lnTo>
                    <a:pt x="55880" y="111760"/>
                  </a:lnTo>
                  <a:lnTo>
                    <a:pt x="34129" y="107368"/>
                  </a:lnTo>
                  <a:lnTo>
                    <a:pt x="16367" y="95392"/>
                  </a:lnTo>
                  <a:lnTo>
                    <a:pt x="4391" y="77630"/>
                  </a:lnTo>
                  <a:lnTo>
                    <a:pt x="0" y="55880"/>
                  </a:lnTo>
                  <a:close/>
                </a:path>
              </a:pathLst>
            </a:custGeom>
            <a:ln w="76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3753508" y="3066805"/>
              <a:ext cx="127000" cy="127000"/>
            </a:xfrm>
            <a:custGeom>
              <a:avLst/>
              <a:gdLst/>
              <a:ahLst/>
              <a:cxnLst/>
              <a:rect l="l" t="t" r="r" b="b"/>
              <a:pathLst>
                <a:path w="127000" h="127000">
                  <a:moveTo>
                    <a:pt x="63500" y="0"/>
                  </a:moveTo>
                  <a:lnTo>
                    <a:pt x="38790" y="4992"/>
                  </a:lnTo>
                  <a:lnTo>
                    <a:pt x="18605" y="18605"/>
                  </a:lnTo>
                  <a:lnTo>
                    <a:pt x="4992" y="38790"/>
                  </a:lnTo>
                  <a:lnTo>
                    <a:pt x="0" y="63500"/>
                  </a:lnTo>
                  <a:lnTo>
                    <a:pt x="4992" y="88209"/>
                  </a:lnTo>
                  <a:lnTo>
                    <a:pt x="18605" y="108394"/>
                  </a:lnTo>
                  <a:lnTo>
                    <a:pt x="38790" y="122007"/>
                  </a:lnTo>
                  <a:lnTo>
                    <a:pt x="63500" y="127000"/>
                  </a:lnTo>
                  <a:lnTo>
                    <a:pt x="88209" y="122007"/>
                  </a:lnTo>
                  <a:lnTo>
                    <a:pt x="108394" y="108394"/>
                  </a:lnTo>
                  <a:lnTo>
                    <a:pt x="122007" y="88209"/>
                  </a:lnTo>
                  <a:lnTo>
                    <a:pt x="127000" y="63500"/>
                  </a:lnTo>
                  <a:lnTo>
                    <a:pt x="122007" y="38790"/>
                  </a:lnTo>
                  <a:lnTo>
                    <a:pt x="108394" y="18605"/>
                  </a:lnTo>
                  <a:lnTo>
                    <a:pt x="88209" y="4992"/>
                  </a:lnTo>
                  <a:lnTo>
                    <a:pt x="63500" y="0"/>
                  </a:lnTo>
                  <a:close/>
                </a:path>
              </a:pathLst>
            </a:custGeom>
            <a:solidFill>
              <a:srgbClr val="0063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3753508" y="3066805"/>
              <a:ext cx="127000" cy="127000"/>
            </a:xfrm>
            <a:custGeom>
              <a:avLst/>
              <a:gdLst/>
              <a:ahLst/>
              <a:cxnLst/>
              <a:rect l="l" t="t" r="r" b="b"/>
              <a:pathLst>
                <a:path w="127000" h="127000">
                  <a:moveTo>
                    <a:pt x="0" y="63500"/>
                  </a:moveTo>
                  <a:lnTo>
                    <a:pt x="4992" y="38790"/>
                  </a:lnTo>
                  <a:lnTo>
                    <a:pt x="18605" y="18605"/>
                  </a:lnTo>
                  <a:lnTo>
                    <a:pt x="38790" y="4992"/>
                  </a:lnTo>
                  <a:lnTo>
                    <a:pt x="63500" y="0"/>
                  </a:lnTo>
                  <a:lnTo>
                    <a:pt x="88209" y="4992"/>
                  </a:lnTo>
                  <a:lnTo>
                    <a:pt x="108394" y="18605"/>
                  </a:lnTo>
                  <a:lnTo>
                    <a:pt x="122007" y="38790"/>
                  </a:lnTo>
                  <a:lnTo>
                    <a:pt x="127000" y="63500"/>
                  </a:lnTo>
                  <a:lnTo>
                    <a:pt x="122007" y="88209"/>
                  </a:lnTo>
                  <a:lnTo>
                    <a:pt x="108394" y="108394"/>
                  </a:lnTo>
                  <a:lnTo>
                    <a:pt x="88209" y="122007"/>
                  </a:lnTo>
                  <a:lnTo>
                    <a:pt x="63500" y="127000"/>
                  </a:lnTo>
                  <a:lnTo>
                    <a:pt x="38790" y="122007"/>
                  </a:lnTo>
                  <a:lnTo>
                    <a:pt x="18605" y="108394"/>
                  </a:lnTo>
                  <a:lnTo>
                    <a:pt x="4992" y="88209"/>
                  </a:lnTo>
                  <a:lnTo>
                    <a:pt x="0" y="63500"/>
                  </a:lnTo>
                  <a:close/>
                </a:path>
              </a:pathLst>
            </a:custGeom>
            <a:ln w="76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1711349" y="2477526"/>
              <a:ext cx="154940" cy="152400"/>
            </a:xfrm>
            <a:custGeom>
              <a:avLst/>
              <a:gdLst/>
              <a:ahLst/>
              <a:cxnLst/>
              <a:rect l="l" t="t" r="r" b="b"/>
              <a:pathLst>
                <a:path w="154939" h="152400">
                  <a:moveTo>
                    <a:pt x="77469" y="0"/>
                  </a:moveTo>
                  <a:lnTo>
                    <a:pt x="47309" y="5994"/>
                  </a:lnTo>
                  <a:lnTo>
                    <a:pt x="22685" y="22336"/>
                  </a:lnTo>
                  <a:lnTo>
                    <a:pt x="6086" y="46559"/>
                  </a:lnTo>
                  <a:lnTo>
                    <a:pt x="0" y="76200"/>
                  </a:lnTo>
                  <a:lnTo>
                    <a:pt x="6086" y="105840"/>
                  </a:lnTo>
                  <a:lnTo>
                    <a:pt x="22685" y="130063"/>
                  </a:lnTo>
                  <a:lnTo>
                    <a:pt x="47309" y="146405"/>
                  </a:lnTo>
                  <a:lnTo>
                    <a:pt x="77469" y="152400"/>
                  </a:lnTo>
                  <a:lnTo>
                    <a:pt x="107630" y="146405"/>
                  </a:lnTo>
                  <a:lnTo>
                    <a:pt x="132254" y="130063"/>
                  </a:lnTo>
                  <a:lnTo>
                    <a:pt x="148853" y="105840"/>
                  </a:lnTo>
                  <a:lnTo>
                    <a:pt x="154939" y="76200"/>
                  </a:lnTo>
                  <a:lnTo>
                    <a:pt x="148853" y="46559"/>
                  </a:lnTo>
                  <a:lnTo>
                    <a:pt x="132254" y="22336"/>
                  </a:lnTo>
                  <a:lnTo>
                    <a:pt x="107630" y="5994"/>
                  </a:lnTo>
                  <a:lnTo>
                    <a:pt x="77469"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711349" y="2477526"/>
              <a:ext cx="154940" cy="152400"/>
            </a:xfrm>
            <a:custGeom>
              <a:avLst/>
              <a:gdLst/>
              <a:ahLst/>
              <a:cxnLst/>
              <a:rect l="l" t="t" r="r" b="b"/>
              <a:pathLst>
                <a:path w="154939" h="152400">
                  <a:moveTo>
                    <a:pt x="0" y="76200"/>
                  </a:moveTo>
                  <a:lnTo>
                    <a:pt x="6086" y="46559"/>
                  </a:lnTo>
                  <a:lnTo>
                    <a:pt x="22685" y="22336"/>
                  </a:lnTo>
                  <a:lnTo>
                    <a:pt x="47309" y="5994"/>
                  </a:lnTo>
                  <a:lnTo>
                    <a:pt x="77469" y="0"/>
                  </a:lnTo>
                  <a:lnTo>
                    <a:pt x="107630" y="5994"/>
                  </a:lnTo>
                  <a:lnTo>
                    <a:pt x="132254" y="22336"/>
                  </a:lnTo>
                  <a:lnTo>
                    <a:pt x="148853" y="46559"/>
                  </a:lnTo>
                  <a:lnTo>
                    <a:pt x="154939" y="76200"/>
                  </a:lnTo>
                  <a:lnTo>
                    <a:pt x="148853" y="105840"/>
                  </a:lnTo>
                  <a:lnTo>
                    <a:pt x="132254" y="130063"/>
                  </a:lnTo>
                  <a:lnTo>
                    <a:pt x="107630" y="146405"/>
                  </a:lnTo>
                  <a:lnTo>
                    <a:pt x="77469" y="152400"/>
                  </a:lnTo>
                  <a:lnTo>
                    <a:pt x="47309" y="146405"/>
                  </a:lnTo>
                  <a:lnTo>
                    <a:pt x="22685" y="130063"/>
                  </a:lnTo>
                  <a:lnTo>
                    <a:pt x="6086" y="105840"/>
                  </a:lnTo>
                  <a:lnTo>
                    <a:pt x="0" y="76200"/>
                  </a:lnTo>
                  <a:close/>
                </a:path>
              </a:pathLst>
            </a:custGeom>
            <a:ln w="76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3745889" y="1982226"/>
              <a:ext cx="142240" cy="147320"/>
            </a:xfrm>
            <a:custGeom>
              <a:avLst/>
              <a:gdLst/>
              <a:ahLst/>
              <a:cxnLst/>
              <a:rect l="l" t="t" r="r" b="b"/>
              <a:pathLst>
                <a:path w="142239" h="147319">
                  <a:moveTo>
                    <a:pt x="71120" y="0"/>
                  </a:moveTo>
                  <a:lnTo>
                    <a:pt x="43451" y="5794"/>
                  </a:lnTo>
                  <a:lnTo>
                    <a:pt x="20843" y="21589"/>
                  </a:lnTo>
                  <a:lnTo>
                    <a:pt x="5593" y="45005"/>
                  </a:lnTo>
                  <a:lnTo>
                    <a:pt x="0" y="73660"/>
                  </a:lnTo>
                  <a:lnTo>
                    <a:pt x="5593" y="102314"/>
                  </a:lnTo>
                  <a:lnTo>
                    <a:pt x="20843" y="125729"/>
                  </a:lnTo>
                  <a:lnTo>
                    <a:pt x="43451" y="141525"/>
                  </a:lnTo>
                  <a:lnTo>
                    <a:pt x="71120" y="147319"/>
                  </a:lnTo>
                  <a:lnTo>
                    <a:pt x="98788" y="141525"/>
                  </a:lnTo>
                  <a:lnTo>
                    <a:pt x="121396" y="125729"/>
                  </a:lnTo>
                  <a:lnTo>
                    <a:pt x="136646" y="102314"/>
                  </a:lnTo>
                  <a:lnTo>
                    <a:pt x="142239" y="73660"/>
                  </a:lnTo>
                  <a:lnTo>
                    <a:pt x="136646" y="45005"/>
                  </a:lnTo>
                  <a:lnTo>
                    <a:pt x="121396" y="21589"/>
                  </a:lnTo>
                  <a:lnTo>
                    <a:pt x="98788" y="5794"/>
                  </a:lnTo>
                  <a:lnTo>
                    <a:pt x="71120"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3745889" y="1982226"/>
              <a:ext cx="142240" cy="147320"/>
            </a:xfrm>
            <a:custGeom>
              <a:avLst/>
              <a:gdLst/>
              <a:ahLst/>
              <a:cxnLst/>
              <a:rect l="l" t="t" r="r" b="b"/>
              <a:pathLst>
                <a:path w="142239" h="147319">
                  <a:moveTo>
                    <a:pt x="0" y="73660"/>
                  </a:moveTo>
                  <a:lnTo>
                    <a:pt x="5593" y="45005"/>
                  </a:lnTo>
                  <a:lnTo>
                    <a:pt x="20843" y="21589"/>
                  </a:lnTo>
                  <a:lnTo>
                    <a:pt x="43451" y="5794"/>
                  </a:lnTo>
                  <a:lnTo>
                    <a:pt x="71120" y="0"/>
                  </a:lnTo>
                  <a:lnTo>
                    <a:pt x="98788" y="5794"/>
                  </a:lnTo>
                  <a:lnTo>
                    <a:pt x="121396" y="21589"/>
                  </a:lnTo>
                  <a:lnTo>
                    <a:pt x="136646" y="45005"/>
                  </a:lnTo>
                  <a:lnTo>
                    <a:pt x="142239" y="73660"/>
                  </a:lnTo>
                  <a:lnTo>
                    <a:pt x="136646" y="102314"/>
                  </a:lnTo>
                  <a:lnTo>
                    <a:pt x="121396" y="125729"/>
                  </a:lnTo>
                  <a:lnTo>
                    <a:pt x="98788" y="141525"/>
                  </a:lnTo>
                  <a:lnTo>
                    <a:pt x="71120" y="147319"/>
                  </a:lnTo>
                  <a:lnTo>
                    <a:pt x="43451" y="141525"/>
                  </a:lnTo>
                  <a:lnTo>
                    <a:pt x="20843" y="125729"/>
                  </a:lnTo>
                  <a:lnTo>
                    <a:pt x="5593" y="102314"/>
                  </a:lnTo>
                  <a:lnTo>
                    <a:pt x="0" y="73660"/>
                  </a:lnTo>
                  <a:close/>
                </a:path>
              </a:pathLst>
            </a:custGeom>
            <a:ln w="7619">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1718969" y="2027945"/>
              <a:ext cx="139700" cy="142240"/>
            </a:xfrm>
            <a:custGeom>
              <a:avLst/>
              <a:gdLst/>
              <a:ahLst/>
              <a:cxnLst/>
              <a:rect l="l" t="t" r="r" b="b"/>
              <a:pathLst>
                <a:path w="139700" h="142239">
                  <a:moveTo>
                    <a:pt x="69850" y="0"/>
                  </a:moveTo>
                  <a:lnTo>
                    <a:pt x="42648" y="5593"/>
                  </a:lnTo>
                  <a:lnTo>
                    <a:pt x="20446" y="20843"/>
                  </a:lnTo>
                  <a:lnTo>
                    <a:pt x="5484" y="43451"/>
                  </a:lnTo>
                  <a:lnTo>
                    <a:pt x="0" y="71120"/>
                  </a:lnTo>
                  <a:lnTo>
                    <a:pt x="5484" y="98788"/>
                  </a:lnTo>
                  <a:lnTo>
                    <a:pt x="20447" y="121396"/>
                  </a:lnTo>
                  <a:lnTo>
                    <a:pt x="42648" y="136646"/>
                  </a:lnTo>
                  <a:lnTo>
                    <a:pt x="69850" y="142240"/>
                  </a:lnTo>
                  <a:lnTo>
                    <a:pt x="97051" y="136646"/>
                  </a:lnTo>
                  <a:lnTo>
                    <a:pt x="119253" y="121396"/>
                  </a:lnTo>
                  <a:lnTo>
                    <a:pt x="134215" y="98788"/>
                  </a:lnTo>
                  <a:lnTo>
                    <a:pt x="139700" y="71120"/>
                  </a:lnTo>
                  <a:lnTo>
                    <a:pt x="134215" y="43451"/>
                  </a:lnTo>
                  <a:lnTo>
                    <a:pt x="119252" y="20843"/>
                  </a:lnTo>
                  <a:lnTo>
                    <a:pt x="97051" y="5593"/>
                  </a:lnTo>
                  <a:lnTo>
                    <a:pt x="69850" y="0"/>
                  </a:lnTo>
                  <a:close/>
                </a:path>
              </a:pathLst>
            </a:custGeom>
            <a:solidFill>
              <a:srgbClr val="800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1718969" y="2027945"/>
              <a:ext cx="139700" cy="142240"/>
            </a:xfrm>
            <a:custGeom>
              <a:avLst/>
              <a:gdLst/>
              <a:ahLst/>
              <a:cxnLst/>
              <a:rect l="l" t="t" r="r" b="b"/>
              <a:pathLst>
                <a:path w="139700" h="142239">
                  <a:moveTo>
                    <a:pt x="0" y="71120"/>
                  </a:moveTo>
                  <a:lnTo>
                    <a:pt x="5484" y="43451"/>
                  </a:lnTo>
                  <a:lnTo>
                    <a:pt x="20446" y="20843"/>
                  </a:lnTo>
                  <a:lnTo>
                    <a:pt x="42648" y="5593"/>
                  </a:lnTo>
                  <a:lnTo>
                    <a:pt x="69850" y="0"/>
                  </a:lnTo>
                  <a:lnTo>
                    <a:pt x="97051" y="5593"/>
                  </a:lnTo>
                  <a:lnTo>
                    <a:pt x="119252" y="20843"/>
                  </a:lnTo>
                  <a:lnTo>
                    <a:pt x="134215" y="43451"/>
                  </a:lnTo>
                  <a:lnTo>
                    <a:pt x="139700" y="71120"/>
                  </a:lnTo>
                  <a:lnTo>
                    <a:pt x="134215" y="98788"/>
                  </a:lnTo>
                  <a:lnTo>
                    <a:pt x="119253" y="121396"/>
                  </a:lnTo>
                  <a:lnTo>
                    <a:pt x="97051" y="136646"/>
                  </a:lnTo>
                  <a:lnTo>
                    <a:pt x="69850" y="142240"/>
                  </a:lnTo>
                  <a:lnTo>
                    <a:pt x="42648" y="136646"/>
                  </a:lnTo>
                  <a:lnTo>
                    <a:pt x="20447" y="121396"/>
                  </a:lnTo>
                  <a:lnTo>
                    <a:pt x="5484" y="98788"/>
                  </a:lnTo>
                  <a:lnTo>
                    <a:pt x="0" y="71120"/>
                  </a:lnTo>
                  <a:close/>
                </a:path>
              </a:pathLst>
            </a:custGeom>
            <a:ln w="76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3753508" y="2330205"/>
              <a:ext cx="124460" cy="124460"/>
            </a:xfrm>
            <a:custGeom>
              <a:avLst/>
              <a:gdLst/>
              <a:ahLst/>
              <a:cxnLst/>
              <a:rect l="l" t="t" r="r" b="b"/>
              <a:pathLst>
                <a:path w="124460" h="124460">
                  <a:moveTo>
                    <a:pt x="62229" y="0"/>
                  </a:moveTo>
                  <a:lnTo>
                    <a:pt x="37986" y="4883"/>
                  </a:lnTo>
                  <a:lnTo>
                    <a:pt x="18208" y="18208"/>
                  </a:lnTo>
                  <a:lnTo>
                    <a:pt x="4883" y="37986"/>
                  </a:lnTo>
                  <a:lnTo>
                    <a:pt x="0" y="62230"/>
                  </a:lnTo>
                  <a:lnTo>
                    <a:pt x="4883" y="86473"/>
                  </a:lnTo>
                  <a:lnTo>
                    <a:pt x="18208" y="106251"/>
                  </a:lnTo>
                  <a:lnTo>
                    <a:pt x="37986" y="119576"/>
                  </a:lnTo>
                  <a:lnTo>
                    <a:pt x="62229" y="124460"/>
                  </a:lnTo>
                  <a:lnTo>
                    <a:pt x="86473" y="119576"/>
                  </a:lnTo>
                  <a:lnTo>
                    <a:pt x="106251" y="106251"/>
                  </a:lnTo>
                  <a:lnTo>
                    <a:pt x="119576" y="86473"/>
                  </a:lnTo>
                  <a:lnTo>
                    <a:pt x="124460" y="62230"/>
                  </a:lnTo>
                  <a:lnTo>
                    <a:pt x="119576" y="37986"/>
                  </a:lnTo>
                  <a:lnTo>
                    <a:pt x="106251" y="18208"/>
                  </a:lnTo>
                  <a:lnTo>
                    <a:pt x="86473" y="4883"/>
                  </a:lnTo>
                  <a:lnTo>
                    <a:pt x="62229" y="0"/>
                  </a:lnTo>
                  <a:close/>
                </a:path>
              </a:pathLst>
            </a:custGeom>
            <a:solidFill>
              <a:srgbClr val="800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3753508" y="2330205"/>
              <a:ext cx="124460" cy="124460"/>
            </a:xfrm>
            <a:custGeom>
              <a:avLst/>
              <a:gdLst/>
              <a:ahLst/>
              <a:cxnLst/>
              <a:rect l="l" t="t" r="r" b="b"/>
              <a:pathLst>
                <a:path w="124460" h="124460">
                  <a:moveTo>
                    <a:pt x="0" y="62230"/>
                  </a:moveTo>
                  <a:lnTo>
                    <a:pt x="4883" y="37986"/>
                  </a:lnTo>
                  <a:lnTo>
                    <a:pt x="18208" y="18208"/>
                  </a:lnTo>
                  <a:lnTo>
                    <a:pt x="37986" y="4883"/>
                  </a:lnTo>
                  <a:lnTo>
                    <a:pt x="62229" y="0"/>
                  </a:lnTo>
                  <a:lnTo>
                    <a:pt x="86473" y="4883"/>
                  </a:lnTo>
                  <a:lnTo>
                    <a:pt x="106251" y="18208"/>
                  </a:lnTo>
                  <a:lnTo>
                    <a:pt x="119576" y="37986"/>
                  </a:lnTo>
                  <a:lnTo>
                    <a:pt x="124460" y="62230"/>
                  </a:lnTo>
                  <a:lnTo>
                    <a:pt x="119576" y="86473"/>
                  </a:lnTo>
                  <a:lnTo>
                    <a:pt x="106251" y="106251"/>
                  </a:lnTo>
                  <a:lnTo>
                    <a:pt x="86473" y="119576"/>
                  </a:lnTo>
                  <a:lnTo>
                    <a:pt x="62229" y="124460"/>
                  </a:lnTo>
                  <a:lnTo>
                    <a:pt x="37986" y="119576"/>
                  </a:lnTo>
                  <a:lnTo>
                    <a:pt x="18208" y="106251"/>
                  </a:lnTo>
                  <a:lnTo>
                    <a:pt x="4883" y="86473"/>
                  </a:lnTo>
                  <a:lnTo>
                    <a:pt x="0" y="62230"/>
                  </a:lnTo>
                  <a:close/>
                </a:path>
              </a:pathLst>
            </a:custGeom>
            <a:ln w="76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1729128" y="3348745"/>
              <a:ext cx="116839" cy="116839"/>
            </a:xfrm>
            <a:custGeom>
              <a:avLst/>
              <a:gdLst/>
              <a:ahLst/>
              <a:cxnLst/>
              <a:rect l="l" t="t" r="r" b="b"/>
              <a:pathLst>
                <a:path w="116839" h="116839">
                  <a:moveTo>
                    <a:pt x="58419" y="0"/>
                  </a:moveTo>
                  <a:lnTo>
                    <a:pt x="35683" y="4591"/>
                  </a:lnTo>
                  <a:lnTo>
                    <a:pt x="17113" y="17113"/>
                  </a:lnTo>
                  <a:lnTo>
                    <a:pt x="4591" y="35683"/>
                  </a:lnTo>
                  <a:lnTo>
                    <a:pt x="0" y="58420"/>
                  </a:lnTo>
                  <a:lnTo>
                    <a:pt x="4591" y="81156"/>
                  </a:lnTo>
                  <a:lnTo>
                    <a:pt x="17113" y="99726"/>
                  </a:lnTo>
                  <a:lnTo>
                    <a:pt x="35683" y="112248"/>
                  </a:lnTo>
                  <a:lnTo>
                    <a:pt x="58419" y="116840"/>
                  </a:lnTo>
                  <a:lnTo>
                    <a:pt x="81156" y="112248"/>
                  </a:lnTo>
                  <a:lnTo>
                    <a:pt x="99726" y="99726"/>
                  </a:lnTo>
                  <a:lnTo>
                    <a:pt x="112248" y="81156"/>
                  </a:lnTo>
                  <a:lnTo>
                    <a:pt x="116839" y="58420"/>
                  </a:lnTo>
                  <a:lnTo>
                    <a:pt x="112248" y="35683"/>
                  </a:lnTo>
                  <a:lnTo>
                    <a:pt x="99726" y="17113"/>
                  </a:lnTo>
                  <a:lnTo>
                    <a:pt x="81156" y="4591"/>
                  </a:lnTo>
                  <a:lnTo>
                    <a:pt x="5841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1729128" y="3348745"/>
              <a:ext cx="116839" cy="116839"/>
            </a:xfrm>
            <a:custGeom>
              <a:avLst/>
              <a:gdLst/>
              <a:ahLst/>
              <a:cxnLst/>
              <a:rect l="l" t="t" r="r" b="b"/>
              <a:pathLst>
                <a:path w="116839" h="116839">
                  <a:moveTo>
                    <a:pt x="0" y="58420"/>
                  </a:moveTo>
                  <a:lnTo>
                    <a:pt x="4591" y="35683"/>
                  </a:lnTo>
                  <a:lnTo>
                    <a:pt x="17113" y="17113"/>
                  </a:lnTo>
                  <a:lnTo>
                    <a:pt x="35683" y="4591"/>
                  </a:lnTo>
                  <a:lnTo>
                    <a:pt x="58419" y="0"/>
                  </a:lnTo>
                  <a:lnTo>
                    <a:pt x="81156" y="4591"/>
                  </a:lnTo>
                  <a:lnTo>
                    <a:pt x="99726" y="17113"/>
                  </a:lnTo>
                  <a:lnTo>
                    <a:pt x="112248" y="35683"/>
                  </a:lnTo>
                  <a:lnTo>
                    <a:pt x="116839" y="58420"/>
                  </a:lnTo>
                  <a:lnTo>
                    <a:pt x="112248" y="81156"/>
                  </a:lnTo>
                  <a:lnTo>
                    <a:pt x="99726" y="99726"/>
                  </a:lnTo>
                  <a:lnTo>
                    <a:pt x="81156" y="112248"/>
                  </a:lnTo>
                  <a:lnTo>
                    <a:pt x="58419" y="116840"/>
                  </a:lnTo>
                  <a:lnTo>
                    <a:pt x="35683" y="112248"/>
                  </a:lnTo>
                  <a:lnTo>
                    <a:pt x="17113" y="99726"/>
                  </a:lnTo>
                  <a:lnTo>
                    <a:pt x="4591" y="81156"/>
                  </a:lnTo>
                  <a:lnTo>
                    <a:pt x="0" y="58420"/>
                  </a:lnTo>
                  <a:close/>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3750969" y="2096526"/>
              <a:ext cx="134620" cy="132080"/>
            </a:xfrm>
            <a:custGeom>
              <a:avLst/>
              <a:gdLst/>
              <a:ahLst/>
              <a:cxnLst/>
              <a:rect l="l" t="t" r="r" b="b"/>
              <a:pathLst>
                <a:path w="134620" h="132080">
                  <a:moveTo>
                    <a:pt x="67309" y="0"/>
                  </a:moveTo>
                  <a:lnTo>
                    <a:pt x="41094" y="5193"/>
                  </a:lnTo>
                  <a:lnTo>
                    <a:pt x="19700" y="19351"/>
                  </a:lnTo>
                  <a:lnTo>
                    <a:pt x="5284" y="40344"/>
                  </a:lnTo>
                  <a:lnTo>
                    <a:pt x="0" y="66039"/>
                  </a:lnTo>
                  <a:lnTo>
                    <a:pt x="5284" y="91735"/>
                  </a:lnTo>
                  <a:lnTo>
                    <a:pt x="19700" y="112728"/>
                  </a:lnTo>
                  <a:lnTo>
                    <a:pt x="41094" y="126886"/>
                  </a:lnTo>
                  <a:lnTo>
                    <a:pt x="67309" y="132079"/>
                  </a:lnTo>
                  <a:lnTo>
                    <a:pt x="93525" y="126886"/>
                  </a:lnTo>
                  <a:lnTo>
                    <a:pt x="114919" y="112728"/>
                  </a:lnTo>
                  <a:lnTo>
                    <a:pt x="129335" y="91735"/>
                  </a:lnTo>
                  <a:lnTo>
                    <a:pt x="134619" y="66039"/>
                  </a:lnTo>
                  <a:lnTo>
                    <a:pt x="129335" y="40344"/>
                  </a:lnTo>
                  <a:lnTo>
                    <a:pt x="114919" y="19351"/>
                  </a:lnTo>
                  <a:lnTo>
                    <a:pt x="93525" y="5193"/>
                  </a:lnTo>
                  <a:lnTo>
                    <a:pt x="6730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3750969" y="2096526"/>
              <a:ext cx="134620" cy="132080"/>
            </a:xfrm>
            <a:custGeom>
              <a:avLst/>
              <a:gdLst/>
              <a:ahLst/>
              <a:cxnLst/>
              <a:rect l="l" t="t" r="r" b="b"/>
              <a:pathLst>
                <a:path w="134620" h="132080">
                  <a:moveTo>
                    <a:pt x="0" y="66039"/>
                  </a:moveTo>
                  <a:lnTo>
                    <a:pt x="5284" y="40344"/>
                  </a:lnTo>
                  <a:lnTo>
                    <a:pt x="19700" y="19351"/>
                  </a:lnTo>
                  <a:lnTo>
                    <a:pt x="41094" y="5193"/>
                  </a:lnTo>
                  <a:lnTo>
                    <a:pt x="67309" y="0"/>
                  </a:lnTo>
                  <a:lnTo>
                    <a:pt x="93525" y="5193"/>
                  </a:lnTo>
                  <a:lnTo>
                    <a:pt x="114919" y="19351"/>
                  </a:lnTo>
                  <a:lnTo>
                    <a:pt x="129335" y="40344"/>
                  </a:lnTo>
                  <a:lnTo>
                    <a:pt x="134619" y="66039"/>
                  </a:lnTo>
                  <a:lnTo>
                    <a:pt x="129335" y="91735"/>
                  </a:lnTo>
                  <a:lnTo>
                    <a:pt x="114919" y="112728"/>
                  </a:lnTo>
                  <a:lnTo>
                    <a:pt x="93525" y="126886"/>
                  </a:lnTo>
                  <a:lnTo>
                    <a:pt x="67309" y="132079"/>
                  </a:lnTo>
                  <a:lnTo>
                    <a:pt x="41094" y="126886"/>
                  </a:lnTo>
                  <a:lnTo>
                    <a:pt x="19700" y="112728"/>
                  </a:lnTo>
                  <a:lnTo>
                    <a:pt x="5284" y="91735"/>
                  </a:lnTo>
                  <a:lnTo>
                    <a:pt x="0" y="66039"/>
                  </a:lnTo>
                  <a:close/>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1754528" y="4585725"/>
              <a:ext cx="66040" cy="66040"/>
            </a:xfrm>
            <a:custGeom>
              <a:avLst/>
              <a:gdLst/>
              <a:ahLst/>
              <a:cxnLst/>
              <a:rect l="l" t="t" r="r" b="b"/>
              <a:pathLst>
                <a:path w="66039" h="66039">
                  <a:moveTo>
                    <a:pt x="33019" y="0"/>
                  </a:moveTo>
                  <a:lnTo>
                    <a:pt x="20145" y="2587"/>
                  </a:lnTo>
                  <a:lnTo>
                    <a:pt x="9651" y="9652"/>
                  </a:lnTo>
                  <a:lnTo>
                    <a:pt x="2587" y="20145"/>
                  </a:lnTo>
                  <a:lnTo>
                    <a:pt x="0" y="33019"/>
                  </a:lnTo>
                  <a:lnTo>
                    <a:pt x="2587" y="45894"/>
                  </a:lnTo>
                  <a:lnTo>
                    <a:pt x="9652" y="56387"/>
                  </a:lnTo>
                  <a:lnTo>
                    <a:pt x="20145" y="63452"/>
                  </a:lnTo>
                  <a:lnTo>
                    <a:pt x="33019" y="66039"/>
                  </a:lnTo>
                  <a:lnTo>
                    <a:pt x="45894" y="63452"/>
                  </a:lnTo>
                  <a:lnTo>
                    <a:pt x="56387" y="56387"/>
                  </a:lnTo>
                  <a:lnTo>
                    <a:pt x="63452" y="45894"/>
                  </a:lnTo>
                  <a:lnTo>
                    <a:pt x="66039" y="33019"/>
                  </a:lnTo>
                  <a:lnTo>
                    <a:pt x="63452" y="20145"/>
                  </a:lnTo>
                  <a:lnTo>
                    <a:pt x="56387" y="9652"/>
                  </a:lnTo>
                  <a:lnTo>
                    <a:pt x="45894" y="2587"/>
                  </a:lnTo>
                  <a:lnTo>
                    <a:pt x="33019" y="0"/>
                  </a:lnTo>
                  <a:close/>
                </a:path>
              </a:pathLst>
            </a:custGeom>
            <a:solidFill>
              <a:srgbClr val="8A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1754528" y="4585725"/>
              <a:ext cx="66040" cy="66040"/>
            </a:xfrm>
            <a:custGeom>
              <a:avLst/>
              <a:gdLst/>
              <a:ahLst/>
              <a:cxnLst/>
              <a:rect l="l" t="t" r="r" b="b"/>
              <a:pathLst>
                <a:path w="66039" h="66039">
                  <a:moveTo>
                    <a:pt x="0" y="33019"/>
                  </a:moveTo>
                  <a:lnTo>
                    <a:pt x="2587" y="20145"/>
                  </a:lnTo>
                  <a:lnTo>
                    <a:pt x="9651" y="9652"/>
                  </a:lnTo>
                  <a:lnTo>
                    <a:pt x="20145" y="2587"/>
                  </a:lnTo>
                  <a:lnTo>
                    <a:pt x="33019" y="0"/>
                  </a:lnTo>
                  <a:lnTo>
                    <a:pt x="45894" y="2587"/>
                  </a:lnTo>
                  <a:lnTo>
                    <a:pt x="56387" y="9652"/>
                  </a:lnTo>
                  <a:lnTo>
                    <a:pt x="63452" y="20145"/>
                  </a:lnTo>
                  <a:lnTo>
                    <a:pt x="66039" y="33019"/>
                  </a:lnTo>
                  <a:lnTo>
                    <a:pt x="63452" y="45894"/>
                  </a:lnTo>
                  <a:lnTo>
                    <a:pt x="56387" y="56387"/>
                  </a:lnTo>
                  <a:lnTo>
                    <a:pt x="45894" y="63452"/>
                  </a:lnTo>
                  <a:lnTo>
                    <a:pt x="33019" y="66039"/>
                  </a:lnTo>
                  <a:lnTo>
                    <a:pt x="20145" y="63452"/>
                  </a:lnTo>
                  <a:lnTo>
                    <a:pt x="9652" y="56387"/>
                  </a:lnTo>
                  <a:lnTo>
                    <a:pt x="2587" y="45894"/>
                  </a:lnTo>
                  <a:lnTo>
                    <a:pt x="0" y="33019"/>
                  </a:lnTo>
                  <a:close/>
                </a:path>
              </a:pathLst>
            </a:custGeom>
            <a:ln w="76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3778908" y="4473966"/>
              <a:ext cx="73660" cy="76200"/>
            </a:xfrm>
            <a:custGeom>
              <a:avLst/>
              <a:gdLst/>
              <a:ahLst/>
              <a:cxnLst/>
              <a:rect l="l" t="t" r="r" b="b"/>
              <a:pathLst>
                <a:path w="73660" h="76200">
                  <a:moveTo>
                    <a:pt x="36829" y="0"/>
                  </a:moveTo>
                  <a:lnTo>
                    <a:pt x="22502" y="2988"/>
                  </a:lnTo>
                  <a:lnTo>
                    <a:pt x="10794" y="11144"/>
                  </a:lnTo>
                  <a:lnTo>
                    <a:pt x="2897" y="23252"/>
                  </a:lnTo>
                  <a:lnTo>
                    <a:pt x="0" y="38100"/>
                  </a:lnTo>
                  <a:lnTo>
                    <a:pt x="2897" y="52947"/>
                  </a:lnTo>
                  <a:lnTo>
                    <a:pt x="10795" y="65055"/>
                  </a:lnTo>
                  <a:lnTo>
                    <a:pt x="22502" y="73211"/>
                  </a:lnTo>
                  <a:lnTo>
                    <a:pt x="36829" y="76200"/>
                  </a:lnTo>
                  <a:lnTo>
                    <a:pt x="51157" y="73211"/>
                  </a:lnTo>
                  <a:lnTo>
                    <a:pt x="62865" y="65055"/>
                  </a:lnTo>
                  <a:lnTo>
                    <a:pt x="70762" y="52947"/>
                  </a:lnTo>
                  <a:lnTo>
                    <a:pt x="73660" y="38100"/>
                  </a:lnTo>
                  <a:lnTo>
                    <a:pt x="70762" y="23252"/>
                  </a:lnTo>
                  <a:lnTo>
                    <a:pt x="62864" y="11144"/>
                  </a:lnTo>
                  <a:lnTo>
                    <a:pt x="51157" y="2988"/>
                  </a:lnTo>
                  <a:lnTo>
                    <a:pt x="36829" y="0"/>
                  </a:lnTo>
                  <a:close/>
                </a:path>
              </a:pathLst>
            </a:custGeom>
            <a:solidFill>
              <a:srgbClr val="8A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3778908" y="4473966"/>
              <a:ext cx="73660" cy="76200"/>
            </a:xfrm>
            <a:custGeom>
              <a:avLst/>
              <a:gdLst/>
              <a:ahLst/>
              <a:cxnLst/>
              <a:rect l="l" t="t" r="r" b="b"/>
              <a:pathLst>
                <a:path w="73660" h="76200">
                  <a:moveTo>
                    <a:pt x="0" y="38100"/>
                  </a:moveTo>
                  <a:lnTo>
                    <a:pt x="2897" y="23252"/>
                  </a:lnTo>
                  <a:lnTo>
                    <a:pt x="10794" y="11144"/>
                  </a:lnTo>
                  <a:lnTo>
                    <a:pt x="22502" y="2988"/>
                  </a:lnTo>
                  <a:lnTo>
                    <a:pt x="36829" y="0"/>
                  </a:lnTo>
                  <a:lnTo>
                    <a:pt x="51157" y="2988"/>
                  </a:lnTo>
                  <a:lnTo>
                    <a:pt x="62864" y="11144"/>
                  </a:lnTo>
                  <a:lnTo>
                    <a:pt x="70762" y="23252"/>
                  </a:lnTo>
                  <a:lnTo>
                    <a:pt x="73660" y="38100"/>
                  </a:lnTo>
                  <a:lnTo>
                    <a:pt x="70762" y="52947"/>
                  </a:lnTo>
                  <a:lnTo>
                    <a:pt x="62865" y="65055"/>
                  </a:lnTo>
                  <a:lnTo>
                    <a:pt x="51157" y="73211"/>
                  </a:lnTo>
                  <a:lnTo>
                    <a:pt x="36829" y="76200"/>
                  </a:lnTo>
                  <a:lnTo>
                    <a:pt x="22502" y="73211"/>
                  </a:lnTo>
                  <a:lnTo>
                    <a:pt x="10795" y="65055"/>
                  </a:lnTo>
                  <a:lnTo>
                    <a:pt x="2897" y="52947"/>
                  </a:lnTo>
                  <a:lnTo>
                    <a:pt x="0" y="38100"/>
                  </a:lnTo>
                  <a:close/>
                </a:path>
              </a:pathLst>
            </a:custGeom>
            <a:ln w="76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1632609" y="3054105"/>
              <a:ext cx="154940" cy="58419"/>
            </a:xfrm>
            <a:custGeom>
              <a:avLst/>
              <a:gdLst/>
              <a:ahLst/>
              <a:cxnLst/>
              <a:rect l="l" t="t" r="r" b="b"/>
              <a:pathLst>
                <a:path w="154939" h="58419">
                  <a:moveTo>
                    <a:pt x="0" y="0"/>
                  </a:moveTo>
                  <a:lnTo>
                    <a:pt x="154939" y="5842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1632609" y="3214126"/>
              <a:ext cx="154940" cy="0"/>
            </a:xfrm>
            <a:custGeom>
              <a:avLst/>
              <a:gdLst/>
              <a:ahLst/>
              <a:cxnLst/>
              <a:rect l="l" t="t" r="r" b="b"/>
              <a:pathLst>
                <a:path w="154939">
                  <a:moveTo>
                    <a:pt x="0" y="0"/>
                  </a:moveTo>
                  <a:lnTo>
                    <a:pt x="154939"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txBox="1"/>
            <p:nvPr/>
          </p:nvSpPr>
          <p:spPr>
            <a:xfrm>
              <a:off x="1541803" y="2959491"/>
              <a:ext cx="89535" cy="346710"/>
            </a:xfrm>
            <a:prstGeom prst="rect">
              <a:avLst/>
            </a:prstGeom>
          </p:spPr>
          <p:txBody>
            <a:bodyPr vert="horz" wrap="square" lIns="0" tIns="36194" rIns="0" bIns="0" rtlCol="0">
              <a:spAutoFit/>
            </a:bodyPr>
            <a:lstStyle/>
            <a:p>
              <a:pPr marL="12700" marR="0" lvl="0" indent="0" algn="l" defTabSz="914400" rtl="0" eaLnBrk="1" fontAlgn="auto" latinLnBrk="0" hangingPunct="1">
                <a:lnSpc>
                  <a:spcPct val="100000"/>
                </a:lnSpc>
                <a:spcBef>
                  <a:spcPts val="284"/>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1</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0" name="object 50"/>
            <p:cNvSpPr/>
            <p:nvPr/>
          </p:nvSpPr>
          <p:spPr>
            <a:xfrm>
              <a:off x="1632609" y="3501145"/>
              <a:ext cx="154940" cy="63500"/>
            </a:xfrm>
            <a:custGeom>
              <a:avLst/>
              <a:gdLst/>
              <a:ahLst/>
              <a:cxnLst/>
              <a:rect l="l" t="t" r="r" b="b"/>
              <a:pathLst>
                <a:path w="154939" h="63500">
                  <a:moveTo>
                    <a:pt x="0" y="63500"/>
                  </a:moveTo>
                  <a:lnTo>
                    <a:pt x="154939"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1632609" y="2553726"/>
              <a:ext cx="154940" cy="0"/>
            </a:xfrm>
            <a:custGeom>
              <a:avLst/>
              <a:gdLst/>
              <a:ahLst/>
              <a:cxnLst/>
              <a:rect l="l" t="t" r="r" b="b"/>
              <a:pathLst>
                <a:path w="154939">
                  <a:moveTo>
                    <a:pt x="0" y="0"/>
                  </a:moveTo>
                  <a:lnTo>
                    <a:pt x="154939"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txBox="1"/>
            <p:nvPr/>
          </p:nvSpPr>
          <p:spPr>
            <a:xfrm>
              <a:off x="1541803" y="2483875"/>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3" name="object 53"/>
            <p:cNvSpPr/>
            <p:nvPr/>
          </p:nvSpPr>
          <p:spPr>
            <a:xfrm>
              <a:off x="1632609" y="2099066"/>
              <a:ext cx="154940" cy="0"/>
            </a:xfrm>
            <a:custGeom>
              <a:avLst/>
              <a:gdLst/>
              <a:ahLst/>
              <a:cxnLst/>
              <a:rect l="l" t="t" r="r" b="b"/>
              <a:pathLst>
                <a:path w="154939">
                  <a:moveTo>
                    <a:pt x="0" y="0"/>
                  </a:moveTo>
                  <a:lnTo>
                    <a:pt x="154939"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txBox="1"/>
            <p:nvPr/>
          </p:nvSpPr>
          <p:spPr>
            <a:xfrm>
              <a:off x="1541803" y="2028581"/>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5" name="object 55"/>
            <p:cNvSpPr/>
            <p:nvPr/>
          </p:nvSpPr>
          <p:spPr>
            <a:xfrm>
              <a:off x="1632609" y="3409705"/>
              <a:ext cx="154940" cy="0"/>
            </a:xfrm>
            <a:custGeom>
              <a:avLst/>
              <a:gdLst/>
              <a:ahLst/>
              <a:cxnLst/>
              <a:rect l="l" t="t" r="r" b="b"/>
              <a:pathLst>
                <a:path w="154939">
                  <a:moveTo>
                    <a:pt x="0" y="0"/>
                  </a:moveTo>
                  <a:lnTo>
                    <a:pt x="154939"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txBox="1"/>
            <p:nvPr/>
          </p:nvSpPr>
          <p:spPr>
            <a:xfrm>
              <a:off x="1541803" y="3318770"/>
              <a:ext cx="89535" cy="343535"/>
            </a:xfrm>
            <a:prstGeom prst="rect">
              <a:avLst/>
            </a:prstGeom>
          </p:spPr>
          <p:txBody>
            <a:bodyPr vert="horz" wrap="square" lIns="0" tIns="34290" rIns="0" bIns="0" rtlCol="0">
              <a:spAutoFit/>
            </a:bodyPr>
            <a:lstStyle/>
            <a:p>
              <a:pPr marL="12700" marR="0" lvl="0" indent="0" algn="l" defTabSz="914400" rtl="0" eaLnBrk="1" fontAlgn="auto" latinLnBrk="0" hangingPunct="1">
                <a:lnSpc>
                  <a:spcPct val="100000"/>
                </a:lnSpc>
                <a:spcBef>
                  <a:spcPts val="27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6</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7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3</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7" name="object 57"/>
            <p:cNvSpPr/>
            <p:nvPr/>
          </p:nvSpPr>
          <p:spPr>
            <a:xfrm>
              <a:off x="1632609" y="4618745"/>
              <a:ext cx="154940" cy="0"/>
            </a:xfrm>
            <a:custGeom>
              <a:avLst/>
              <a:gdLst/>
              <a:ahLst/>
              <a:cxnLst/>
              <a:rect l="l" t="t" r="r" b="b"/>
              <a:pathLst>
                <a:path w="154939">
                  <a:moveTo>
                    <a:pt x="0" y="0"/>
                  </a:moveTo>
                  <a:lnTo>
                    <a:pt x="154939"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txBox="1"/>
            <p:nvPr/>
          </p:nvSpPr>
          <p:spPr>
            <a:xfrm>
              <a:off x="1541803" y="4549149"/>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9" name="object 59"/>
            <p:cNvSpPr/>
            <p:nvPr/>
          </p:nvSpPr>
          <p:spPr>
            <a:xfrm>
              <a:off x="3817008" y="3778006"/>
              <a:ext cx="154940" cy="0"/>
            </a:xfrm>
            <a:custGeom>
              <a:avLst/>
              <a:gdLst/>
              <a:ahLst/>
              <a:cxnLst/>
              <a:rect l="l" t="t" r="r" b="b"/>
              <a:pathLst>
                <a:path w="154939">
                  <a:moveTo>
                    <a:pt x="154939"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txBox="1"/>
            <p:nvPr/>
          </p:nvSpPr>
          <p:spPr>
            <a:xfrm>
              <a:off x="3973853" y="3710061"/>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1" name="object 61"/>
            <p:cNvSpPr/>
            <p:nvPr/>
          </p:nvSpPr>
          <p:spPr>
            <a:xfrm>
              <a:off x="3817008" y="3338586"/>
              <a:ext cx="154940" cy="0"/>
            </a:xfrm>
            <a:custGeom>
              <a:avLst/>
              <a:gdLst/>
              <a:ahLst/>
              <a:cxnLst/>
              <a:rect l="l" t="t" r="r" b="b"/>
              <a:pathLst>
                <a:path w="154939">
                  <a:moveTo>
                    <a:pt x="154939"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3817008" y="3130305"/>
              <a:ext cx="154940" cy="0"/>
            </a:xfrm>
            <a:custGeom>
              <a:avLst/>
              <a:gdLst/>
              <a:ahLst/>
              <a:cxnLst/>
              <a:rect l="l" t="t" r="r" b="b"/>
              <a:pathLst>
                <a:path w="154939">
                  <a:moveTo>
                    <a:pt x="154939"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txBox="1"/>
            <p:nvPr/>
          </p:nvSpPr>
          <p:spPr>
            <a:xfrm>
              <a:off x="3973853" y="2987811"/>
              <a:ext cx="89535" cy="443865"/>
            </a:xfrm>
            <a:prstGeom prst="rect">
              <a:avLst/>
            </a:prstGeom>
          </p:spPr>
          <p:txBody>
            <a:bodyPr vert="horz" wrap="square" lIns="0" tIns="84455" rIns="0" bIns="0" rtlCol="0">
              <a:spAutoFit/>
            </a:bodyPr>
            <a:lstStyle/>
            <a:p>
              <a:pPr marL="12700" marR="0" lvl="0" indent="0" algn="l" defTabSz="914400" rtl="0" eaLnBrk="1" fontAlgn="auto" latinLnBrk="0" hangingPunct="1">
                <a:lnSpc>
                  <a:spcPct val="100000"/>
                </a:lnSpc>
                <a:spcBef>
                  <a:spcPts val="66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3</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7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4" name="object 64"/>
            <p:cNvSpPr/>
            <p:nvPr/>
          </p:nvSpPr>
          <p:spPr>
            <a:xfrm>
              <a:off x="3817008" y="2007626"/>
              <a:ext cx="154940" cy="48260"/>
            </a:xfrm>
            <a:custGeom>
              <a:avLst/>
              <a:gdLst/>
              <a:ahLst/>
              <a:cxnLst/>
              <a:rect l="l" t="t" r="r" b="b"/>
              <a:pathLst>
                <a:path w="154939" h="48260">
                  <a:moveTo>
                    <a:pt x="154939" y="0"/>
                  </a:moveTo>
                  <a:lnTo>
                    <a:pt x="0" y="4826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3817008" y="2393705"/>
              <a:ext cx="154940" cy="0"/>
            </a:xfrm>
            <a:custGeom>
              <a:avLst/>
              <a:gdLst/>
              <a:ahLst/>
              <a:cxnLst/>
              <a:rect l="l" t="t" r="r" b="b"/>
              <a:pathLst>
                <a:path w="154939">
                  <a:moveTo>
                    <a:pt x="154939"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3817008" y="2162566"/>
              <a:ext cx="154940" cy="0"/>
            </a:xfrm>
            <a:custGeom>
              <a:avLst/>
              <a:gdLst/>
              <a:ahLst/>
              <a:cxnLst/>
              <a:rect l="l" t="t" r="r" b="b"/>
              <a:pathLst>
                <a:path w="154939">
                  <a:moveTo>
                    <a:pt x="154939"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txBox="1"/>
            <p:nvPr/>
          </p:nvSpPr>
          <p:spPr>
            <a:xfrm>
              <a:off x="3973853" y="1912375"/>
              <a:ext cx="89535" cy="573405"/>
            </a:xfrm>
            <a:prstGeom prst="rect">
              <a:avLst/>
            </a:prstGeom>
          </p:spPr>
          <p:txBody>
            <a:bodyPr vert="horz" wrap="square" lIns="0" tIns="34925" rIns="0" bIns="0" rtlCol="0">
              <a:spAutoFit/>
            </a:bodyPr>
            <a:lstStyle/>
            <a:p>
              <a:pPr marL="12700" marR="0" lvl="0" indent="0" algn="l" defTabSz="914400" rtl="0" eaLnBrk="1" fontAlgn="auto" latinLnBrk="0" hangingPunct="1">
                <a:lnSpc>
                  <a:spcPct val="100000"/>
                </a:lnSpc>
                <a:spcBef>
                  <a:spcPts val="27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7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6</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2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8" name="object 68"/>
            <p:cNvSpPr/>
            <p:nvPr/>
          </p:nvSpPr>
          <p:spPr>
            <a:xfrm>
              <a:off x="3817008" y="4512066"/>
              <a:ext cx="154940" cy="0"/>
            </a:xfrm>
            <a:custGeom>
              <a:avLst/>
              <a:gdLst/>
              <a:ahLst/>
              <a:cxnLst/>
              <a:rect l="l" t="t" r="r" b="b"/>
              <a:pathLst>
                <a:path w="154939">
                  <a:moveTo>
                    <a:pt x="154939"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txBox="1"/>
            <p:nvPr/>
          </p:nvSpPr>
          <p:spPr>
            <a:xfrm>
              <a:off x="3973853" y="4443739"/>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70" name="object 70"/>
            <p:cNvSpPr/>
            <p:nvPr/>
          </p:nvSpPr>
          <p:spPr>
            <a:xfrm>
              <a:off x="570888" y="1136405"/>
              <a:ext cx="4462780" cy="4645660"/>
            </a:xfrm>
            <a:custGeom>
              <a:avLst/>
              <a:gdLst/>
              <a:ahLst/>
              <a:cxnLst/>
              <a:rect l="l" t="t" r="r" b="b"/>
              <a:pathLst>
                <a:path w="4462780" h="4645660">
                  <a:moveTo>
                    <a:pt x="0" y="4645660"/>
                  </a:moveTo>
                  <a:lnTo>
                    <a:pt x="4462780" y="4645660"/>
                  </a:lnTo>
                  <a:lnTo>
                    <a:pt x="4462780" y="0"/>
                  </a:lnTo>
                  <a:lnTo>
                    <a:pt x="0" y="0"/>
                  </a:lnTo>
                  <a:lnTo>
                    <a:pt x="0" y="4645660"/>
                  </a:lnTo>
                  <a:close/>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txBox="1"/>
            <p:nvPr/>
          </p:nvSpPr>
          <p:spPr>
            <a:xfrm>
              <a:off x="423886" y="5337566"/>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2" name="object 72"/>
            <p:cNvSpPr txBox="1"/>
            <p:nvPr/>
          </p:nvSpPr>
          <p:spPr>
            <a:xfrm>
              <a:off x="423886" y="3923674"/>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1</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3" name="object 73"/>
            <p:cNvSpPr txBox="1"/>
            <p:nvPr/>
          </p:nvSpPr>
          <p:spPr>
            <a:xfrm>
              <a:off x="423886" y="2508260"/>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2</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4" name="object 74"/>
            <p:cNvSpPr txBox="1"/>
            <p:nvPr/>
          </p:nvSpPr>
          <p:spPr>
            <a:xfrm>
              <a:off x="423886" y="1094114"/>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3</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5" name="object 75"/>
            <p:cNvSpPr/>
            <p:nvPr/>
          </p:nvSpPr>
          <p:spPr>
            <a:xfrm>
              <a:off x="537868" y="5431545"/>
              <a:ext cx="33020" cy="0"/>
            </a:xfrm>
            <a:custGeom>
              <a:avLst/>
              <a:gdLst/>
              <a:ahLst/>
              <a:cxnLst/>
              <a:rect l="l" t="t" r="r" b="b"/>
              <a:pathLst>
                <a:path w="33019">
                  <a:moveTo>
                    <a:pt x="0" y="0"/>
                  </a:moveTo>
                  <a:lnTo>
                    <a:pt x="3302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537868" y="4014225"/>
              <a:ext cx="33020" cy="0"/>
            </a:xfrm>
            <a:custGeom>
              <a:avLst/>
              <a:gdLst/>
              <a:ahLst/>
              <a:cxnLst/>
              <a:rect l="l" t="t" r="r" b="b"/>
              <a:pathLst>
                <a:path w="33019">
                  <a:moveTo>
                    <a:pt x="0" y="0"/>
                  </a:moveTo>
                  <a:lnTo>
                    <a:pt x="3302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537868" y="2601986"/>
              <a:ext cx="33020" cy="0"/>
            </a:xfrm>
            <a:custGeom>
              <a:avLst/>
              <a:gdLst/>
              <a:ahLst/>
              <a:cxnLst/>
              <a:rect l="l" t="t" r="r" b="b"/>
              <a:pathLst>
                <a:path w="33019">
                  <a:moveTo>
                    <a:pt x="0" y="0"/>
                  </a:moveTo>
                  <a:lnTo>
                    <a:pt x="3302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537868" y="1184666"/>
              <a:ext cx="33020" cy="0"/>
            </a:xfrm>
            <a:custGeom>
              <a:avLst/>
              <a:gdLst/>
              <a:ahLst/>
              <a:cxnLst/>
              <a:rect l="l" t="t" r="r" b="b"/>
              <a:pathLst>
                <a:path w="33019">
                  <a:moveTo>
                    <a:pt x="0" y="0"/>
                  </a:moveTo>
                  <a:lnTo>
                    <a:pt x="3302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1787549" y="5782066"/>
              <a:ext cx="0" cy="30480"/>
            </a:xfrm>
            <a:custGeom>
              <a:avLst/>
              <a:gdLst/>
              <a:ahLst/>
              <a:cxnLst/>
              <a:rect l="l" t="t" r="r" b="b"/>
              <a:pathLst>
                <a:path h="30479">
                  <a:moveTo>
                    <a:pt x="0" y="30480"/>
                  </a:moveTo>
                  <a:lnTo>
                    <a:pt x="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3817008" y="5782066"/>
              <a:ext cx="0" cy="30480"/>
            </a:xfrm>
            <a:custGeom>
              <a:avLst/>
              <a:gdLst/>
              <a:ahLst/>
              <a:cxnLst/>
              <a:rect l="l" t="t" r="r" b="b"/>
              <a:pathLst>
                <a:path h="30479">
                  <a:moveTo>
                    <a:pt x="0" y="30480"/>
                  </a:moveTo>
                  <a:lnTo>
                    <a:pt x="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txBox="1"/>
            <p:nvPr/>
          </p:nvSpPr>
          <p:spPr>
            <a:xfrm>
              <a:off x="1575840" y="5792861"/>
              <a:ext cx="70358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Arial"/>
                  <a:ea typeface="+mn-ea"/>
                  <a:cs typeface="Arial"/>
                </a:rPr>
                <a:t>Arm</a:t>
              </a:r>
              <a:r>
                <a:rPr kumimoji="0" sz="1800" b="1" i="0" u="none" strike="noStrike" kern="1200" cap="none" spc="-10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A</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82" name="object 82"/>
            <p:cNvSpPr txBox="1"/>
            <p:nvPr/>
          </p:nvSpPr>
          <p:spPr>
            <a:xfrm>
              <a:off x="3599584" y="5792861"/>
              <a:ext cx="71247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Arial"/>
                  <a:ea typeface="+mn-ea"/>
                  <a:cs typeface="Arial"/>
                </a:rPr>
                <a:t>Arm</a:t>
              </a:r>
              <a:r>
                <a:rPr kumimoji="0" sz="1800" b="1" i="0" u="none" strike="noStrike" kern="1200" cap="none" spc="-3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83" name="object 83"/>
            <p:cNvSpPr txBox="1"/>
            <p:nvPr/>
          </p:nvSpPr>
          <p:spPr>
            <a:xfrm>
              <a:off x="203605" y="1603893"/>
              <a:ext cx="281305" cy="3618865"/>
            </a:xfrm>
            <a:prstGeom prst="rect">
              <a:avLst/>
            </a:prstGeom>
          </p:spPr>
          <p:txBody>
            <a:bodyPr vert="vert270" wrap="square" lIns="0" tIns="0" rIns="0" bIns="0" rtlCol="0">
              <a:spAutoFit/>
            </a:bodyPr>
            <a:lstStyle/>
            <a:p>
              <a:pPr marL="12700" marR="0" lvl="0" indent="0" algn="l" defTabSz="914400" rtl="0" eaLnBrk="1" fontAlgn="auto" latinLnBrk="0" hangingPunct="1">
                <a:lnSpc>
                  <a:spcPts val="2090"/>
                </a:lnSpc>
                <a:spcBef>
                  <a:spcPts val="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Incidence (per 100</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5" normalizeH="0" baseline="0" noProof="0" dirty="0">
                  <a:ln>
                    <a:noFill/>
                  </a:ln>
                  <a:solidFill>
                    <a:prstClr val="black"/>
                  </a:solidFill>
                  <a:effectLst/>
                  <a:uLnTx/>
                  <a:uFillTx/>
                  <a:latin typeface="Arial"/>
                  <a:ea typeface="+mn-ea"/>
                  <a:cs typeface="Arial"/>
                </a:rPr>
                <a:t>Person-Years)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84" name="object 84"/>
            <p:cNvSpPr/>
            <p:nvPr/>
          </p:nvSpPr>
          <p:spPr>
            <a:xfrm>
              <a:off x="5473089" y="4725425"/>
              <a:ext cx="4462780" cy="0"/>
            </a:xfrm>
            <a:custGeom>
              <a:avLst/>
              <a:gdLst/>
              <a:ahLst/>
              <a:cxnLst/>
              <a:rect l="l" t="t" r="r" b="b"/>
              <a:pathLst>
                <a:path w="4462780">
                  <a:moveTo>
                    <a:pt x="0" y="0"/>
                  </a:moveTo>
                  <a:lnTo>
                    <a:pt x="4462780" y="0"/>
                  </a:lnTo>
                </a:path>
              </a:pathLst>
            </a:custGeom>
            <a:ln w="762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5473089" y="3308105"/>
              <a:ext cx="4462780" cy="0"/>
            </a:xfrm>
            <a:custGeom>
              <a:avLst/>
              <a:gdLst/>
              <a:ahLst/>
              <a:cxnLst/>
              <a:rect l="l" t="t" r="r" b="b"/>
              <a:pathLst>
                <a:path w="4462780">
                  <a:moveTo>
                    <a:pt x="0" y="0"/>
                  </a:moveTo>
                  <a:lnTo>
                    <a:pt x="4462780" y="0"/>
                  </a:lnTo>
                </a:path>
              </a:pathLst>
            </a:custGeom>
            <a:ln w="762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5473089" y="5431545"/>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5473089" y="4014225"/>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p:nvPr/>
          </p:nvSpPr>
          <p:spPr>
            <a:xfrm>
              <a:off x="5473089" y="2601986"/>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90"/>
            <p:cNvSpPr/>
            <p:nvPr/>
          </p:nvSpPr>
          <p:spPr>
            <a:xfrm>
              <a:off x="5473089" y="1184666"/>
              <a:ext cx="4462780" cy="0"/>
            </a:xfrm>
            <a:custGeom>
              <a:avLst/>
              <a:gdLst/>
              <a:ahLst/>
              <a:cxnLst/>
              <a:rect l="l" t="t" r="r" b="b"/>
              <a:pathLst>
                <a:path w="4462780">
                  <a:moveTo>
                    <a:pt x="0" y="0"/>
                  </a:moveTo>
                  <a:lnTo>
                    <a:pt x="446278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p:nvPr/>
          </p:nvSpPr>
          <p:spPr>
            <a:xfrm>
              <a:off x="6692289" y="1136405"/>
              <a:ext cx="0" cy="4645660"/>
            </a:xfrm>
            <a:custGeom>
              <a:avLst/>
              <a:gdLst/>
              <a:ahLst/>
              <a:cxnLst/>
              <a:rect l="l" t="t" r="r" b="b"/>
              <a:pathLst>
                <a:path h="4645660">
                  <a:moveTo>
                    <a:pt x="0" y="4645660"/>
                  </a:moveTo>
                  <a:lnTo>
                    <a:pt x="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92"/>
            <p:cNvSpPr/>
            <p:nvPr/>
          </p:nvSpPr>
          <p:spPr>
            <a:xfrm>
              <a:off x="8719208" y="1136405"/>
              <a:ext cx="0" cy="4645660"/>
            </a:xfrm>
            <a:custGeom>
              <a:avLst/>
              <a:gdLst/>
              <a:ahLst/>
              <a:cxnLst/>
              <a:rect l="l" t="t" r="r" b="b"/>
              <a:pathLst>
                <a:path h="4645660">
                  <a:moveTo>
                    <a:pt x="0" y="4645660"/>
                  </a:moveTo>
                  <a:lnTo>
                    <a:pt x="0" y="0"/>
                  </a:lnTo>
                </a:path>
              </a:pathLst>
            </a:custGeom>
            <a:ln w="1270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93"/>
            <p:cNvSpPr/>
            <p:nvPr/>
          </p:nvSpPr>
          <p:spPr>
            <a:xfrm>
              <a:off x="6692289" y="3778006"/>
              <a:ext cx="2026920" cy="317500"/>
            </a:xfrm>
            <a:custGeom>
              <a:avLst/>
              <a:gdLst/>
              <a:ahLst/>
              <a:cxnLst/>
              <a:rect l="l" t="t" r="r" b="b"/>
              <a:pathLst>
                <a:path w="2026920" h="317500">
                  <a:moveTo>
                    <a:pt x="0" y="317500"/>
                  </a:moveTo>
                  <a:lnTo>
                    <a:pt x="2026919" y="0"/>
                  </a:lnTo>
                </a:path>
              </a:pathLst>
            </a:custGeom>
            <a:ln w="330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p:nvPr/>
          </p:nvSpPr>
          <p:spPr>
            <a:xfrm>
              <a:off x="6692289" y="3338586"/>
              <a:ext cx="2026920" cy="398780"/>
            </a:xfrm>
            <a:custGeom>
              <a:avLst/>
              <a:gdLst/>
              <a:ahLst/>
              <a:cxnLst/>
              <a:rect l="l" t="t" r="r" b="b"/>
              <a:pathLst>
                <a:path w="2026920" h="398779">
                  <a:moveTo>
                    <a:pt x="0" y="398779"/>
                  </a:moveTo>
                  <a:lnTo>
                    <a:pt x="2026919" y="0"/>
                  </a:lnTo>
                </a:path>
              </a:pathLst>
            </a:custGeom>
            <a:ln w="33019">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95"/>
            <p:cNvSpPr/>
            <p:nvPr/>
          </p:nvSpPr>
          <p:spPr>
            <a:xfrm>
              <a:off x="6692289" y="3130305"/>
              <a:ext cx="2026920" cy="464820"/>
            </a:xfrm>
            <a:custGeom>
              <a:avLst/>
              <a:gdLst/>
              <a:ahLst/>
              <a:cxnLst/>
              <a:rect l="l" t="t" r="r" b="b"/>
              <a:pathLst>
                <a:path w="2026920" h="464820">
                  <a:moveTo>
                    <a:pt x="0" y="464820"/>
                  </a:moveTo>
                  <a:lnTo>
                    <a:pt x="2026919" y="0"/>
                  </a:lnTo>
                </a:path>
              </a:pathLst>
            </a:custGeom>
            <a:ln w="330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96"/>
            <p:cNvSpPr/>
            <p:nvPr/>
          </p:nvSpPr>
          <p:spPr>
            <a:xfrm>
              <a:off x="6692289" y="2055886"/>
              <a:ext cx="2026920" cy="1780539"/>
            </a:xfrm>
            <a:custGeom>
              <a:avLst/>
              <a:gdLst/>
              <a:ahLst/>
              <a:cxnLst/>
              <a:rect l="l" t="t" r="r" b="b"/>
              <a:pathLst>
                <a:path w="2026920" h="1780539">
                  <a:moveTo>
                    <a:pt x="0" y="1780539"/>
                  </a:moveTo>
                  <a:lnTo>
                    <a:pt x="2026919" y="0"/>
                  </a:lnTo>
                </a:path>
              </a:pathLst>
            </a:custGeom>
            <a:ln w="330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97"/>
            <p:cNvSpPr/>
            <p:nvPr/>
          </p:nvSpPr>
          <p:spPr>
            <a:xfrm>
              <a:off x="6692289" y="2393705"/>
              <a:ext cx="2026920" cy="492759"/>
            </a:xfrm>
            <a:custGeom>
              <a:avLst/>
              <a:gdLst/>
              <a:ahLst/>
              <a:cxnLst/>
              <a:rect l="l" t="t" r="r" b="b"/>
              <a:pathLst>
                <a:path w="2026920" h="492760">
                  <a:moveTo>
                    <a:pt x="0" y="492760"/>
                  </a:moveTo>
                  <a:lnTo>
                    <a:pt x="2026919" y="0"/>
                  </a:lnTo>
                </a:path>
              </a:pathLst>
            </a:custGeom>
            <a:ln w="330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99"/>
            <p:cNvSpPr/>
            <p:nvPr/>
          </p:nvSpPr>
          <p:spPr>
            <a:xfrm>
              <a:off x="6692289" y="4512066"/>
              <a:ext cx="2026920" cy="350520"/>
            </a:xfrm>
            <a:custGeom>
              <a:avLst/>
              <a:gdLst/>
              <a:ahLst/>
              <a:cxnLst/>
              <a:rect l="l" t="t" r="r" b="b"/>
              <a:pathLst>
                <a:path w="2026920" h="350520">
                  <a:moveTo>
                    <a:pt x="0" y="350519"/>
                  </a:moveTo>
                  <a:lnTo>
                    <a:pt x="2026919" y="0"/>
                  </a:lnTo>
                </a:path>
              </a:pathLst>
            </a:custGeom>
            <a:ln w="330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100"/>
            <p:cNvSpPr/>
            <p:nvPr/>
          </p:nvSpPr>
          <p:spPr>
            <a:xfrm>
              <a:off x="6644029" y="4049786"/>
              <a:ext cx="93980" cy="96520"/>
            </a:xfrm>
            <a:custGeom>
              <a:avLst/>
              <a:gdLst/>
              <a:ahLst/>
              <a:cxnLst/>
              <a:rect l="l" t="t" r="r" b="b"/>
              <a:pathLst>
                <a:path w="93979" h="96520">
                  <a:moveTo>
                    <a:pt x="46990" y="0"/>
                  </a:moveTo>
                  <a:lnTo>
                    <a:pt x="28717" y="3790"/>
                  </a:lnTo>
                  <a:lnTo>
                    <a:pt x="13779" y="14128"/>
                  </a:lnTo>
                  <a:lnTo>
                    <a:pt x="3698" y="29467"/>
                  </a:lnTo>
                  <a:lnTo>
                    <a:pt x="0" y="48259"/>
                  </a:lnTo>
                  <a:lnTo>
                    <a:pt x="3698" y="67052"/>
                  </a:lnTo>
                  <a:lnTo>
                    <a:pt x="13779" y="82391"/>
                  </a:lnTo>
                  <a:lnTo>
                    <a:pt x="28717" y="92729"/>
                  </a:lnTo>
                  <a:lnTo>
                    <a:pt x="46990" y="96519"/>
                  </a:lnTo>
                  <a:lnTo>
                    <a:pt x="65262" y="92729"/>
                  </a:lnTo>
                  <a:lnTo>
                    <a:pt x="80200" y="82391"/>
                  </a:lnTo>
                  <a:lnTo>
                    <a:pt x="90281" y="67052"/>
                  </a:lnTo>
                  <a:lnTo>
                    <a:pt x="93979" y="48259"/>
                  </a:lnTo>
                  <a:lnTo>
                    <a:pt x="90281" y="29467"/>
                  </a:lnTo>
                  <a:lnTo>
                    <a:pt x="80200" y="14128"/>
                  </a:lnTo>
                  <a:lnTo>
                    <a:pt x="65262" y="3790"/>
                  </a:lnTo>
                  <a:lnTo>
                    <a:pt x="4699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101"/>
            <p:cNvSpPr/>
            <p:nvPr/>
          </p:nvSpPr>
          <p:spPr>
            <a:xfrm>
              <a:off x="6644029" y="4049786"/>
              <a:ext cx="93980" cy="96520"/>
            </a:xfrm>
            <a:custGeom>
              <a:avLst/>
              <a:gdLst/>
              <a:ahLst/>
              <a:cxnLst/>
              <a:rect l="l" t="t" r="r" b="b"/>
              <a:pathLst>
                <a:path w="93979" h="96520">
                  <a:moveTo>
                    <a:pt x="0" y="48259"/>
                  </a:moveTo>
                  <a:lnTo>
                    <a:pt x="3698" y="29467"/>
                  </a:lnTo>
                  <a:lnTo>
                    <a:pt x="13779" y="14128"/>
                  </a:lnTo>
                  <a:lnTo>
                    <a:pt x="28717" y="3790"/>
                  </a:lnTo>
                  <a:lnTo>
                    <a:pt x="46990" y="0"/>
                  </a:lnTo>
                  <a:lnTo>
                    <a:pt x="65262" y="3790"/>
                  </a:lnTo>
                  <a:lnTo>
                    <a:pt x="80200" y="14128"/>
                  </a:lnTo>
                  <a:lnTo>
                    <a:pt x="90281" y="29467"/>
                  </a:lnTo>
                  <a:lnTo>
                    <a:pt x="93979" y="48259"/>
                  </a:lnTo>
                  <a:lnTo>
                    <a:pt x="90281" y="67052"/>
                  </a:lnTo>
                  <a:lnTo>
                    <a:pt x="80200" y="82391"/>
                  </a:lnTo>
                  <a:lnTo>
                    <a:pt x="65262" y="92729"/>
                  </a:lnTo>
                  <a:lnTo>
                    <a:pt x="46990" y="96519"/>
                  </a:lnTo>
                  <a:lnTo>
                    <a:pt x="28717" y="92729"/>
                  </a:lnTo>
                  <a:lnTo>
                    <a:pt x="13779" y="82391"/>
                  </a:lnTo>
                  <a:lnTo>
                    <a:pt x="3698" y="67052"/>
                  </a:lnTo>
                  <a:lnTo>
                    <a:pt x="0" y="48259"/>
                  </a:lnTo>
                  <a:close/>
                </a:path>
              </a:pathLst>
            </a:custGeom>
            <a:ln w="76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102"/>
            <p:cNvSpPr/>
            <p:nvPr/>
          </p:nvSpPr>
          <p:spPr>
            <a:xfrm>
              <a:off x="8660789" y="3722125"/>
              <a:ext cx="114300" cy="114300"/>
            </a:xfrm>
            <a:custGeom>
              <a:avLst/>
              <a:gdLst/>
              <a:ahLst/>
              <a:cxnLst/>
              <a:rect l="l" t="t" r="r" b="b"/>
              <a:pathLst>
                <a:path w="114300" h="114300">
                  <a:moveTo>
                    <a:pt x="57150" y="0"/>
                  </a:moveTo>
                  <a:lnTo>
                    <a:pt x="34879" y="4482"/>
                  </a:lnTo>
                  <a:lnTo>
                    <a:pt x="16716" y="16716"/>
                  </a:lnTo>
                  <a:lnTo>
                    <a:pt x="4482" y="34879"/>
                  </a:lnTo>
                  <a:lnTo>
                    <a:pt x="0" y="57150"/>
                  </a:lnTo>
                  <a:lnTo>
                    <a:pt x="4482" y="79420"/>
                  </a:lnTo>
                  <a:lnTo>
                    <a:pt x="16716" y="97583"/>
                  </a:lnTo>
                  <a:lnTo>
                    <a:pt x="34879" y="109817"/>
                  </a:lnTo>
                  <a:lnTo>
                    <a:pt x="57150" y="114300"/>
                  </a:lnTo>
                  <a:lnTo>
                    <a:pt x="79420" y="109817"/>
                  </a:lnTo>
                  <a:lnTo>
                    <a:pt x="97583" y="97583"/>
                  </a:lnTo>
                  <a:lnTo>
                    <a:pt x="109817" y="79420"/>
                  </a:lnTo>
                  <a:lnTo>
                    <a:pt x="114300" y="57150"/>
                  </a:lnTo>
                  <a:lnTo>
                    <a:pt x="109817" y="34879"/>
                  </a:lnTo>
                  <a:lnTo>
                    <a:pt x="97583" y="16716"/>
                  </a:lnTo>
                  <a:lnTo>
                    <a:pt x="79420" y="4482"/>
                  </a:lnTo>
                  <a:lnTo>
                    <a:pt x="5715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103"/>
            <p:cNvSpPr/>
            <p:nvPr/>
          </p:nvSpPr>
          <p:spPr>
            <a:xfrm>
              <a:off x="8660789" y="3722125"/>
              <a:ext cx="114300" cy="114300"/>
            </a:xfrm>
            <a:custGeom>
              <a:avLst/>
              <a:gdLst/>
              <a:ahLst/>
              <a:cxnLst/>
              <a:rect l="l" t="t" r="r" b="b"/>
              <a:pathLst>
                <a:path w="114300" h="114300">
                  <a:moveTo>
                    <a:pt x="0" y="57150"/>
                  </a:moveTo>
                  <a:lnTo>
                    <a:pt x="4482" y="34879"/>
                  </a:lnTo>
                  <a:lnTo>
                    <a:pt x="16716" y="16716"/>
                  </a:lnTo>
                  <a:lnTo>
                    <a:pt x="34879" y="4482"/>
                  </a:lnTo>
                  <a:lnTo>
                    <a:pt x="57150" y="0"/>
                  </a:lnTo>
                  <a:lnTo>
                    <a:pt x="79420" y="4482"/>
                  </a:lnTo>
                  <a:lnTo>
                    <a:pt x="97583" y="16716"/>
                  </a:lnTo>
                  <a:lnTo>
                    <a:pt x="109817" y="34879"/>
                  </a:lnTo>
                  <a:lnTo>
                    <a:pt x="114300" y="57150"/>
                  </a:lnTo>
                  <a:lnTo>
                    <a:pt x="109817" y="79420"/>
                  </a:lnTo>
                  <a:lnTo>
                    <a:pt x="97583" y="97583"/>
                  </a:lnTo>
                  <a:lnTo>
                    <a:pt x="79420" y="109817"/>
                  </a:lnTo>
                  <a:lnTo>
                    <a:pt x="57150" y="114300"/>
                  </a:lnTo>
                  <a:lnTo>
                    <a:pt x="34879" y="109817"/>
                  </a:lnTo>
                  <a:lnTo>
                    <a:pt x="16716" y="97583"/>
                  </a:lnTo>
                  <a:lnTo>
                    <a:pt x="4482" y="79420"/>
                  </a:lnTo>
                  <a:lnTo>
                    <a:pt x="0" y="57150"/>
                  </a:lnTo>
                  <a:close/>
                </a:path>
              </a:pathLst>
            </a:custGeom>
            <a:ln w="76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104"/>
            <p:cNvSpPr/>
            <p:nvPr/>
          </p:nvSpPr>
          <p:spPr>
            <a:xfrm>
              <a:off x="6626249" y="3676406"/>
              <a:ext cx="127000" cy="127000"/>
            </a:xfrm>
            <a:custGeom>
              <a:avLst/>
              <a:gdLst/>
              <a:ahLst/>
              <a:cxnLst/>
              <a:rect l="l" t="t" r="r" b="b"/>
              <a:pathLst>
                <a:path w="127000" h="127000">
                  <a:moveTo>
                    <a:pt x="63500" y="0"/>
                  </a:moveTo>
                  <a:lnTo>
                    <a:pt x="38790" y="4992"/>
                  </a:lnTo>
                  <a:lnTo>
                    <a:pt x="18605" y="18605"/>
                  </a:lnTo>
                  <a:lnTo>
                    <a:pt x="4992" y="38790"/>
                  </a:lnTo>
                  <a:lnTo>
                    <a:pt x="0" y="63500"/>
                  </a:lnTo>
                  <a:lnTo>
                    <a:pt x="4992" y="88209"/>
                  </a:lnTo>
                  <a:lnTo>
                    <a:pt x="18605" y="108394"/>
                  </a:lnTo>
                  <a:lnTo>
                    <a:pt x="38790" y="122007"/>
                  </a:lnTo>
                  <a:lnTo>
                    <a:pt x="63500" y="127000"/>
                  </a:lnTo>
                  <a:lnTo>
                    <a:pt x="88209" y="122007"/>
                  </a:lnTo>
                  <a:lnTo>
                    <a:pt x="108394" y="108394"/>
                  </a:lnTo>
                  <a:lnTo>
                    <a:pt x="122007" y="88209"/>
                  </a:lnTo>
                  <a:lnTo>
                    <a:pt x="127000" y="63500"/>
                  </a:lnTo>
                  <a:lnTo>
                    <a:pt x="122007" y="38790"/>
                  </a:lnTo>
                  <a:lnTo>
                    <a:pt x="108394" y="18605"/>
                  </a:lnTo>
                  <a:lnTo>
                    <a:pt x="88209" y="4992"/>
                  </a:lnTo>
                  <a:lnTo>
                    <a:pt x="63500" y="0"/>
                  </a:lnTo>
                  <a:close/>
                </a:path>
              </a:pathLst>
            </a:custGeom>
            <a:solidFill>
              <a:srgbClr val="FF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object 105"/>
            <p:cNvSpPr/>
            <p:nvPr/>
          </p:nvSpPr>
          <p:spPr>
            <a:xfrm>
              <a:off x="6626249" y="3676406"/>
              <a:ext cx="127000" cy="127000"/>
            </a:xfrm>
            <a:custGeom>
              <a:avLst/>
              <a:gdLst/>
              <a:ahLst/>
              <a:cxnLst/>
              <a:rect l="l" t="t" r="r" b="b"/>
              <a:pathLst>
                <a:path w="127000" h="127000">
                  <a:moveTo>
                    <a:pt x="0" y="63500"/>
                  </a:moveTo>
                  <a:lnTo>
                    <a:pt x="4992" y="38790"/>
                  </a:lnTo>
                  <a:lnTo>
                    <a:pt x="18605" y="18605"/>
                  </a:lnTo>
                  <a:lnTo>
                    <a:pt x="38790" y="4992"/>
                  </a:lnTo>
                  <a:lnTo>
                    <a:pt x="63500" y="0"/>
                  </a:lnTo>
                  <a:lnTo>
                    <a:pt x="88209" y="4992"/>
                  </a:lnTo>
                  <a:lnTo>
                    <a:pt x="108394" y="18605"/>
                  </a:lnTo>
                  <a:lnTo>
                    <a:pt x="122007" y="38790"/>
                  </a:lnTo>
                  <a:lnTo>
                    <a:pt x="127000" y="63500"/>
                  </a:lnTo>
                  <a:lnTo>
                    <a:pt x="122007" y="88209"/>
                  </a:lnTo>
                  <a:lnTo>
                    <a:pt x="108394" y="108394"/>
                  </a:lnTo>
                  <a:lnTo>
                    <a:pt x="88209" y="122007"/>
                  </a:lnTo>
                  <a:lnTo>
                    <a:pt x="63500" y="127000"/>
                  </a:lnTo>
                  <a:lnTo>
                    <a:pt x="38790" y="122007"/>
                  </a:lnTo>
                  <a:lnTo>
                    <a:pt x="18605" y="108394"/>
                  </a:lnTo>
                  <a:lnTo>
                    <a:pt x="4992" y="88209"/>
                  </a:lnTo>
                  <a:lnTo>
                    <a:pt x="0" y="63500"/>
                  </a:lnTo>
                  <a:close/>
                </a:path>
              </a:pathLst>
            </a:custGeom>
            <a:ln w="76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object 106"/>
            <p:cNvSpPr/>
            <p:nvPr/>
          </p:nvSpPr>
          <p:spPr>
            <a:xfrm>
              <a:off x="8650629" y="3270005"/>
              <a:ext cx="137160" cy="137160"/>
            </a:xfrm>
            <a:custGeom>
              <a:avLst/>
              <a:gdLst/>
              <a:ahLst/>
              <a:cxnLst/>
              <a:rect l="l" t="t" r="r" b="b"/>
              <a:pathLst>
                <a:path w="137159" h="137160">
                  <a:moveTo>
                    <a:pt x="68579" y="0"/>
                  </a:moveTo>
                  <a:lnTo>
                    <a:pt x="41898" y="5393"/>
                  </a:lnTo>
                  <a:lnTo>
                    <a:pt x="20097" y="20097"/>
                  </a:lnTo>
                  <a:lnTo>
                    <a:pt x="5393" y="41898"/>
                  </a:lnTo>
                  <a:lnTo>
                    <a:pt x="0" y="68580"/>
                  </a:lnTo>
                  <a:lnTo>
                    <a:pt x="5393" y="95261"/>
                  </a:lnTo>
                  <a:lnTo>
                    <a:pt x="20097" y="117062"/>
                  </a:lnTo>
                  <a:lnTo>
                    <a:pt x="41898" y="131766"/>
                  </a:lnTo>
                  <a:lnTo>
                    <a:pt x="68579" y="137160"/>
                  </a:lnTo>
                  <a:lnTo>
                    <a:pt x="95261" y="131766"/>
                  </a:lnTo>
                  <a:lnTo>
                    <a:pt x="117062" y="117062"/>
                  </a:lnTo>
                  <a:lnTo>
                    <a:pt x="131766" y="95261"/>
                  </a:lnTo>
                  <a:lnTo>
                    <a:pt x="137160" y="68580"/>
                  </a:lnTo>
                  <a:lnTo>
                    <a:pt x="131766" y="41898"/>
                  </a:lnTo>
                  <a:lnTo>
                    <a:pt x="117062" y="20097"/>
                  </a:lnTo>
                  <a:lnTo>
                    <a:pt x="95261" y="5393"/>
                  </a:lnTo>
                  <a:lnTo>
                    <a:pt x="68579" y="0"/>
                  </a:lnTo>
                  <a:close/>
                </a:path>
              </a:pathLst>
            </a:custGeom>
            <a:solidFill>
              <a:srgbClr val="FF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107"/>
            <p:cNvSpPr/>
            <p:nvPr/>
          </p:nvSpPr>
          <p:spPr>
            <a:xfrm>
              <a:off x="8650629" y="3270005"/>
              <a:ext cx="137160" cy="137160"/>
            </a:xfrm>
            <a:custGeom>
              <a:avLst/>
              <a:gdLst/>
              <a:ahLst/>
              <a:cxnLst/>
              <a:rect l="l" t="t" r="r" b="b"/>
              <a:pathLst>
                <a:path w="137159" h="137160">
                  <a:moveTo>
                    <a:pt x="0" y="68580"/>
                  </a:moveTo>
                  <a:lnTo>
                    <a:pt x="5393" y="41898"/>
                  </a:lnTo>
                  <a:lnTo>
                    <a:pt x="20097" y="20097"/>
                  </a:lnTo>
                  <a:lnTo>
                    <a:pt x="41898" y="5393"/>
                  </a:lnTo>
                  <a:lnTo>
                    <a:pt x="68579" y="0"/>
                  </a:lnTo>
                  <a:lnTo>
                    <a:pt x="95261" y="5393"/>
                  </a:lnTo>
                  <a:lnTo>
                    <a:pt x="117062" y="20097"/>
                  </a:lnTo>
                  <a:lnTo>
                    <a:pt x="131766" y="41898"/>
                  </a:lnTo>
                  <a:lnTo>
                    <a:pt x="137160" y="68580"/>
                  </a:lnTo>
                  <a:lnTo>
                    <a:pt x="131766" y="95261"/>
                  </a:lnTo>
                  <a:lnTo>
                    <a:pt x="117062" y="117062"/>
                  </a:lnTo>
                  <a:lnTo>
                    <a:pt x="95261" y="131766"/>
                  </a:lnTo>
                  <a:lnTo>
                    <a:pt x="68579" y="137160"/>
                  </a:lnTo>
                  <a:lnTo>
                    <a:pt x="41898" y="131766"/>
                  </a:lnTo>
                  <a:lnTo>
                    <a:pt x="20097" y="117062"/>
                  </a:lnTo>
                  <a:lnTo>
                    <a:pt x="5393" y="95261"/>
                  </a:lnTo>
                  <a:lnTo>
                    <a:pt x="0" y="68580"/>
                  </a:lnTo>
                  <a:close/>
                </a:path>
              </a:pathLst>
            </a:custGeom>
            <a:ln w="76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08"/>
            <p:cNvSpPr/>
            <p:nvPr/>
          </p:nvSpPr>
          <p:spPr>
            <a:xfrm>
              <a:off x="6636408" y="3539245"/>
              <a:ext cx="106680" cy="109220"/>
            </a:xfrm>
            <a:custGeom>
              <a:avLst/>
              <a:gdLst/>
              <a:ahLst/>
              <a:cxnLst/>
              <a:rect l="l" t="t" r="r" b="b"/>
              <a:pathLst>
                <a:path w="106679" h="109220">
                  <a:moveTo>
                    <a:pt x="53340" y="0"/>
                  </a:moveTo>
                  <a:lnTo>
                    <a:pt x="32575" y="4300"/>
                  </a:lnTo>
                  <a:lnTo>
                    <a:pt x="15621" y="16017"/>
                  </a:lnTo>
                  <a:lnTo>
                    <a:pt x="4191" y="33379"/>
                  </a:lnTo>
                  <a:lnTo>
                    <a:pt x="0" y="54610"/>
                  </a:lnTo>
                  <a:lnTo>
                    <a:pt x="4191" y="75840"/>
                  </a:lnTo>
                  <a:lnTo>
                    <a:pt x="15621" y="93202"/>
                  </a:lnTo>
                  <a:lnTo>
                    <a:pt x="32575" y="104919"/>
                  </a:lnTo>
                  <a:lnTo>
                    <a:pt x="53340" y="109220"/>
                  </a:lnTo>
                  <a:lnTo>
                    <a:pt x="74104" y="104919"/>
                  </a:lnTo>
                  <a:lnTo>
                    <a:pt x="91059" y="93202"/>
                  </a:lnTo>
                  <a:lnTo>
                    <a:pt x="102489" y="75840"/>
                  </a:lnTo>
                  <a:lnTo>
                    <a:pt x="106680" y="54610"/>
                  </a:lnTo>
                  <a:lnTo>
                    <a:pt x="102489" y="33379"/>
                  </a:lnTo>
                  <a:lnTo>
                    <a:pt x="91059" y="16017"/>
                  </a:lnTo>
                  <a:lnTo>
                    <a:pt x="74104" y="4300"/>
                  </a:lnTo>
                  <a:lnTo>
                    <a:pt x="53340" y="0"/>
                  </a:lnTo>
                  <a:close/>
                </a:path>
              </a:pathLst>
            </a:custGeom>
            <a:solidFill>
              <a:srgbClr val="0063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09"/>
            <p:cNvSpPr/>
            <p:nvPr/>
          </p:nvSpPr>
          <p:spPr>
            <a:xfrm>
              <a:off x="6636408" y="3539245"/>
              <a:ext cx="106680" cy="109220"/>
            </a:xfrm>
            <a:custGeom>
              <a:avLst/>
              <a:gdLst/>
              <a:ahLst/>
              <a:cxnLst/>
              <a:rect l="l" t="t" r="r" b="b"/>
              <a:pathLst>
                <a:path w="106679" h="109220">
                  <a:moveTo>
                    <a:pt x="0" y="54610"/>
                  </a:moveTo>
                  <a:lnTo>
                    <a:pt x="4191" y="33379"/>
                  </a:lnTo>
                  <a:lnTo>
                    <a:pt x="15621" y="16017"/>
                  </a:lnTo>
                  <a:lnTo>
                    <a:pt x="32575" y="4300"/>
                  </a:lnTo>
                  <a:lnTo>
                    <a:pt x="53340" y="0"/>
                  </a:lnTo>
                  <a:lnTo>
                    <a:pt x="74104" y="4300"/>
                  </a:lnTo>
                  <a:lnTo>
                    <a:pt x="91059" y="16017"/>
                  </a:lnTo>
                  <a:lnTo>
                    <a:pt x="102489" y="33379"/>
                  </a:lnTo>
                  <a:lnTo>
                    <a:pt x="106680" y="54610"/>
                  </a:lnTo>
                  <a:lnTo>
                    <a:pt x="102489" y="75840"/>
                  </a:lnTo>
                  <a:lnTo>
                    <a:pt x="91059" y="93202"/>
                  </a:lnTo>
                  <a:lnTo>
                    <a:pt x="74104" y="104919"/>
                  </a:lnTo>
                  <a:lnTo>
                    <a:pt x="53340" y="109220"/>
                  </a:lnTo>
                  <a:lnTo>
                    <a:pt x="32575" y="104919"/>
                  </a:lnTo>
                  <a:lnTo>
                    <a:pt x="15621" y="93202"/>
                  </a:lnTo>
                  <a:lnTo>
                    <a:pt x="4191" y="75840"/>
                  </a:lnTo>
                  <a:lnTo>
                    <a:pt x="0" y="54610"/>
                  </a:lnTo>
                  <a:close/>
                </a:path>
              </a:pathLst>
            </a:custGeom>
            <a:ln w="76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10"/>
            <p:cNvSpPr/>
            <p:nvPr/>
          </p:nvSpPr>
          <p:spPr>
            <a:xfrm>
              <a:off x="8655708" y="3066805"/>
              <a:ext cx="129539" cy="127000"/>
            </a:xfrm>
            <a:custGeom>
              <a:avLst/>
              <a:gdLst/>
              <a:ahLst/>
              <a:cxnLst/>
              <a:rect l="l" t="t" r="r" b="b"/>
              <a:pathLst>
                <a:path w="129540" h="127000">
                  <a:moveTo>
                    <a:pt x="64770" y="0"/>
                  </a:moveTo>
                  <a:lnTo>
                    <a:pt x="39540" y="4992"/>
                  </a:lnTo>
                  <a:lnTo>
                    <a:pt x="18954" y="18605"/>
                  </a:lnTo>
                  <a:lnTo>
                    <a:pt x="5083" y="38790"/>
                  </a:lnTo>
                  <a:lnTo>
                    <a:pt x="0" y="63500"/>
                  </a:lnTo>
                  <a:lnTo>
                    <a:pt x="5083" y="88209"/>
                  </a:lnTo>
                  <a:lnTo>
                    <a:pt x="18954" y="108394"/>
                  </a:lnTo>
                  <a:lnTo>
                    <a:pt x="39540" y="122007"/>
                  </a:lnTo>
                  <a:lnTo>
                    <a:pt x="64770" y="127000"/>
                  </a:lnTo>
                  <a:lnTo>
                    <a:pt x="89999" y="122007"/>
                  </a:lnTo>
                  <a:lnTo>
                    <a:pt x="110585" y="108394"/>
                  </a:lnTo>
                  <a:lnTo>
                    <a:pt x="124456" y="88209"/>
                  </a:lnTo>
                  <a:lnTo>
                    <a:pt x="129540" y="63500"/>
                  </a:lnTo>
                  <a:lnTo>
                    <a:pt x="124456" y="38790"/>
                  </a:lnTo>
                  <a:lnTo>
                    <a:pt x="110585" y="18605"/>
                  </a:lnTo>
                  <a:lnTo>
                    <a:pt x="89999" y="4992"/>
                  </a:lnTo>
                  <a:lnTo>
                    <a:pt x="64770" y="0"/>
                  </a:lnTo>
                  <a:close/>
                </a:path>
              </a:pathLst>
            </a:custGeom>
            <a:solidFill>
              <a:srgbClr val="0063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111"/>
            <p:cNvSpPr/>
            <p:nvPr/>
          </p:nvSpPr>
          <p:spPr>
            <a:xfrm>
              <a:off x="8655708" y="3066805"/>
              <a:ext cx="129539" cy="127000"/>
            </a:xfrm>
            <a:custGeom>
              <a:avLst/>
              <a:gdLst/>
              <a:ahLst/>
              <a:cxnLst/>
              <a:rect l="l" t="t" r="r" b="b"/>
              <a:pathLst>
                <a:path w="129540" h="127000">
                  <a:moveTo>
                    <a:pt x="0" y="63500"/>
                  </a:moveTo>
                  <a:lnTo>
                    <a:pt x="5083" y="38790"/>
                  </a:lnTo>
                  <a:lnTo>
                    <a:pt x="18954" y="18605"/>
                  </a:lnTo>
                  <a:lnTo>
                    <a:pt x="39540" y="4992"/>
                  </a:lnTo>
                  <a:lnTo>
                    <a:pt x="64770" y="0"/>
                  </a:lnTo>
                  <a:lnTo>
                    <a:pt x="89999" y="4992"/>
                  </a:lnTo>
                  <a:lnTo>
                    <a:pt x="110585" y="18605"/>
                  </a:lnTo>
                  <a:lnTo>
                    <a:pt x="124456" y="38790"/>
                  </a:lnTo>
                  <a:lnTo>
                    <a:pt x="129540" y="63500"/>
                  </a:lnTo>
                  <a:lnTo>
                    <a:pt x="124456" y="88209"/>
                  </a:lnTo>
                  <a:lnTo>
                    <a:pt x="110585" y="108394"/>
                  </a:lnTo>
                  <a:lnTo>
                    <a:pt x="89999" y="122007"/>
                  </a:lnTo>
                  <a:lnTo>
                    <a:pt x="64770" y="127000"/>
                  </a:lnTo>
                  <a:lnTo>
                    <a:pt x="39540" y="122007"/>
                  </a:lnTo>
                  <a:lnTo>
                    <a:pt x="18954" y="108394"/>
                  </a:lnTo>
                  <a:lnTo>
                    <a:pt x="5083" y="88209"/>
                  </a:lnTo>
                  <a:lnTo>
                    <a:pt x="0" y="63500"/>
                  </a:lnTo>
                  <a:close/>
                </a:path>
              </a:pathLst>
            </a:custGeom>
            <a:ln w="76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112"/>
            <p:cNvSpPr/>
            <p:nvPr/>
          </p:nvSpPr>
          <p:spPr>
            <a:xfrm>
              <a:off x="6644029" y="3788166"/>
              <a:ext cx="96520" cy="96520"/>
            </a:xfrm>
            <a:custGeom>
              <a:avLst/>
              <a:gdLst/>
              <a:ahLst/>
              <a:cxnLst/>
              <a:rect l="l" t="t" r="r" b="b"/>
              <a:pathLst>
                <a:path w="96520" h="96520">
                  <a:moveTo>
                    <a:pt x="48260" y="0"/>
                  </a:moveTo>
                  <a:lnTo>
                    <a:pt x="29467" y="3790"/>
                  </a:lnTo>
                  <a:lnTo>
                    <a:pt x="14128" y="14128"/>
                  </a:lnTo>
                  <a:lnTo>
                    <a:pt x="3790" y="29467"/>
                  </a:lnTo>
                  <a:lnTo>
                    <a:pt x="0" y="48260"/>
                  </a:lnTo>
                  <a:lnTo>
                    <a:pt x="3790" y="67052"/>
                  </a:lnTo>
                  <a:lnTo>
                    <a:pt x="14128" y="82391"/>
                  </a:lnTo>
                  <a:lnTo>
                    <a:pt x="29467" y="92729"/>
                  </a:lnTo>
                  <a:lnTo>
                    <a:pt x="48260" y="96519"/>
                  </a:lnTo>
                  <a:lnTo>
                    <a:pt x="67052" y="92729"/>
                  </a:lnTo>
                  <a:lnTo>
                    <a:pt x="82391" y="82391"/>
                  </a:lnTo>
                  <a:lnTo>
                    <a:pt x="92729" y="67052"/>
                  </a:lnTo>
                  <a:lnTo>
                    <a:pt x="96520" y="48260"/>
                  </a:lnTo>
                  <a:lnTo>
                    <a:pt x="92729" y="29467"/>
                  </a:lnTo>
                  <a:lnTo>
                    <a:pt x="82391" y="14128"/>
                  </a:lnTo>
                  <a:lnTo>
                    <a:pt x="67052" y="3790"/>
                  </a:lnTo>
                  <a:lnTo>
                    <a:pt x="48260"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113"/>
            <p:cNvSpPr/>
            <p:nvPr/>
          </p:nvSpPr>
          <p:spPr>
            <a:xfrm>
              <a:off x="6644029" y="3788166"/>
              <a:ext cx="96520" cy="96520"/>
            </a:xfrm>
            <a:custGeom>
              <a:avLst/>
              <a:gdLst/>
              <a:ahLst/>
              <a:cxnLst/>
              <a:rect l="l" t="t" r="r" b="b"/>
              <a:pathLst>
                <a:path w="96520" h="96520">
                  <a:moveTo>
                    <a:pt x="0" y="48260"/>
                  </a:moveTo>
                  <a:lnTo>
                    <a:pt x="3790" y="29467"/>
                  </a:lnTo>
                  <a:lnTo>
                    <a:pt x="14128" y="14128"/>
                  </a:lnTo>
                  <a:lnTo>
                    <a:pt x="29467" y="3790"/>
                  </a:lnTo>
                  <a:lnTo>
                    <a:pt x="48260" y="0"/>
                  </a:lnTo>
                  <a:lnTo>
                    <a:pt x="67052" y="3790"/>
                  </a:lnTo>
                  <a:lnTo>
                    <a:pt x="82391" y="14128"/>
                  </a:lnTo>
                  <a:lnTo>
                    <a:pt x="92729" y="29467"/>
                  </a:lnTo>
                  <a:lnTo>
                    <a:pt x="96520" y="48260"/>
                  </a:lnTo>
                  <a:lnTo>
                    <a:pt x="92729" y="67052"/>
                  </a:lnTo>
                  <a:lnTo>
                    <a:pt x="82391" y="82391"/>
                  </a:lnTo>
                  <a:lnTo>
                    <a:pt x="67052" y="92729"/>
                  </a:lnTo>
                  <a:lnTo>
                    <a:pt x="48260" y="96519"/>
                  </a:lnTo>
                  <a:lnTo>
                    <a:pt x="29467" y="92729"/>
                  </a:lnTo>
                  <a:lnTo>
                    <a:pt x="14128" y="82391"/>
                  </a:lnTo>
                  <a:lnTo>
                    <a:pt x="3790" y="67052"/>
                  </a:lnTo>
                  <a:lnTo>
                    <a:pt x="0" y="48260"/>
                  </a:lnTo>
                  <a:close/>
                </a:path>
              </a:pathLst>
            </a:custGeom>
            <a:ln w="76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114"/>
            <p:cNvSpPr/>
            <p:nvPr/>
          </p:nvSpPr>
          <p:spPr>
            <a:xfrm>
              <a:off x="8648089" y="1982226"/>
              <a:ext cx="142240" cy="147320"/>
            </a:xfrm>
            <a:custGeom>
              <a:avLst/>
              <a:gdLst/>
              <a:ahLst/>
              <a:cxnLst/>
              <a:rect l="l" t="t" r="r" b="b"/>
              <a:pathLst>
                <a:path w="142240" h="147319">
                  <a:moveTo>
                    <a:pt x="71119" y="0"/>
                  </a:moveTo>
                  <a:lnTo>
                    <a:pt x="43451" y="5794"/>
                  </a:lnTo>
                  <a:lnTo>
                    <a:pt x="20843" y="21589"/>
                  </a:lnTo>
                  <a:lnTo>
                    <a:pt x="5593" y="45005"/>
                  </a:lnTo>
                  <a:lnTo>
                    <a:pt x="0" y="73660"/>
                  </a:lnTo>
                  <a:lnTo>
                    <a:pt x="5593" y="102314"/>
                  </a:lnTo>
                  <a:lnTo>
                    <a:pt x="20843" y="125729"/>
                  </a:lnTo>
                  <a:lnTo>
                    <a:pt x="43451" y="141525"/>
                  </a:lnTo>
                  <a:lnTo>
                    <a:pt x="71119" y="147319"/>
                  </a:lnTo>
                  <a:lnTo>
                    <a:pt x="98788" y="141525"/>
                  </a:lnTo>
                  <a:lnTo>
                    <a:pt x="121396" y="125729"/>
                  </a:lnTo>
                  <a:lnTo>
                    <a:pt x="136646" y="102314"/>
                  </a:lnTo>
                  <a:lnTo>
                    <a:pt x="142239" y="73660"/>
                  </a:lnTo>
                  <a:lnTo>
                    <a:pt x="136646" y="45005"/>
                  </a:lnTo>
                  <a:lnTo>
                    <a:pt x="121396" y="21589"/>
                  </a:lnTo>
                  <a:lnTo>
                    <a:pt x="98788" y="5794"/>
                  </a:lnTo>
                  <a:lnTo>
                    <a:pt x="71119"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115"/>
            <p:cNvSpPr/>
            <p:nvPr/>
          </p:nvSpPr>
          <p:spPr>
            <a:xfrm>
              <a:off x="8648089" y="1982226"/>
              <a:ext cx="142240" cy="147320"/>
            </a:xfrm>
            <a:custGeom>
              <a:avLst/>
              <a:gdLst/>
              <a:ahLst/>
              <a:cxnLst/>
              <a:rect l="l" t="t" r="r" b="b"/>
              <a:pathLst>
                <a:path w="142240" h="147319">
                  <a:moveTo>
                    <a:pt x="0" y="73660"/>
                  </a:moveTo>
                  <a:lnTo>
                    <a:pt x="5593" y="45005"/>
                  </a:lnTo>
                  <a:lnTo>
                    <a:pt x="20843" y="21589"/>
                  </a:lnTo>
                  <a:lnTo>
                    <a:pt x="43451" y="5794"/>
                  </a:lnTo>
                  <a:lnTo>
                    <a:pt x="71119" y="0"/>
                  </a:lnTo>
                  <a:lnTo>
                    <a:pt x="98788" y="5794"/>
                  </a:lnTo>
                  <a:lnTo>
                    <a:pt x="121396" y="21589"/>
                  </a:lnTo>
                  <a:lnTo>
                    <a:pt x="136646" y="45005"/>
                  </a:lnTo>
                  <a:lnTo>
                    <a:pt x="142239" y="73660"/>
                  </a:lnTo>
                  <a:lnTo>
                    <a:pt x="136646" y="102314"/>
                  </a:lnTo>
                  <a:lnTo>
                    <a:pt x="121396" y="125729"/>
                  </a:lnTo>
                  <a:lnTo>
                    <a:pt x="98788" y="141525"/>
                  </a:lnTo>
                  <a:lnTo>
                    <a:pt x="71119" y="147319"/>
                  </a:lnTo>
                  <a:lnTo>
                    <a:pt x="43451" y="141525"/>
                  </a:lnTo>
                  <a:lnTo>
                    <a:pt x="20843" y="125729"/>
                  </a:lnTo>
                  <a:lnTo>
                    <a:pt x="5593" y="102314"/>
                  </a:lnTo>
                  <a:lnTo>
                    <a:pt x="0" y="73660"/>
                  </a:lnTo>
                  <a:close/>
                </a:path>
              </a:pathLst>
            </a:custGeom>
            <a:ln w="76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16"/>
            <p:cNvSpPr/>
            <p:nvPr/>
          </p:nvSpPr>
          <p:spPr>
            <a:xfrm>
              <a:off x="6623708" y="2820426"/>
              <a:ext cx="134620" cy="134620"/>
            </a:xfrm>
            <a:custGeom>
              <a:avLst/>
              <a:gdLst/>
              <a:ahLst/>
              <a:cxnLst/>
              <a:rect l="l" t="t" r="r" b="b"/>
              <a:pathLst>
                <a:path w="134620" h="134619">
                  <a:moveTo>
                    <a:pt x="67310" y="0"/>
                  </a:moveTo>
                  <a:lnTo>
                    <a:pt x="41094" y="5284"/>
                  </a:lnTo>
                  <a:lnTo>
                    <a:pt x="19700" y="19700"/>
                  </a:lnTo>
                  <a:lnTo>
                    <a:pt x="5284" y="41094"/>
                  </a:lnTo>
                  <a:lnTo>
                    <a:pt x="0" y="67310"/>
                  </a:lnTo>
                  <a:lnTo>
                    <a:pt x="5284" y="93525"/>
                  </a:lnTo>
                  <a:lnTo>
                    <a:pt x="19700" y="114919"/>
                  </a:lnTo>
                  <a:lnTo>
                    <a:pt x="41094" y="129335"/>
                  </a:lnTo>
                  <a:lnTo>
                    <a:pt x="67310" y="134619"/>
                  </a:lnTo>
                  <a:lnTo>
                    <a:pt x="93525" y="129335"/>
                  </a:lnTo>
                  <a:lnTo>
                    <a:pt x="114919" y="114919"/>
                  </a:lnTo>
                  <a:lnTo>
                    <a:pt x="129335" y="93525"/>
                  </a:lnTo>
                  <a:lnTo>
                    <a:pt x="134620" y="67310"/>
                  </a:lnTo>
                  <a:lnTo>
                    <a:pt x="129335" y="41094"/>
                  </a:lnTo>
                  <a:lnTo>
                    <a:pt x="114919" y="19700"/>
                  </a:lnTo>
                  <a:lnTo>
                    <a:pt x="93525" y="5284"/>
                  </a:lnTo>
                  <a:lnTo>
                    <a:pt x="67310" y="0"/>
                  </a:lnTo>
                  <a:close/>
                </a:path>
              </a:pathLst>
            </a:custGeom>
            <a:solidFill>
              <a:srgbClr val="800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17"/>
            <p:cNvSpPr/>
            <p:nvPr/>
          </p:nvSpPr>
          <p:spPr>
            <a:xfrm>
              <a:off x="6623708" y="2820426"/>
              <a:ext cx="134620" cy="134620"/>
            </a:xfrm>
            <a:custGeom>
              <a:avLst/>
              <a:gdLst/>
              <a:ahLst/>
              <a:cxnLst/>
              <a:rect l="l" t="t" r="r" b="b"/>
              <a:pathLst>
                <a:path w="134620" h="134619">
                  <a:moveTo>
                    <a:pt x="0" y="67310"/>
                  </a:moveTo>
                  <a:lnTo>
                    <a:pt x="5284" y="41094"/>
                  </a:lnTo>
                  <a:lnTo>
                    <a:pt x="19700" y="19700"/>
                  </a:lnTo>
                  <a:lnTo>
                    <a:pt x="41094" y="5284"/>
                  </a:lnTo>
                  <a:lnTo>
                    <a:pt x="67310" y="0"/>
                  </a:lnTo>
                  <a:lnTo>
                    <a:pt x="93525" y="5284"/>
                  </a:lnTo>
                  <a:lnTo>
                    <a:pt x="114919" y="19700"/>
                  </a:lnTo>
                  <a:lnTo>
                    <a:pt x="129335" y="41094"/>
                  </a:lnTo>
                  <a:lnTo>
                    <a:pt x="134620" y="67310"/>
                  </a:lnTo>
                  <a:lnTo>
                    <a:pt x="129335" y="93525"/>
                  </a:lnTo>
                  <a:lnTo>
                    <a:pt x="114919" y="114919"/>
                  </a:lnTo>
                  <a:lnTo>
                    <a:pt x="93525" y="129335"/>
                  </a:lnTo>
                  <a:lnTo>
                    <a:pt x="67310" y="134619"/>
                  </a:lnTo>
                  <a:lnTo>
                    <a:pt x="41094" y="129335"/>
                  </a:lnTo>
                  <a:lnTo>
                    <a:pt x="19700" y="114919"/>
                  </a:lnTo>
                  <a:lnTo>
                    <a:pt x="5284" y="93525"/>
                  </a:lnTo>
                  <a:lnTo>
                    <a:pt x="0" y="67310"/>
                  </a:lnTo>
                  <a:close/>
                </a:path>
              </a:pathLst>
            </a:custGeom>
            <a:ln w="76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118"/>
            <p:cNvSpPr/>
            <p:nvPr/>
          </p:nvSpPr>
          <p:spPr>
            <a:xfrm>
              <a:off x="8655708" y="2330205"/>
              <a:ext cx="127000" cy="124460"/>
            </a:xfrm>
            <a:custGeom>
              <a:avLst/>
              <a:gdLst/>
              <a:ahLst/>
              <a:cxnLst/>
              <a:rect l="l" t="t" r="r" b="b"/>
              <a:pathLst>
                <a:path w="127000" h="124460">
                  <a:moveTo>
                    <a:pt x="63500" y="0"/>
                  </a:moveTo>
                  <a:lnTo>
                    <a:pt x="38790" y="4883"/>
                  </a:lnTo>
                  <a:lnTo>
                    <a:pt x="18605" y="18208"/>
                  </a:lnTo>
                  <a:lnTo>
                    <a:pt x="4992" y="37986"/>
                  </a:lnTo>
                  <a:lnTo>
                    <a:pt x="0" y="62230"/>
                  </a:lnTo>
                  <a:lnTo>
                    <a:pt x="4992" y="86473"/>
                  </a:lnTo>
                  <a:lnTo>
                    <a:pt x="18605" y="106251"/>
                  </a:lnTo>
                  <a:lnTo>
                    <a:pt x="38790" y="119576"/>
                  </a:lnTo>
                  <a:lnTo>
                    <a:pt x="63500" y="124460"/>
                  </a:lnTo>
                  <a:lnTo>
                    <a:pt x="88209" y="119576"/>
                  </a:lnTo>
                  <a:lnTo>
                    <a:pt x="108394" y="106251"/>
                  </a:lnTo>
                  <a:lnTo>
                    <a:pt x="122007" y="86473"/>
                  </a:lnTo>
                  <a:lnTo>
                    <a:pt x="127000" y="62230"/>
                  </a:lnTo>
                  <a:lnTo>
                    <a:pt x="122007" y="37986"/>
                  </a:lnTo>
                  <a:lnTo>
                    <a:pt x="108394" y="18208"/>
                  </a:lnTo>
                  <a:lnTo>
                    <a:pt x="88209" y="4883"/>
                  </a:lnTo>
                  <a:lnTo>
                    <a:pt x="63500" y="0"/>
                  </a:lnTo>
                  <a:close/>
                </a:path>
              </a:pathLst>
            </a:custGeom>
            <a:solidFill>
              <a:srgbClr val="800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119"/>
            <p:cNvSpPr/>
            <p:nvPr/>
          </p:nvSpPr>
          <p:spPr>
            <a:xfrm>
              <a:off x="8655708" y="2330205"/>
              <a:ext cx="127000" cy="124460"/>
            </a:xfrm>
            <a:custGeom>
              <a:avLst/>
              <a:gdLst/>
              <a:ahLst/>
              <a:cxnLst/>
              <a:rect l="l" t="t" r="r" b="b"/>
              <a:pathLst>
                <a:path w="127000" h="124460">
                  <a:moveTo>
                    <a:pt x="0" y="62230"/>
                  </a:moveTo>
                  <a:lnTo>
                    <a:pt x="4992" y="37986"/>
                  </a:lnTo>
                  <a:lnTo>
                    <a:pt x="18605" y="18208"/>
                  </a:lnTo>
                  <a:lnTo>
                    <a:pt x="38790" y="4883"/>
                  </a:lnTo>
                  <a:lnTo>
                    <a:pt x="63500" y="0"/>
                  </a:lnTo>
                  <a:lnTo>
                    <a:pt x="88209" y="4883"/>
                  </a:lnTo>
                  <a:lnTo>
                    <a:pt x="108394" y="18208"/>
                  </a:lnTo>
                  <a:lnTo>
                    <a:pt x="122007" y="37986"/>
                  </a:lnTo>
                  <a:lnTo>
                    <a:pt x="127000" y="62230"/>
                  </a:lnTo>
                  <a:lnTo>
                    <a:pt x="122007" y="86473"/>
                  </a:lnTo>
                  <a:lnTo>
                    <a:pt x="108394" y="106251"/>
                  </a:lnTo>
                  <a:lnTo>
                    <a:pt x="88209" y="119576"/>
                  </a:lnTo>
                  <a:lnTo>
                    <a:pt x="63500" y="124460"/>
                  </a:lnTo>
                  <a:lnTo>
                    <a:pt x="38790" y="119576"/>
                  </a:lnTo>
                  <a:lnTo>
                    <a:pt x="18605" y="106251"/>
                  </a:lnTo>
                  <a:lnTo>
                    <a:pt x="4992" y="86473"/>
                  </a:lnTo>
                  <a:lnTo>
                    <a:pt x="0" y="62230"/>
                  </a:lnTo>
                  <a:close/>
                </a:path>
              </a:pathLst>
            </a:custGeom>
            <a:ln w="76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bject 120"/>
            <p:cNvSpPr/>
            <p:nvPr/>
          </p:nvSpPr>
          <p:spPr>
            <a:xfrm>
              <a:off x="6631329" y="3617986"/>
              <a:ext cx="119380" cy="119380"/>
            </a:xfrm>
            <a:custGeom>
              <a:avLst/>
              <a:gdLst/>
              <a:ahLst/>
              <a:cxnLst/>
              <a:rect l="l" t="t" r="r" b="b"/>
              <a:pathLst>
                <a:path w="119379" h="119379">
                  <a:moveTo>
                    <a:pt x="59690" y="0"/>
                  </a:moveTo>
                  <a:lnTo>
                    <a:pt x="36433" y="4683"/>
                  </a:lnTo>
                  <a:lnTo>
                    <a:pt x="17462" y="17462"/>
                  </a:lnTo>
                  <a:lnTo>
                    <a:pt x="4683" y="36433"/>
                  </a:lnTo>
                  <a:lnTo>
                    <a:pt x="0" y="59689"/>
                  </a:lnTo>
                  <a:lnTo>
                    <a:pt x="4683" y="82946"/>
                  </a:lnTo>
                  <a:lnTo>
                    <a:pt x="17462" y="101917"/>
                  </a:lnTo>
                  <a:lnTo>
                    <a:pt x="36433" y="114696"/>
                  </a:lnTo>
                  <a:lnTo>
                    <a:pt x="59690" y="119379"/>
                  </a:lnTo>
                  <a:lnTo>
                    <a:pt x="82946" y="114696"/>
                  </a:lnTo>
                  <a:lnTo>
                    <a:pt x="101917" y="101917"/>
                  </a:lnTo>
                  <a:lnTo>
                    <a:pt x="114696" y="82946"/>
                  </a:lnTo>
                  <a:lnTo>
                    <a:pt x="119379" y="59689"/>
                  </a:lnTo>
                  <a:lnTo>
                    <a:pt x="114696" y="36433"/>
                  </a:lnTo>
                  <a:lnTo>
                    <a:pt x="101917" y="17462"/>
                  </a:lnTo>
                  <a:lnTo>
                    <a:pt x="82946" y="4683"/>
                  </a:lnTo>
                  <a:lnTo>
                    <a:pt x="5969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bject 121"/>
            <p:cNvSpPr/>
            <p:nvPr/>
          </p:nvSpPr>
          <p:spPr>
            <a:xfrm>
              <a:off x="6631329" y="3617986"/>
              <a:ext cx="119380" cy="119380"/>
            </a:xfrm>
            <a:custGeom>
              <a:avLst/>
              <a:gdLst/>
              <a:ahLst/>
              <a:cxnLst/>
              <a:rect l="l" t="t" r="r" b="b"/>
              <a:pathLst>
                <a:path w="119379" h="119379">
                  <a:moveTo>
                    <a:pt x="0" y="59689"/>
                  </a:moveTo>
                  <a:lnTo>
                    <a:pt x="4683" y="36433"/>
                  </a:lnTo>
                  <a:lnTo>
                    <a:pt x="17462" y="17462"/>
                  </a:lnTo>
                  <a:lnTo>
                    <a:pt x="36433" y="4683"/>
                  </a:lnTo>
                  <a:lnTo>
                    <a:pt x="59690" y="0"/>
                  </a:lnTo>
                  <a:lnTo>
                    <a:pt x="82946" y="4683"/>
                  </a:lnTo>
                  <a:lnTo>
                    <a:pt x="101917" y="17462"/>
                  </a:lnTo>
                  <a:lnTo>
                    <a:pt x="114696" y="36433"/>
                  </a:lnTo>
                  <a:lnTo>
                    <a:pt x="119379" y="59689"/>
                  </a:lnTo>
                  <a:lnTo>
                    <a:pt x="114696" y="82946"/>
                  </a:lnTo>
                  <a:lnTo>
                    <a:pt x="101917" y="101917"/>
                  </a:lnTo>
                  <a:lnTo>
                    <a:pt x="82946" y="114696"/>
                  </a:lnTo>
                  <a:lnTo>
                    <a:pt x="59690" y="119379"/>
                  </a:lnTo>
                  <a:lnTo>
                    <a:pt x="36433" y="114696"/>
                  </a:lnTo>
                  <a:lnTo>
                    <a:pt x="17462" y="101917"/>
                  </a:lnTo>
                  <a:lnTo>
                    <a:pt x="4683" y="82946"/>
                  </a:lnTo>
                  <a:lnTo>
                    <a:pt x="0" y="59689"/>
                  </a:lnTo>
                  <a:close/>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122"/>
            <p:cNvSpPr/>
            <p:nvPr/>
          </p:nvSpPr>
          <p:spPr>
            <a:xfrm>
              <a:off x="8653168" y="2096526"/>
              <a:ext cx="132080" cy="132080"/>
            </a:xfrm>
            <a:custGeom>
              <a:avLst/>
              <a:gdLst/>
              <a:ahLst/>
              <a:cxnLst/>
              <a:rect l="l" t="t" r="r" b="b"/>
              <a:pathLst>
                <a:path w="132079" h="132080">
                  <a:moveTo>
                    <a:pt x="66039" y="0"/>
                  </a:moveTo>
                  <a:lnTo>
                    <a:pt x="40344" y="5193"/>
                  </a:lnTo>
                  <a:lnTo>
                    <a:pt x="19351" y="19351"/>
                  </a:lnTo>
                  <a:lnTo>
                    <a:pt x="5193" y="40344"/>
                  </a:lnTo>
                  <a:lnTo>
                    <a:pt x="0" y="66039"/>
                  </a:lnTo>
                  <a:lnTo>
                    <a:pt x="5193" y="91735"/>
                  </a:lnTo>
                  <a:lnTo>
                    <a:pt x="19351" y="112728"/>
                  </a:lnTo>
                  <a:lnTo>
                    <a:pt x="40344" y="126886"/>
                  </a:lnTo>
                  <a:lnTo>
                    <a:pt x="66039" y="132079"/>
                  </a:lnTo>
                  <a:lnTo>
                    <a:pt x="91735" y="126886"/>
                  </a:lnTo>
                  <a:lnTo>
                    <a:pt x="112728" y="112728"/>
                  </a:lnTo>
                  <a:lnTo>
                    <a:pt x="126886" y="91735"/>
                  </a:lnTo>
                  <a:lnTo>
                    <a:pt x="132079" y="66039"/>
                  </a:lnTo>
                  <a:lnTo>
                    <a:pt x="126886" y="40344"/>
                  </a:lnTo>
                  <a:lnTo>
                    <a:pt x="112728" y="19351"/>
                  </a:lnTo>
                  <a:lnTo>
                    <a:pt x="91735" y="5193"/>
                  </a:lnTo>
                  <a:lnTo>
                    <a:pt x="660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123"/>
            <p:cNvSpPr/>
            <p:nvPr/>
          </p:nvSpPr>
          <p:spPr>
            <a:xfrm>
              <a:off x="8653168" y="2096526"/>
              <a:ext cx="132080" cy="132080"/>
            </a:xfrm>
            <a:custGeom>
              <a:avLst/>
              <a:gdLst/>
              <a:ahLst/>
              <a:cxnLst/>
              <a:rect l="l" t="t" r="r" b="b"/>
              <a:pathLst>
                <a:path w="132079" h="132080">
                  <a:moveTo>
                    <a:pt x="0" y="66039"/>
                  </a:moveTo>
                  <a:lnTo>
                    <a:pt x="5193" y="40344"/>
                  </a:lnTo>
                  <a:lnTo>
                    <a:pt x="19351" y="19351"/>
                  </a:lnTo>
                  <a:lnTo>
                    <a:pt x="40344" y="5193"/>
                  </a:lnTo>
                  <a:lnTo>
                    <a:pt x="66039" y="0"/>
                  </a:lnTo>
                  <a:lnTo>
                    <a:pt x="91735" y="5193"/>
                  </a:lnTo>
                  <a:lnTo>
                    <a:pt x="112728" y="19351"/>
                  </a:lnTo>
                  <a:lnTo>
                    <a:pt x="126886" y="40344"/>
                  </a:lnTo>
                  <a:lnTo>
                    <a:pt x="132079" y="66039"/>
                  </a:lnTo>
                  <a:lnTo>
                    <a:pt x="126886" y="91735"/>
                  </a:lnTo>
                  <a:lnTo>
                    <a:pt x="112728" y="112728"/>
                  </a:lnTo>
                  <a:lnTo>
                    <a:pt x="91735" y="126886"/>
                  </a:lnTo>
                  <a:lnTo>
                    <a:pt x="66039" y="132079"/>
                  </a:lnTo>
                  <a:lnTo>
                    <a:pt x="40344" y="126886"/>
                  </a:lnTo>
                  <a:lnTo>
                    <a:pt x="19351" y="112728"/>
                  </a:lnTo>
                  <a:lnTo>
                    <a:pt x="5193" y="91735"/>
                  </a:lnTo>
                  <a:lnTo>
                    <a:pt x="0" y="66039"/>
                  </a:lnTo>
                  <a:close/>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124"/>
            <p:cNvSpPr/>
            <p:nvPr/>
          </p:nvSpPr>
          <p:spPr>
            <a:xfrm>
              <a:off x="6674508" y="4847345"/>
              <a:ext cx="33020" cy="33020"/>
            </a:xfrm>
            <a:custGeom>
              <a:avLst/>
              <a:gdLst/>
              <a:ahLst/>
              <a:cxnLst/>
              <a:rect l="l" t="t" r="r" b="b"/>
              <a:pathLst>
                <a:path w="33020" h="33020">
                  <a:moveTo>
                    <a:pt x="25654" y="0"/>
                  </a:moveTo>
                  <a:lnTo>
                    <a:pt x="7366" y="0"/>
                  </a:lnTo>
                  <a:lnTo>
                    <a:pt x="0" y="7366"/>
                  </a:lnTo>
                  <a:lnTo>
                    <a:pt x="0" y="25654"/>
                  </a:lnTo>
                  <a:lnTo>
                    <a:pt x="7366" y="33020"/>
                  </a:lnTo>
                  <a:lnTo>
                    <a:pt x="25654" y="33020"/>
                  </a:lnTo>
                  <a:lnTo>
                    <a:pt x="33020" y="25654"/>
                  </a:lnTo>
                  <a:lnTo>
                    <a:pt x="33020" y="7366"/>
                  </a:lnTo>
                  <a:lnTo>
                    <a:pt x="25654" y="0"/>
                  </a:lnTo>
                  <a:close/>
                </a:path>
              </a:pathLst>
            </a:custGeom>
            <a:solidFill>
              <a:srgbClr val="8A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125"/>
            <p:cNvSpPr/>
            <p:nvPr/>
          </p:nvSpPr>
          <p:spPr>
            <a:xfrm>
              <a:off x="6674508" y="4847345"/>
              <a:ext cx="33020" cy="33020"/>
            </a:xfrm>
            <a:custGeom>
              <a:avLst/>
              <a:gdLst/>
              <a:ahLst/>
              <a:cxnLst/>
              <a:rect l="l" t="t" r="r" b="b"/>
              <a:pathLst>
                <a:path w="33020" h="33020">
                  <a:moveTo>
                    <a:pt x="0" y="16510"/>
                  </a:moveTo>
                  <a:lnTo>
                    <a:pt x="0" y="7366"/>
                  </a:lnTo>
                  <a:lnTo>
                    <a:pt x="7366" y="0"/>
                  </a:lnTo>
                  <a:lnTo>
                    <a:pt x="16510" y="0"/>
                  </a:lnTo>
                  <a:lnTo>
                    <a:pt x="25654" y="0"/>
                  </a:lnTo>
                  <a:lnTo>
                    <a:pt x="33020" y="7366"/>
                  </a:lnTo>
                  <a:lnTo>
                    <a:pt x="33020" y="16510"/>
                  </a:lnTo>
                  <a:lnTo>
                    <a:pt x="33020" y="25654"/>
                  </a:lnTo>
                  <a:lnTo>
                    <a:pt x="25654" y="33020"/>
                  </a:lnTo>
                  <a:lnTo>
                    <a:pt x="16510" y="33020"/>
                  </a:lnTo>
                  <a:lnTo>
                    <a:pt x="7366" y="33020"/>
                  </a:lnTo>
                  <a:lnTo>
                    <a:pt x="0" y="25654"/>
                  </a:lnTo>
                  <a:lnTo>
                    <a:pt x="0" y="16510"/>
                  </a:lnTo>
                  <a:close/>
                </a:path>
              </a:pathLst>
            </a:custGeom>
            <a:ln w="76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126"/>
            <p:cNvSpPr/>
            <p:nvPr/>
          </p:nvSpPr>
          <p:spPr>
            <a:xfrm>
              <a:off x="8681108" y="4473966"/>
              <a:ext cx="73660" cy="76200"/>
            </a:xfrm>
            <a:custGeom>
              <a:avLst/>
              <a:gdLst/>
              <a:ahLst/>
              <a:cxnLst/>
              <a:rect l="l" t="t" r="r" b="b"/>
              <a:pathLst>
                <a:path w="73659" h="76200">
                  <a:moveTo>
                    <a:pt x="36830" y="0"/>
                  </a:moveTo>
                  <a:lnTo>
                    <a:pt x="22502" y="2988"/>
                  </a:lnTo>
                  <a:lnTo>
                    <a:pt x="10795" y="11144"/>
                  </a:lnTo>
                  <a:lnTo>
                    <a:pt x="2897" y="23252"/>
                  </a:lnTo>
                  <a:lnTo>
                    <a:pt x="0" y="38100"/>
                  </a:lnTo>
                  <a:lnTo>
                    <a:pt x="2897" y="52947"/>
                  </a:lnTo>
                  <a:lnTo>
                    <a:pt x="10795" y="65055"/>
                  </a:lnTo>
                  <a:lnTo>
                    <a:pt x="22502" y="73211"/>
                  </a:lnTo>
                  <a:lnTo>
                    <a:pt x="36830" y="76200"/>
                  </a:lnTo>
                  <a:lnTo>
                    <a:pt x="51157" y="73211"/>
                  </a:lnTo>
                  <a:lnTo>
                    <a:pt x="62865" y="65055"/>
                  </a:lnTo>
                  <a:lnTo>
                    <a:pt x="70762" y="52947"/>
                  </a:lnTo>
                  <a:lnTo>
                    <a:pt x="73660" y="38100"/>
                  </a:lnTo>
                  <a:lnTo>
                    <a:pt x="70762" y="23252"/>
                  </a:lnTo>
                  <a:lnTo>
                    <a:pt x="62865" y="11144"/>
                  </a:lnTo>
                  <a:lnTo>
                    <a:pt x="51157" y="2988"/>
                  </a:lnTo>
                  <a:lnTo>
                    <a:pt x="36830" y="0"/>
                  </a:lnTo>
                  <a:close/>
                </a:path>
              </a:pathLst>
            </a:custGeom>
            <a:solidFill>
              <a:srgbClr val="8A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127"/>
            <p:cNvSpPr/>
            <p:nvPr/>
          </p:nvSpPr>
          <p:spPr>
            <a:xfrm>
              <a:off x="8681108" y="4473966"/>
              <a:ext cx="73660" cy="76200"/>
            </a:xfrm>
            <a:custGeom>
              <a:avLst/>
              <a:gdLst/>
              <a:ahLst/>
              <a:cxnLst/>
              <a:rect l="l" t="t" r="r" b="b"/>
              <a:pathLst>
                <a:path w="73659" h="76200">
                  <a:moveTo>
                    <a:pt x="0" y="38100"/>
                  </a:moveTo>
                  <a:lnTo>
                    <a:pt x="2897" y="23252"/>
                  </a:lnTo>
                  <a:lnTo>
                    <a:pt x="10795" y="11144"/>
                  </a:lnTo>
                  <a:lnTo>
                    <a:pt x="22502" y="2988"/>
                  </a:lnTo>
                  <a:lnTo>
                    <a:pt x="36830" y="0"/>
                  </a:lnTo>
                  <a:lnTo>
                    <a:pt x="51157" y="2988"/>
                  </a:lnTo>
                  <a:lnTo>
                    <a:pt x="62865" y="11144"/>
                  </a:lnTo>
                  <a:lnTo>
                    <a:pt x="70762" y="23252"/>
                  </a:lnTo>
                  <a:lnTo>
                    <a:pt x="73660" y="38100"/>
                  </a:lnTo>
                  <a:lnTo>
                    <a:pt x="70762" y="52947"/>
                  </a:lnTo>
                  <a:lnTo>
                    <a:pt x="62865" y="65055"/>
                  </a:lnTo>
                  <a:lnTo>
                    <a:pt x="51157" y="73211"/>
                  </a:lnTo>
                  <a:lnTo>
                    <a:pt x="36830" y="76200"/>
                  </a:lnTo>
                  <a:lnTo>
                    <a:pt x="22502" y="73211"/>
                  </a:lnTo>
                  <a:lnTo>
                    <a:pt x="10795" y="65055"/>
                  </a:lnTo>
                  <a:lnTo>
                    <a:pt x="2897" y="52947"/>
                  </a:lnTo>
                  <a:lnTo>
                    <a:pt x="0" y="38100"/>
                  </a:lnTo>
                  <a:close/>
                </a:path>
              </a:pathLst>
            </a:custGeom>
            <a:ln w="76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128"/>
            <p:cNvSpPr/>
            <p:nvPr/>
          </p:nvSpPr>
          <p:spPr>
            <a:xfrm>
              <a:off x="6537349" y="4095506"/>
              <a:ext cx="154940" cy="0"/>
            </a:xfrm>
            <a:custGeom>
              <a:avLst/>
              <a:gdLst/>
              <a:ahLst/>
              <a:cxnLst/>
              <a:rect l="l" t="t" r="r" b="b"/>
              <a:pathLst>
                <a:path w="154940">
                  <a:moveTo>
                    <a:pt x="0" y="0"/>
                  </a:moveTo>
                  <a:lnTo>
                    <a:pt x="15494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129"/>
            <p:cNvSpPr txBox="1"/>
            <p:nvPr/>
          </p:nvSpPr>
          <p:spPr>
            <a:xfrm>
              <a:off x="6445655" y="4027307"/>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30" name="object 130"/>
            <p:cNvSpPr/>
            <p:nvPr/>
          </p:nvSpPr>
          <p:spPr>
            <a:xfrm>
              <a:off x="6537349" y="3737366"/>
              <a:ext cx="154940" cy="33020"/>
            </a:xfrm>
            <a:custGeom>
              <a:avLst/>
              <a:gdLst/>
              <a:ahLst/>
              <a:cxnLst/>
              <a:rect l="l" t="t" r="r" b="b"/>
              <a:pathLst>
                <a:path w="154940" h="33020">
                  <a:moveTo>
                    <a:pt x="0" y="33020"/>
                  </a:moveTo>
                  <a:lnTo>
                    <a:pt x="15494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bject 131"/>
            <p:cNvSpPr/>
            <p:nvPr/>
          </p:nvSpPr>
          <p:spPr>
            <a:xfrm>
              <a:off x="6537349" y="3447805"/>
              <a:ext cx="154940" cy="147320"/>
            </a:xfrm>
            <a:custGeom>
              <a:avLst/>
              <a:gdLst/>
              <a:ahLst/>
              <a:cxnLst/>
              <a:rect l="l" t="t" r="r" b="b"/>
              <a:pathLst>
                <a:path w="154940" h="147320">
                  <a:moveTo>
                    <a:pt x="0" y="0"/>
                  </a:moveTo>
                  <a:lnTo>
                    <a:pt x="154940" y="14732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bject 132"/>
            <p:cNvSpPr/>
            <p:nvPr/>
          </p:nvSpPr>
          <p:spPr>
            <a:xfrm>
              <a:off x="6537349" y="3836425"/>
              <a:ext cx="154940" cy="93980"/>
            </a:xfrm>
            <a:custGeom>
              <a:avLst/>
              <a:gdLst/>
              <a:ahLst/>
              <a:cxnLst/>
              <a:rect l="l" t="t" r="r" b="b"/>
              <a:pathLst>
                <a:path w="154940" h="93979">
                  <a:moveTo>
                    <a:pt x="0" y="93979"/>
                  </a:moveTo>
                  <a:lnTo>
                    <a:pt x="15494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133"/>
            <p:cNvSpPr/>
            <p:nvPr/>
          </p:nvSpPr>
          <p:spPr>
            <a:xfrm>
              <a:off x="6537349" y="2886466"/>
              <a:ext cx="154940" cy="0"/>
            </a:xfrm>
            <a:custGeom>
              <a:avLst/>
              <a:gdLst/>
              <a:ahLst/>
              <a:cxnLst/>
              <a:rect l="l" t="t" r="r" b="b"/>
              <a:pathLst>
                <a:path w="154940">
                  <a:moveTo>
                    <a:pt x="0" y="0"/>
                  </a:moveTo>
                  <a:lnTo>
                    <a:pt x="15494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134"/>
            <p:cNvSpPr txBox="1"/>
            <p:nvPr/>
          </p:nvSpPr>
          <p:spPr>
            <a:xfrm>
              <a:off x="6445655" y="2817568"/>
              <a:ext cx="89535" cy="1631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35" name="object 135"/>
            <p:cNvSpPr/>
            <p:nvPr/>
          </p:nvSpPr>
          <p:spPr>
            <a:xfrm>
              <a:off x="6537349" y="3607825"/>
              <a:ext cx="154940" cy="71120"/>
            </a:xfrm>
            <a:custGeom>
              <a:avLst/>
              <a:gdLst/>
              <a:ahLst/>
              <a:cxnLst/>
              <a:rect l="l" t="t" r="r" b="b"/>
              <a:pathLst>
                <a:path w="154940" h="71120">
                  <a:moveTo>
                    <a:pt x="0" y="0"/>
                  </a:moveTo>
                  <a:lnTo>
                    <a:pt x="154940" y="71119"/>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bject 136"/>
            <p:cNvSpPr txBox="1"/>
            <p:nvPr/>
          </p:nvSpPr>
          <p:spPr>
            <a:xfrm>
              <a:off x="5479439" y="3342915"/>
              <a:ext cx="1206500" cy="688975"/>
            </a:xfrm>
            <a:prstGeom prst="rect">
              <a:avLst/>
            </a:prstGeom>
          </p:spPr>
          <p:txBody>
            <a:bodyPr vert="horz" wrap="square" lIns="0" tIns="39370" rIns="0" bIns="0" rtlCol="0">
              <a:spAutoFit/>
            </a:bodyPr>
            <a:lstStyle/>
            <a:p>
              <a:pPr marL="0" marR="156210" lvl="0" indent="0" algn="r" defTabSz="914400" rtl="0" eaLnBrk="1" fontAlgn="auto" latinLnBrk="0" hangingPunct="1">
                <a:lnSpc>
                  <a:spcPct val="100000"/>
                </a:lnSpc>
                <a:spcBef>
                  <a:spcPts val="31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3</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0" marR="156210" lvl="0" indent="0" algn="r" defTabSz="914400" rtl="0" eaLnBrk="1" fontAlgn="auto" latinLnBrk="0" hangingPunct="1">
                <a:lnSpc>
                  <a:spcPct val="100000"/>
                </a:lnSpc>
                <a:spcBef>
                  <a:spcPts val="22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6</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0" marR="156210" lvl="0" indent="0" algn="r" defTabSz="914400" rtl="0" eaLnBrk="1" fontAlgn="auto" latinLnBrk="0" hangingPunct="1">
                <a:lnSpc>
                  <a:spcPct val="100000"/>
                </a:lnSpc>
                <a:spcBef>
                  <a:spcPts val="229"/>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0" marR="156210" lvl="0" indent="0" algn="r" defTabSz="914400" rtl="0" eaLnBrk="1" fontAlgn="auto" latinLnBrk="0" hangingPunct="1">
                <a:lnSpc>
                  <a:spcPct val="100000"/>
                </a:lnSpc>
                <a:spcBef>
                  <a:spcPts val="24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37" name="object 137"/>
            <p:cNvSpPr/>
            <p:nvPr/>
          </p:nvSpPr>
          <p:spPr>
            <a:xfrm>
              <a:off x="6537349" y="4862586"/>
              <a:ext cx="154940" cy="0"/>
            </a:xfrm>
            <a:custGeom>
              <a:avLst/>
              <a:gdLst/>
              <a:ahLst/>
              <a:cxnLst/>
              <a:rect l="l" t="t" r="r" b="b"/>
              <a:pathLst>
                <a:path w="154940">
                  <a:moveTo>
                    <a:pt x="0" y="0"/>
                  </a:moveTo>
                  <a:lnTo>
                    <a:pt x="15494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bject 138"/>
            <p:cNvSpPr txBox="1"/>
            <p:nvPr/>
          </p:nvSpPr>
          <p:spPr>
            <a:xfrm>
              <a:off x="6445655" y="4793307"/>
              <a:ext cx="89535" cy="1631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39" name="object 139"/>
            <p:cNvSpPr/>
            <p:nvPr/>
          </p:nvSpPr>
          <p:spPr>
            <a:xfrm>
              <a:off x="8719208" y="3778006"/>
              <a:ext cx="154940" cy="0"/>
            </a:xfrm>
            <a:custGeom>
              <a:avLst/>
              <a:gdLst/>
              <a:ahLst/>
              <a:cxnLst/>
              <a:rect l="l" t="t" r="r" b="b"/>
              <a:pathLst>
                <a:path w="154940">
                  <a:moveTo>
                    <a:pt x="15494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bject 140"/>
            <p:cNvSpPr txBox="1"/>
            <p:nvPr/>
          </p:nvSpPr>
          <p:spPr>
            <a:xfrm>
              <a:off x="8877705" y="3710061"/>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41" name="object 141"/>
            <p:cNvSpPr/>
            <p:nvPr/>
          </p:nvSpPr>
          <p:spPr>
            <a:xfrm>
              <a:off x="8719208" y="3338586"/>
              <a:ext cx="154940" cy="0"/>
            </a:xfrm>
            <a:custGeom>
              <a:avLst/>
              <a:gdLst/>
              <a:ahLst/>
              <a:cxnLst/>
              <a:rect l="l" t="t" r="r" b="b"/>
              <a:pathLst>
                <a:path w="154940">
                  <a:moveTo>
                    <a:pt x="15494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bject 142"/>
            <p:cNvSpPr/>
            <p:nvPr/>
          </p:nvSpPr>
          <p:spPr>
            <a:xfrm>
              <a:off x="8719208" y="3130305"/>
              <a:ext cx="154940" cy="0"/>
            </a:xfrm>
            <a:custGeom>
              <a:avLst/>
              <a:gdLst/>
              <a:ahLst/>
              <a:cxnLst/>
              <a:rect l="l" t="t" r="r" b="b"/>
              <a:pathLst>
                <a:path w="154940">
                  <a:moveTo>
                    <a:pt x="15494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bject 143"/>
            <p:cNvSpPr txBox="1"/>
            <p:nvPr/>
          </p:nvSpPr>
          <p:spPr>
            <a:xfrm>
              <a:off x="8877705" y="2987811"/>
              <a:ext cx="89535" cy="443865"/>
            </a:xfrm>
            <a:prstGeom prst="rect">
              <a:avLst/>
            </a:prstGeom>
          </p:spPr>
          <p:txBody>
            <a:bodyPr vert="horz" wrap="square" lIns="0" tIns="84455" rIns="0" bIns="0" rtlCol="0">
              <a:spAutoFit/>
            </a:bodyPr>
            <a:lstStyle/>
            <a:p>
              <a:pPr marL="12700" marR="0" lvl="0" indent="0" algn="l" defTabSz="914400" rtl="0" eaLnBrk="1" fontAlgn="auto" latinLnBrk="0" hangingPunct="1">
                <a:lnSpc>
                  <a:spcPct val="100000"/>
                </a:lnSpc>
                <a:spcBef>
                  <a:spcPts val="66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3</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7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44" name="object 144"/>
            <p:cNvSpPr/>
            <p:nvPr/>
          </p:nvSpPr>
          <p:spPr>
            <a:xfrm>
              <a:off x="8719208" y="2007626"/>
              <a:ext cx="154940" cy="48260"/>
            </a:xfrm>
            <a:custGeom>
              <a:avLst/>
              <a:gdLst/>
              <a:ahLst/>
              <a:cxnLst/>
              <a:rect l="l" t="t" r="r" b="b"/>
              <a:pathLst>
                <a:path w="154940" h="48260">
                  <a:moveTo>
                    <a:pt x="154940" y="0"/>
                  </a:moveTo>
                  <a:lnTo>
                    <a:pt x="0" y="4826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bject 145"/>
            <p:cNvSpPr/>
            <p:nvPr/>
          </p:nvSpPr>
          <p:spPr>
            <a:xfrm>
              <a:off x="8719208" y="2393705"/>
              <a:ext cx="154940" cy="0"/>
            </a:xfrm>
            <a:custGeom>
              <a:avLst/>
              <a:gdLst/>
              <a:ahLst/>
              <a:cxnLst/>
              <a:rect l="l" t="t" r="r" b="b"/>
              <a:pathLst>
                <a:path w="154940">
                  <a:moveTo>
                    <a:pt x="15494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bject 146"/>
            <p:cNvSpPr/>
            <p:nvPr/>
          </p:nvSpPr>
          <p:spPr>
            <a:xfrm>
              <a:off x="8719208" y="2162566"/>
              <a:ext cx="154940" cy="0"/>
            </a:xfrm>
            <a:custGeom>
              <a:avLst/>
              <a:gdLst/>
              <a:ahLst/>
              <a:cxnLst/>
              <a:rect l="l" t="t" r="r" b="b"/>
              <a:pathLst>
                <a:path w="154940">
                  <a:moveTo>
                    <a:pt x="15494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bject 147"/>
            <p:cNvSpPr txBox="1"/>
            <p:nvPr/>
          </p:nvSpPr>
          <p:spPr>
            <a:xfrm>
              <a:off x="8877705" y="1912375"/>
              <a:ext cx="89535" cy="573405"/>
            </a:xfrm>
            <a:prstGeom prst="rect">
              <a:avLst/>
            </a:prstGeom>
          </p:spPr>
          <p:txBody>
            <a:bodyPr vert="horz" wrap="square" lIns="0" tIns="34925" rIns="0" bIns="0" rtlCol="0">
              <a:spAutoFit/>
            </a:bodyPr>
            <a:lstStyle/>
            <a:p>
              <a:pPr marL="12700" marR="0" lvl="0" indent="0" algn="l" defTabSz="914400" rtl="0" eaLnBrk="1" fontAlgn="auto" latinLnBrk="0" hangingPunct="1">
                <a:lnSpc>
                  <a:spcPct val="100000"/>
                </a:lnSpc>
                <a:spcBef>
                  <a:spcPts val="27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75"/>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6</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2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48" name="object 148"/>
            <p:cNvSpPr/>
            <p:nvPr/>
          </p:nvSpPr>
          <p:spPr>
            <a:xfrm>
              <a:off x="8719208" y="4512066"/>
              <a:ext cx="154940" cy="0"/>
            </a:xfrm>
            <a:custGeom>
              <a:avLst/>
              <a:gdLst/>
              <a:ahLst/>
              <a:cxnLst/>
              <a:rect l="l" t="t" r="r" b="b"/>
              <a:pathLst>
                <a:path w="154940">
                  <a:moveTo>
                    <a:pt x="15494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bject 149"/>
            <p:cNvSpPr txBox="1"/>
            <p:nvPr/>
          </p:nvSpPr>
          <p:spPr>
            <a:xfrm>
              <a:off x="8877705" y="4443739"/>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50" name="object 150"/>
            <p:cNvSpPr/>
            <p:nvPr/>
          </p:nvSpPr>
          <p:spPr>
            <a:xfrm>
              <a:off x="5473089" y="1136405"/>
              <a:ext cx="4462780" cy="4645660"/>
            </a:xfrm>
            <a:custGeom>
              <a:avLst/>
              <a:gdLst/>
              <a:ahLst/>
              <a:cxnLst/>
              <a:rect l="l" t="t" r="r" b="b"/>
              <a:pathLst>
                <a:path w="4462780" h="4645660">
                  <a:moveTo>
                    <a:pt x="0" y="4645660"/>
                  </a:moveTo>
                  <a:lnTo>
                    <a:pt x="4462779" y="4645660"/>
                  </a:lnTo>
                  <a:lnTo>
                    <a:pt x="4462779" y="0"/>
                  </a:lnTo>
                  <a:lnTo>
                    <a:pt x="0" y="0"/>
                  </a:lnTo>
                  <a:lnTo>
                    <a:pt x="0" y="4645660"/>
                  </a:lnTo>
                  <a:close/>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bject 151"/>
            <p:cNvSpPr txBox="1"/>
            <p:nvPr/>
          </p:nvSpPr>
          <p:spPr>
            <a:xfrm>
              <a:off x="5327674" y="5337566"/>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0</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52" name="object 152"/>
            <p:cNvSpPr txBox="1"/>
            <p:nvPr/>
          </p:nvSpPr>
          <p:spPr>
            <a:xfrm>
              <a:off x="5327674" y="3923674"/>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1</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53" name="object 153"/>
            <p:cNvSpPr txBox="1"/>
            <p:nvPr/>
          </p:nvSpPr>
          <p:spPr>
            <a:xfrm>
              <a:off x="5327674" y="2508260"/>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2</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54" name="object 154"/>
            <p:cNvSpPr txBox="1"/>
            <p:nvPr/>
          </p:nvSpPr>
          <p:spPr>
            <a:xfrm>
              <a:off x="5327674" y="1094114"/>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D4D4D"/>
                  </a:solidFill>
                  <a:effectLst/>
                  <a:uLnTx/>
                  <a:uFillTx/>
                  <a:latin typeface="Arial"/>
                  <a:ea typeface="+mn-ea"/>
                  <a:cs typeface="Arial"/>
                </a:rPr>
                <a:t>3</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55" name="object 155"/>
            <p:cNvSpPr/>
            <p:nvPr/>
          </p:nvSpPr>
          <p:spPr>
            <a:xfrm>
              <a:off x="5442608" y="5431545"/>
              <a:ext cx="30480" cy="0"/>
            </a:xfrm>
            <a:custGeom>
              <a:avLst/>
              <a:gdLst/>
              <a:ahLst/>
              <a:cxnLst/>
              <a:rect l="l" t="t" r="r" b="b"/>
              <a:pathLst>
                <a:path w="30479">
                  <a:moveTo>
                    <a:pt x="0" y="0"/>
                  </a:moveTo>
                  <a:lnTo>
                    <a:pt x="30479"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object 156"/>
            <p:cNvSpPr/>
            <p:nvPr/>
          </p:nvSpPr>
          <p:spPr>
            <a:xfrm>
              <a:off x="5442608" y="4014225"/>
              <a:ext cx="30480" cy="0"/>
            </a:xfrm>
            <a:custGeom>
              <a:avLst/>
              <a:gdLst/>
              <a:ahLst/>
              <a:cxnLst/>
              <a:rect l="l" t="t" r="r" b="b"/>
              <a:pathLst>
                <a:path w="30479">
                  <a:moveTo>
                    <a:pt x="0" y="0"/>
                  </a:moveTo>
                  <a:lnTo>
                    <a:pt x="30479"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object 157"/>
            <p:cNvSpPr/>
            <p:nvPr/>
          </p:nvSpPr>
          <p:spPr>
            <a:xfrm>
              <a:off x="5442608" y="2601986"/>
              <a:ext cx="30480" cy="0"/>
            </a:xfrm>
            <a:custGeom>
              <a:avLst/>
              <a:gdLst/>
              <a:ahLst/>
              <a:cxnLst/>
              <a:rect l="l" t="t" r="r" b="b"/>
              <a:pathLst>
                <a:path w="30479">
                  <a:moveTo>
                    <a:pt x="0" y="0"/>
                  </a:moveTo>
                  <a:lnTo>
                    <a:pt x="30479"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object 158"/>
            <p:cNvSpPr/>
            <p:nvPr/>
          </p:nvSpPr>
          <p:spPr>
            <a:xfrm>
              <a:off x="5442608" y="1184666"/>
              <a:ext cx="30480" cy="0"/>
            </a:xfrm>
            <a:custGeom>
              <a:avLst/>
              <a:gdLst/>
              <a:ahLst/>
              <a:cxnLst/>
              <a:rect l="l" t="t" r="r" b="b"/>
              <a:pathLst>
                <a:path w="30479">
                  <a:moveTo>
                    <a:pt x="0" y="0"/>
                  </a:moveTo>
                  <a:lnTo>
                    <a:pt x="30479"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object 159"/>
            <p:cNvSpPr/>
            <p:nvPr/>
          </p:nvSpPr>
          <p:spPr>
            <a:xfrm>
              <a:off x="6692289" y="5782066"/>
              <a:ext cx="0" cy="30480"/>
            </a:xfrm>
            <a:custGeom>
              <a:avLst/>
              <a:gdLst/>
              <a:ahLst/>
              <a:cxnLst/>
              <a:rect l="l" t="t" r="r" b="b"/>
              <a:pathLst>
                <a:path h="30479">
                  <a:moveTo>
                    <a:pt x="0" y="30480"/>
                  </a:moveTo>
                  <a:lnTo>
                    <a:pt x="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object 160"/>
            <p:cNvSpPr/>
            <p:nvPr/>
          </p:nvSpPr>
          <p:spPr>
            <a:xfrm>
              <a:off x="8719208" y="5782066"/>
              <a:ext cx="0" cy="30480"/>
            </a:xfrm>
            <a:custGeom>
              <a:avLst/>
              <a:gdLst/>
              <a:ahLst/>
              <a:cxnLst/>
              <a:rect l="l" t="t" r="r" b="b"/>
              <a:pathLst>
                <a:path h="30479">
                  <a:moveTo>
                    <a:pt x="0" y="30480"/>
                  </a:moveTo>
                  <a:lnTo>
                    <a:pt x="0" y="0"/>
                  </a:lnTo>
                </a:path>
              </a:pathLst>
            </a:custGeom>
            <a:ln w="12700">
              <a:solidFill>
                <a:srgbClr val="333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object 161"/>
            <p:cNvSpPr txBox="1"/>
            <p:nvPr/>
          </p:nvSpPr>
          <p:spPr>
            <a:xfrm>
              <a:off x="6414158" y="5792861"/>
              <a:ext cx="71183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Arial"/>
                  <a:ea typeface="+mn-ea"/>
                  <a:cs typeface="Arial"/>
                </a:rPr>
                <a:t>Arm</a:t>
              </a:r>
              <a:r>
                <a:rPr kumimoji="0" sz="1800" b="1" i="0" u="none" strike="noStrike" kern="1200" cap="none" spc="-4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B</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162" name="object 162"/>
            <p:cNvSpPr txBox="1"/>
            <p:nvPr/>
          </p:nvSpPr>
          <p:spPr>
            <a:xfrm>
              <a:off x="8438157" y="5792861"/>
              <a:ext cx="71120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Arial"/>
                  <a:ea typeface="+mn-ea"/>
                  <a:cs typeface="Arial"/>
                </a:rPr>
                <a:t>Arm</a:t>
              </a:r>
              <a:r>
                <a:rPr kumimoji="0" sz="1800" b="1" i="0" u="none" strike="noStrike" kern="1200" cap="none" spc="-4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163" name="object 163"/>
            <p:cNvSpPr txBox="1"/>
            <p:nvPr/>
          </p:nvSpPr>
          <p:spPr>
            <a:xfrm>
              <a:off x="448016" y="6481200"/>
              <a:ext cx="657860"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15" normalizeH="0" baseline="0" noProof="0" dirty="0">
                  <a:ln>
                    <a:noFill/>
                  </a:ln>
                  <a:solidFill>
                    <a:prstClr val="black"/>
                  </a:solidFill>
                  <a:effectLst/>
                  <a:uLnTx/>
                  <a:uFillTx/>
                  <a:latin typeface="Arial"/>
                  <a:ea typeface="+mn-ea"/>
                  <a:cs typeface="Arial"/>
                </a:rPr>
                <a:t>Triplets</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64" name="object 164"/>
            <p:cNvSpPr/>
            <p:nvPr/>
          </p:nvSpPr>
          <p:spPr>
            <a:xfrm>
              <a:off x="1208428" y="6472945"/>
              <a:ext cx="157480" cy="0"/>
            </a:xfrm>
            <a:custGeom>
              <a:avLst/>
              <a:gdLst/>
              <a:ahLst/>
              <a:cxnLst/>
              <a:rect l="l" t="t" r="r" b="b"/>
              <a:pathLst>
                <a:path w="157480">
                  <a:moveTo>
                    <a:pt x="0" y="0"/>
                  </a:moveTo>
                  <a:lnTo>
                    <a:pt x="157480" y="0"/>
                  </a:lnTo>
                </a:path>
              </a:pathLst>
            </a:custGeom>
            <a:ln w="330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object 165"/>
            <p:cNvSpPr/>
            <p:nvPr/>
          </p:nvSpPr>
          <p:spPr>
            <a:xfrm>
              <a:off x="1264309" y="6450086"/>
              <a:ext cx="45720" cy="43180"/>
            </a:xfrm>
            <a:custGeom>
              <a:avLst/>
              <a:gdLst/>
              <a:ahLst/>
              <a:cxnLst/>
              <a:rect l="l" t="t" r="r" b="b"/>
              <a:pathLst>
                <a:path w="45719" h="43179">
                  <a:moveTo>
                    <a:pt x="22859" y="0"/>
                  </a:moveTo>
                  <a:lnTo>
                    <a:pt x="13983" y="1696"/>
                  </a:lnTo>
                  <a:lnTo>
                    <a:pt x="6715" y="6323"/>
                  </a:lnTo>
                  <a:lnTo>
                    <a:pt x="1803" y="13185"/>
                  </a:lnTo>
                  <a:lnTo>
                    <a:pt x="0" y="21589"/>
                  </a:lnTo>
                  <a:lnTo>
                    <a:pt x="1803" y="29994"/>
                  </a:lnTo>
                  <a:lnTo>
                    <a:pt x="6715" y="36856"/>
                  </a:lnTo>
                  <a:lnTo>
                    <a:pt x="13983" y="41483"/>
                  </a:lnTo>
                  <a:lnTo>
                    <a:pt x="22859" y="43179"/>
                  </a:lnTo>
                  <a:lnTo>
                    <a:pt x="31736" y="41483"/>
                  </a:lnTo>
                  <a:lnTo>
                    <a:pt x="39004" y="36856"/>
                  </a:lnTo>
                  <a:lnTo>
                    <a:pt x="43916" y="29994"/>
                  </a:lnTo>
                  <a:lnTo>
                    <a:pt x="45719" y="21589"/>
                  </a:lnTo>
                  <a:lnTo>
                    <a:pt x="43916" y="13185"/>
                  </a:lnTo>
                  <a:lnTo>
                    <a:pt x="39004" y="6323"/>
                  </a:lnTo>
                  <a:lnTo>
                    <a:pt x="31736" y="1696"/>
                  </a:lnTo>
                  <a:lnTo>
                    <a:pt x="22859"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object 166"/>
            <p:cNvSpPr/>
            <p:nvPr/>
          </p:nvSpPr>
          <p:spPr>
            <a:xfrm>
              <a:off x="1264309" y="6450086"/>
              <a:ext cx="45720" cy="43180"/>
            </a:xfrm>
            <a:custGeom>
              <a:avLst/>
              <a:gdLst/>
              <a:ahLst/>
              <a:cxnLst/>
              <a:rect l="l" t="t" r="r" b="b"/>
              <a:pathLst>
                <a:path w="45719" h="43179">
                  <a:moveTo>
                    <a:pt x="0" y="21589"/>
                  </a:moveTo>
                  <a:lnTo>
                    <a:pt x="1803" y="13185"/>
                  </a:lnTo>
                  <a:lnTo>
                    <a:pt x="6715" y="6323"/>
                  </a:lnTo>
                  <a:lnTo>
                    <a:pt x="13983" y="1696"/>
                  </a:lnTo>
                  <a:lnTo>
                    <a:pt x="22859" y="0"/>
                  </a:lnTo>
                  <a:lnTo>
                    <a:pt x="31736" y="1696"/>
                  </a:lnTo>
                  <a:lnTo>
                    <a:pt x="39004" y="6323"/>
                  </a:lnTo>
                  <a:lnTo>
                    <a:pt x="43916" y="13185"/>
                  </a:lnTo>
                  <a:lnTo>
                    <a:pt x="45719" y="21589"/>
                  </a:lnTo>
                  <a:lnTo>
                    <a:pt x="43916" y="29994"/>
                  </a:lnTo>
                  <a:lnTo>
                    <a:pt x="39004" y="36856"/>
                  </a:lnTo>
                  <a:lnTo>
                    <a:pt x="31736" y="41483"/>
                  </a:lnTo>
                  <a:lnTo>
                    <a:pt x="22859" y="43179"/>
                  </a:lnTo>
                  <a:lnTo>
                    <a:pt x="13983" y="41483"/>
                  </a:lnTo>
                  <a:lnTo>
                    <a:pt x="6715" y="36856"/>
                  </a:lnTo>
                  <a:lnTo>
                    <a:pt x="1803" y="29994"/>
                  </a:lnTo>
                  <a:lnTo>
                    <a:pt x="0" y="21589"/>
                  </a:lnTo>
                  <a:close/>
                </a:path>
              </a:pathLst>
            </a:custGeom>
            <a:ln w="762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object 167"/>
            <p:cNvSpPr/>
            <p:nvPr/>
          </p:nvSpPr>
          <p:spPr>
            <a:xfrm>
              <a:off x="2508909" y="6472945"/>
              <a:ext cx="157480" cy="0"/>
            </a:xfrm>
            <a:custGeom>
              <a:avLst/>
              <a:gdLst/>
              <a:ahLst/>
              <a:cxnLst/>
              <a:rect l="l" t="t" r="r" b="b"/>
              <a:pathLst>
                <a:path w="157479">
                  <a:moveTo>
                    <a:pt x="0" y="0"/>
                  </a:moveTo>
                  <a:lnTo>
                    <a:pt x="157479" y="0"/>
                  </a:lnTo>
                </a:path>
              </a:pathLst>
            </a:custGeom>
            <a:ln w="330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object 168"/>
            <p:cNvSpPr/>
            <p:nvPr/>
          </p:nvSpPr>
          <p:spPr>
            <a:xfrm>
              <a:off x="2564788" y="6450086"/>
              <a:ext cx="43180" cy="43180"/>
            </a:xfrm>
            <a:custGeom>
              <a:avLst/>
              <a:gdLst/>
              <a:ahLst/>
              <a:cxnLst/>
              <a:rect l="l" t="t" r="r" b="b"/>
              <a:pathLst>
                <a:path w="43179" h="43179">
                  <a:moveTo>
                    <a:pt x="21590" y="0"/>
                  </a:moveTo>
                  <a:lnTo>
                    <a:pt x="13180" y="1696"/>
                  </a:lnTo>
                  <a:lnTo>
                    <a:pt x="6318" y="6323"/>
                  </a:lnTo>
                  <a:lnTo>
                    <a:pt x="1694" y="13185"/>
                  </a:lnTo>
                  <a:lnTo>
                    <a:pt x="0" y="21589"/>
                  </a:lnTo>
                  <a:lnTo>
                    <a:pt x="1694" y="29994"/>
                  </a:lnTo>
                  <a:lnTo>
                    <a:pt x="6318" y="36856"/>
                  </a:lnTo>
                  <a:lnTo>
                    <a:pt x="13180" y="41483"/>
                  </a:lnTo>
                  <a:lnTo>
                    <a:pt x="21590" y="43179"/>
                  </a:lnTo>
                  <a:lnTo>
                    <a:pt x="29999" y="41483"/>
                  </a:lnTo>
                  <a:lnTo>
                    <a:pt x="36861" y="36856"/>
                  </a:lnTo>
                  <a:lnTo>
                    <a:pt x="41485" y="29994"/>
                  </a:lnTo>
                  <a:lnTo>
                    <a:pt x="43180" y="21589"/>
                  </a:lnTo>
                  <a:lnTo>
                    <a:pt x="41485" y="13185"/>
                  </a:lnTo>
                  <a:lnTo>
                    <a:pt x="36861" y="6323"/>
                  </a:lnTo>
                  <a:lnTo>
                    <a:pt x="29999" y="1696"/>
                  </a:lnTo>
                  <a:lnTo>
                    <a:pt x="21590" y="0"/>
                  </a:lnTo>
                  <a:close/>
                </a:path>
              </a:pathLst>
            </a:custGeom>
            <a:solidFill>
              <a:srgbClr val="FF8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object 169"/>
            <p:cNvSpPr/>
            <p:nvPr/>
          </p:nvSpPr>
          <p:spPr>
            <a:xfrm>
              <a:off x="2564788" y="6450086"/>
              <a:ext cx="43180" cy="43180"/>
            </a:xfrm>
            <a:custGeom>
              <a:avLst/>
              <a:gdLst/>
              <a:ahLst/>
              <a:cxnLst/>
              <a:rect l="l" t="t" r="r" b="b"/>
              <a:pathLst>
                <a:path w="43179" h="43179">
                  <a:moveTo>
                    <a:pt x="0" y="21589"/>
                  </a:moveTo>
                  <a:lnTo>
                    <a:pt x="1694" y="13185"/>
                  </a:lnTo>
                  <a:lnTo>
                    <a:pt x="6318" y="6323"/>
                  </a:lnTo>
                  <a:lnTo>
                    <a:pt x="13180" y="1696"/>
                  </a:lnTo>
                  <a:lnTo>
                    <a:pt x="21590" y="0"/>
                  </a:lnTo>
                  <a:lnTo>
                    <a:pt x="29999" y="1696"/>
                  </a:lnTo>
                  <a:lnTo>
                    <a:pt x="36861" y="6323"/>
                  </a:lnTo>
                  <a:lnTo>
                    <a:pt x="41485" y="13185"/>
                  </a:lnTo>
                  <a:lnTo>
                    <a:pt x="43180" y="21589"/>
                  </a:lnTo>
                  <a:lnTo>
                    <a:pt x="41485" y="29994"/>
                  </a:lnTo>
                  <a:lnTo>
                    <a:pt x="36861" y="36856"/>
                  </a:lnTo>
                  <a:lnTo>
                    <a:pt x="29999" y="41483"/>
                  </a:lnTo>
                  <a:lnTo>
                    <a:pt x="21590" y="43179"/>
                  </a:lnTo>
                  <a:lnTo>
                    <a:pt x="13180" y="41483"/>
                  </a:lnTo>
                  <a:lnTo>
                    <a:pt x="6318" y="36856"/>
                  </a:lnTo>
                  <a:lnTo>
                    <a:pt x="1694" y="29994"/>
                  </a:lnTo>
                  <a:lnTo>
                    <a:pt x="0" y="21589"/>
                  </a:lnTo>
                  <a:close/>
                </a:path>
              </a:pathLst>
            </a:custGeom>
            <a:ln w="7620">
              <a:solidFill>
                <a:srgbClr val="FF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object 170"/>
            <p:cNvSpPr/>
            <p:nvPr/>
          </p:nvSpPr>
          <p:spPr>
            <a:xfrm>
              <a:off x="3771289" y="6472945"/>
              <a:ext cx="157480" cy="0"/>
            </a:xfrm>
            <a:custGeom>
              <a:avLst/>
              <a:gdLst/>
              <a:ahLst/>
              <a:cxnLst/>
              <a:rect l="l" t="t" r="r" b="b"/>
              <a:pathLst>
                <a:path w="157479">
                  <a:moveTo>
                    <a:pt x="0" y="0"/>
                  </a:moveTo>
                  <a:lnTo>
                    <a:pt x="157480" y="0"/>
                  </a:lnTo>
                </a:path>
              </a:pathLst>
            </a:custGeom>
            <a:ln w="330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object 171"/>
            <p:cNvSpPr/>
            <p:nvPr/>
          </p:nvSpPr>
          <p:spPr>
            <a:xfrm>
              <a:off x="3827169" y="6450086"/>
              <a:ext cx="43180" cy="43180"/>
            </a:xfrm>
            <a:custGeom>
              <a:avLst/>
              <a:gdLst/>
              <a:ahLst/>
              <a:cxnLst/>
              <a:rect l="l" t="t" r="r" b="b"/>
              <a:pathLst>
                <a:path w="43179" h="43179">
                  <a:moveTo>
                    <a:pt x="21589" y="0"/>
                  </a:moveTo>
                  <a:lnTo>
                    <a:pt x="13180" y="1696"/>
                  </a:lnTo>
                  <a:lnTo>
                    <a:pt x="6318" y="6323"/>
                  </a:lnTo>
                  <a:lnTo>
                    <a:pt x="1694" y="13185"/>
                  </a:lnTo>
                  <a:lnTo>
                    <a:pt x="0" y="21589"/>
                  </a:lnTo>
                  <a:lnTo>
                    <a:pt x="1694" y="29994"/>
                  </a:lnTo>
                  <a:lnTo>
                    <a:pt x="6318" y="36856"/>
                  </a:lnTo>
                  <a:lnTo>
                    <a:pt x="13180" y="41483"/>
                  </a:lnTo>
                  <a:lnTo>
                    <a:pt x="21589" y="43179"/>
                  </a:lnTo>
                  <a:lnTo>
                    <a:pt x="29999" y="41483"/>
                  </a:lnTo>
                  <a:lnTo>
                    <a:pt x="36861" y="36856"/>
                  </a:lnTo>
                  <a:lnTo>
                    <a:pt x="41485" y="29994"/>
                  </a:lnTo>
                  <a:lnTo>
                    <a:pt x="43179" y="21589"/>
                  </a:lnTo>
                  <a:lnTo>
                    <a:pt x="41485" y="13185"/>
                  </a:lnTo>
                  <a:lnTo>
                    <a:pt x="36861" y="6323"/>
                  </a:lnTo>
                  <a:lnTo>
                    <a:pt x="29999" y="1696"/>
                  </a:lnTo>
                  <a:lnTo>
                    <a:pt x="21589" y="0"/>
                  </a:lnTo>
                  <a:close/>
                </a:path>
              </a:pathLst>
            </a:custGeom>
            <a:solidFill>
              <a:srgbClr val="0063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object 172"/>
            <p:cNvSpPr/>
            <p:nvPr/>
          </p:nvSpPr>
          <p:spPr>
            <a:xfrm>
              <a:off x="3827169" y="6450086"/>
              <a:ext cx="43180" cy="43180"/>
            </a:xfrm>
            <a:custGeom>
              <a:avLst/>
              <a:gdLst/>
              <a:ahLst/>
              <a:cxnLst/>
              <a:rect l="l" t="t" r="r" b="b"/>
              <a:pathLst>
                <a:path w="43179" h="43179">
                  <a:moveTo>
                    <a:pt x="0" y="21589"/>
                  </a:moveTo>
                  <a:lnTo>
                    <a:pt x="1694" y="13185"/>
                  </a:lnTo>
                  <a:lnTo>
                    <a:pt x="6318" y="6323"/>
                  </a:lnTo>
                  <a:lnTo>
                    <a:pt x="13180" y="1696"/>
                  </a:lnTo>
                  <a:lnTo>
                    <a:pt x="21589" y="0"/>
                  </a:lnTo>
                  <a:lnTo>
                    <a:pt x="29999" y="1696"/>
                  </a:lnTo>
                  <a:lnTo>
                    <a:pt x="36861" y="6323"/>
                  </a:lnTo>
                  <a:lnTo>
                    <a:pt x="41485" y="13185"/>
                  </a:lnTo>
                  <a:lnTo>
                    <a:pt x="43179" y="21589"/>
                  </a:lnTo>
                  <a:lnTo>
                    <a:pt x="41485" y="29994"/>
                  </a:lnTo>
                  <a:lnTo>
                    <a:pt x="36861" y="36856"/>
                  </a:lnTo>
                  <a:lnTo>
                    <a:pt x="29999" y="41483"/>
                  </a:lnTo>
                  <a:lnTo>
                    <a:pt x="21589" y="43179"/>
                  </a:lnTo>
                  <a:lnTo>
                    <a:pt x="13180" y="41483"/>
                  </a:lnTo>
                  <a:lnTo>
                    <a:pt x="6318" y="36856"/>
                  </a:lnTo>
                  <a:lnTo>
                    <a:pt x="1694" y="29994"/>
                  </a:lnTo>
                  <a:lnTo>
                    <a:pt x="0" y="21589"/>
                  </a:lnTo>
                  <a:close/>
                </a:path>
              </a:pathLst>
            </a:custGeom>
            <a:ln w="7620">
              <a:solidFill>
                <a:srgbClr val="0063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object 173"/>
            <p:cNvSpPr/>
            <p:nvPr/>
          </p:nvSpPr>
          <p:spPr>
            <a:xfrm>
              <a:off x="5020969" y="6472945"/>
              <a:ext cx="154940" cy="0"/>
            </a:xfrm>
            <a:custGeom>
              <a:avLst/>
              <a:gdLst/>
              <a:ahLst/>
              <a:cxnLst/>
              <a:rect l="l" t="t" r="r" b="b"/>
              <a:pathLst>
                <a:path w="154939">
                  <a:moveTo>
                    <a:pt x="0" y="0"/>
                  </a:moveTo>
                  <a:lnTo>
                    <a:pt x="154939" y="0"/>
                  </a:lnTo>
                </a:path>
              </a:pathLst>
            </a:custGeom>
            <a:ln w="330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object 174"/>
            <p:cNvSpPr/>
            <p:nvPr/>
          </p:nvSpPr>
          <p:spPr>
            <a:xfrm>
              <a:off x="5076849" y="6450086"/>
              <a:ext cx="43180" cy="43180"/>
            </a:xfrm>
            <a:custGeom>
              <a:avLst/>
              <a:gdLst/>
              <a:ahLst/>
              <a:cxnLst/>
              <a:rect l="l" t="t" r="r" b="b"/>
              <a:pathLst>
                <a:path w="43179" h="43179">
                  <a:moveTo>
                    <a:pt x="21589" y="0"/>
                  </a:moveTo>
                  <a:lnTo>
                    <a:pt x="13180" y="1696"/>
                  </a:lnTo>
                  <a:lnTo>
                    <a:pt x="6318" y="6323"/>
                  </a:lnTo>
                  <a:lnTo>
                    <a:pt x="1694" y="13185"/>
                  </a:lnTo>
                  <a:lnTo>
                    <a:pt x="0" y="21589"/>
                  </a:lnTo>
                  <a:lnTo>
                    <a:pt x="1694" y="29994"/>
                  </a:lnTo>
                  <a:lnTo>
                    <a:pt x="6318" y="36856"/>
                  </a:lnTo>
                  <a:lnTo>
                    <a:pt x="13180" y="41483"/>
                  </a:lnTo>
                  <a:lnTo>
                    <a:pt x="21589" y="43179"/>
                  </a:lnTo>
                  <a:lnTo>
                    <a:pt x="29999" y="41483"/>
                  </a:lnTo>
                  <a:lnTo>
                    <a:pt x="36861" y="36856"/>
                  </a:lnTo>
                  <a:lnTo>
                    <a:pt x="41485" y="29994"/>
                  </a:lnTo>
                  <a:lnTo>
                    <a:pt x="43179" y="21589"/>
                  </a:lnTo>
                  <a:lnTo>
                    <a:pt x="41485" y="13185"/>
                  </a:lnTo>
                  <a:lnTo>
                    <a:pt x="36861" y="6323"/>
                  </a:lnTo>
                  <a:lnTo>
                    <a:pt x="29999" y="1696"/>
                  </a:lnTo>
                  <a:lnTo>
                    <a:pt x="21589"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object 175"/>
            <p:cNvSpPr/>
            <p:nvPr/>
          </p:nvSpPr>
          <p:spPr>
            <a:xfrm>
              <a:off x="5076849" y="6450086"/>
              <a:ext cx="43180" cy="43180"/>
            </a:xfrm>
            <a:custGeom>
              <a:avLst/>
              <a:gdLst/>
              <a:ahLst/>
              <a:cxnLst/>
              <a:rect l="l" t="t" r="r" b="b"/>
              <a:pathLst>
                <a:path w="43179" h="43179">
                  <a:moveTo>
                    <a:pt x="0" y="21589"/>
                  </a:moveTo>
                  <a:lnTo>
                    <a:pt x="1694" y="13185"/>
                  </a:lnTo>
                  <a:lnTo>
                    <a:pt x="6318" y="6323"/>
                  </a:lnTo>
                  <a:lnTo>
                    <a:pt x="13180" y="1696"/>
                  </a:lnTo>
                  <a:lnTo>
                    <a:pt x="21589" y="0"/>
                  </a:lnTo>
                  <a:lnTo>
                    <a:pt x="29999" y="1696"/>
                  </a:lnTo>
                  <a:lnTo>
                    <a:pt x="36861" y="6323"/>
                  </a:lnTo>
                  <a:lnTo>
                    <a:pt x="41485" y="13185"/>
                  </a:lnTo>
                  <a:lnTo>
                    <a:pt x="43179" y="21589"/>
                  </a:lnTo>
                  <a:lnTo>
                    <a:pt x="41485" y="29994"/>
                  </a:lnTo>
                  <a:lnTo>
                    <a:pt x="36861" y="36856"/>
                  </a:lnTo>
                  <a:lnTo>
                    <a:pt x="29999" y="41483"/>
                  </a:lnTo>
                  <a:lnTo>
                    <a:pt x="21589" y="43179"/>
                  </a:lnTo>
                  <a:lnTo>
                    <a:pt x="13180" y="41483"/>
                  </a:lnTo>
                  <a:lnTo>
                    <a:pt x="6318" y="36856"/>
                  </a:lnTo>
                  <a:lnTo>
                    <a:pt x="1694" y="29994"/>
                  </a:lnTo>
                  <a:lnTo>
                    <a:pt x="0" y="21589"/>
                  </a:lnTo>
                  <a:close/>
                </a:path>
              </a:pathLst>
            </a:custGeom>
            <a:ln w="7620">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object 176"/>
            <p:cNvSpPr/>
            <p:nvPr/>
          </p:nvSpPr>
          <p:spPr>
            <a:xfrm>
              <a:off x="1218588" y="6734566"/>
              <a:ext cx="160020" cy="0"/>
            </a:xfrm>
            <a:custGeom>
              <a:avLst/>
              <a:gdLst/>
              <a:ahLst/>
              <a:cxnLst/>
              <a:rect l="l" t="t" r="r" b="b"/>
              <a:pathLst>
                <a:path w="160019">
                  <a:moveTo>
                    <a:pt x="0" y="0"/>
                  </a:moveTo>
                  <a:lnTo>
                    <a:pt x="160020" y="0"/>
                  </a:lnTo>
                </a:path>
              </a:pathLst>
            </a:custGeom>
            <a:ln w="33020">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object 177"/>
            <p:cNvSpPr/>
            <p:nvPr/>
          </p:nvSpPr>
          <p:spPr>
            <a:xfrm>
              <a:off x="1264309" y="6714246"/>
              <a:ext cx="45720" cy="43180"/>
            </a:xfrm>
            <a:custGeom>
              <a:avLst/>
              <a:gdLst/>
              <a:ahLst/>
              <a:cxnLst/>
              <a:rect l="l" t="t" r="r" b="b"/>
              <a:pathLst>
                <a:path w="45719" h="43179">
                  <a:moveTo>
                    <a:pt x="22859" y="0"/>
                  </a:moveTo>
                  <a:lnTo>
                    <a:pt x="13983" y="1696"/>
                  </a:lnTo>
                  <a:lnTo>
                    <a:pt x="6715" y="6323"/>
                  </a:lnTo>
                  <a:lnTo>
                    <a:pt x="1803" y="13185"/>
                  </a:lnTo>
                  <a:lnTo>
                    <a:pt x="0" y="21590"/>
                  </a:lnTo>
                  <a:lnTo>
                    <a:pt x="1803" y="29994"/>
                  </a:lnTo>
                  <a:lnTo>
                    <a:pt x="6715" y="36856"/>
                  </a:lnTo>
                  <a:lnTo>
                    <a:pt x="13983" y="41483"/>
                  </a:lnTo>
                  <a:lnTo>
                    <a:pt x="22859" y="43180"/>
                  </a:lnTo>
                  <a:lnTo>
                    <a:pt x="31736" y="41483"/>
                  </a:lnTo>
                  <a:lnTo>
                    <a:pt x="39004" y="36856"/>
                  </a:lnTo>
                  <a:lnTo>
                    <a:pt x="43916" y="29994"/>
                  </a:lnTo>
                  <a:lnTo>
                    <a:pt x="45719" y="21590"/>
                  </a:lnTo>
                  <a:lnTo>
                    <a:pt x="43916" y="13185"/>
                  </a:lnTo>
                  <a:lnTo>
                    <a:pt x="39004" y="6323"/>
                  </a:lnTo>
                  <a:lnTo>
                    <a:pt x="31736" y="1696"/>
                  </a:lnTo>
                  <a:lnTo>
                    <a:pt x="22859" y="0"/>
                  </a:lnTo>
                  <a:close/>
                </a:path>
              </a:pathLst>
            </a:custGeom>
            <a:solidFill>
              <a:srgbClr val="8000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object 178"/>
            <p:cNvSpPr/>
            <p:nvPr/>
          </p:nvSpPr>
          <p:spPr>
            <a:xfrm>
              <a:off x="1264309" y="6714246"/>
              <a:ext cx="45720" cy="43180"/>
            </a:xfrm>
            <a:custGeom>
              <a:avLst/>
              <a:gdLst/>
              <a:ahLst/>
              <a:cxnLst/>
              <a:rect l="l" t="t" r="r" b="b"/>
              <a:pathLst>
                <a:path w="45719" h="43179">
                  <a:moveTo>
                    <a:pt x="0" y="21590"/>
                  </a:moveTo>
                  <a:lnTo>
                    <a:pt x="1803" y="13185"/>
                  </a:lnTo>
                  <a:lnTo>
                    <a:pt x="6715" y="6323"/>
                  </a:lnTo>
                  <a:lnTo>
                    <a:pt x="13983" y="1696"/>
                  </a:lnTo>
                  <a:lnTo>
                    <a:pt x="22859" y="0"/>
                  </a:lnTo>
                  <a:lnTo>
                    <a:pt x="31736" y="1696"/>
                  </a:lnTo>
                  <a:lnTo>
                    <a:pt x="39004" y="6323"/>
                  </a:lnTo>
                  <a:lnTo>
                    <a:pt x="43916" y="13185"/>
                  </a:lnTo>
                  <a:lnTo>
                    <a:pt x="45719" y="21590"/>
                  </a:lnTo>
                  <a:lnTo>
                    <a:pt x="43916" y="29994"/>
                  </a:lnTo>
                  <a:lnTo>
                    <a:pt x="39004" y="36856"/>
                  </a:lnTo>
                  <a:lnTo>
                    <a:pt x="31736" y="41483"/>
                  </a:lnTo>
                  <a:lnTo>
                    <a:pt x="22859" y="43180"/>
                  </a:lnTo>
                  <a:lnTo>
                    <a:pt x="13983" y="41483"/>
                  </a:lnTo>
                  <a:lnTo>
                    <a:pt x="6715" y="36856"/>
                  </a:lnTo>
                  <a:lnTo>
                    <a:pt x="1803" y="29994"/>
                  </a:lnTo>
                  <a:lnTo>
                    <a:pt x="0" y="21590"/>
                  </a:lnTo>
                  <a:close/>
                </a:path>
              </a:pathLst>
            </a:custGeom>
            <a:ln w="7619">
              <a:solidFill>
                <a:srgbClr val="800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object 179"/>
            <p:cNvSpPr/>
            <p:nvPr/>
          </p:nvSpPr>
          <p:spPr>
            <a:xfrm>
              <a:off x="2508909" y="6734566"/>
              <a:ext cx="157480" cy="0"/>
            </a:xfrm>
            <a:custGeom>
              <a:avLst/>
              <a:gdLst/>
              <a:ahLst/>
              <a:cxnLst/>
              <a:rect l="l" t="t" r="r" b="b"/>
              <a:pathLst>
                <a:path w="157479">
                  <a:moveTo>
                    <a:pt x="0" y="0"/>
                  </a:moveTo>
                  <a:lnTo>
                    <a:pt x="157479" y="0"/>
                  </a:lnTo>
                </a:path>
              </a:pathLst>
            </a:custGeom>
            <a:ln w="330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object 180"/>
            <p:cNvSpPr/>
            <p:nvPr/>
          </p:nvSpPr>
          <p:spPr>
            <a:xfrm>
              <a:off x="2564788" y="6714246"/>
              <a:ext cx="43180" cy="43180"/>
            </a:xfrm>
            <a:custGeom>
              <a:avLst/>
              <a:gdLst/>
              <a:ahLst/>
              <a:cxnLst/>
              <a:rect l="l" t="t" r="r" b="b"/>
              <a:pathLst>
                <a:path w="43179" h="43179">
                  <a:moveTo>
                    <a:pt x="21590" y="0"/>
                  </a:moveTo>
                  <a:lnTo>
                    <a:pt x="13180" y="1696"/>
                  </a:lnTo>
                  <a:lnTo>
                    <a:pt x="6318" y="6323"/>
                  </a:lnTo>
                  <a:lnTo>
                    <a:pt x="1694" y="13185"/>
                  </a:lnTo>
                  <a:lnTo>
                    <a:pt x="0" y="21590"/>
                  </a:lnTo>
                  <a:lnTo>
                    <a:pt x="1694" y="29994"/>
                  </a:lnTo>
                  <a:lnTo>
                    <a:pt x="6318" y="36856"/>
                  </a:lnTo>
                  <a:lnTo>
                    <a:pt x="13180" y="41483"/>
                  </a:lnTo>
                  <a:lnTo>
                    <a:pt x="21590" y="43180"/>
                  </a:lnTo>
                  <a:lnTo>
                    <a:pt x="29999" y="41483"/>
                  </a:lnTo>
                  <a:lnTo>
                    <a:pt x="36861" y="36856"/>
                  </a:lnTo>
                  <a:lnTo>
                    <a:pt x="41485" y="29994"/>
                  </a:lnTo>
                  <a:lnTo>
                    <a:pt x="43180" y="21590"/>
                  </a:lnTo>
                  <a:lnTo>
                    <a:pt x="41485" y="13185"/>
                  </a:lnTo>
                  <a:lnTo>
                    <a:pt x="36861" y="6323"/>
                  </a:lnTo>
                  <a:lnTo>
                    <a:pt x="29999" y="1696"/>
                  </a:lnTo>
                  <a:lnTo>
                    <a:pt x="2159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object 181"/>
            <p:cNvSpPr/>
            <p:nvPr/>
          </p:nvSpPr>
          <p:spPr>
            <a:xfrm>
              <a:off x="2564788" y="6714246"/>
              <a:ext cx="43180" cy="43180"/>
            </a:xfrm>
            <a:custGeom>
              <a:avLst/>
              <a:gdLst/>
              <a:ahLst/>
              <a:cxnLst/>
              <a:rect l="l" t="t" r="r" b="b"/>
              <a:pathLst>
                <a:path w="43179" h="43179">
                  <a:moveTo>
                    <a:pt x="0" y="21590"/>
                  </a:moveTo>
                  <a:lnTo>
                    <a:pt x="1694" y="13185"/>
                  </a:lnTo>
                  <a:lnTo>
                    <a:pt x="6318" y="6323"/>
                  </a:lnTo>
                  <a:lnTo>
                    <a:pt x="13180" y="1696"/>
                  </a:lnTo>
                  <a:lnTo>
                    <a:pt x="21590" y="0"/>
                  </a:lnTo>
                  <a:lnTo>
                    <a:pt x="29999" y="1696"/>
                  </a:lnTo>
                  <a:lnTo>
                    <a:pt x="36861" y="6323"/>
                  </a:lnTo>
                  <a:lnTo>
                    <a:pt x="41485" y="13185"/>
                  </a:lnTo>
                  <a:lnTo>
                    <a:pt x="43180" y="21590"/>
                  </a:lnTo>
                  <a:lnTo>
                    <a:pt x="41485" y="29994"/>
                  </a:lnTo>
                  <a:lnTo>
                    <a:pt x="36861" y="36856"/>
                  </a:lnTo>
                  <a:lnTo>
                    <a:pt x="29999" y="41483"/>
                  </a:lnTo>
                  <a:lnTo>
                    <a:pt x="21590" y="43180"/>
                  </a:lnTo>
                  <a:lnTo>
                    <a:pt x="13180" y="41483"/>
                  </a:lnTo>
                  <a:lnTo>
                    <a:pt x="6318" y="36856"/>
                  </a:lnTo>
                  <a:lnTo>
                    <a:pt x="1694" y="29994"/>
                  </a:lnTo>
                  <a:lnTo>
                    <a:pt x="0" y="21590"/>
                  </a:lnTo>
                  <a:close/>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object 182"/>
            <p:cNvSpPr/>
            <p:nvPr/>
          </p:nvSpPr>
          <p:spPr>
            <a:xfrm>
              <a:off x="3771289" y="6734566"/>
              <a:ext cx="157480" cy="0"/>
            </a:xfrm>
            <a:custGeom>
              <a:avLst/>
              <a:gdLst/>
              <a:ahLst/>
              <a:cxnLst/>
              <a:rect l="l" t="t" r="r" b="b"/>
              <a:pathLst>
                <a:path w="157479">
                  <a:moveTo>
                    <a:pt x="0" y="0"/>
                  </a:moveTo>
                  <a:lnTo>
                    <a:pt x="157480" y="0"/>
                  </a:lnTo>
                </a:path>
              </a:pathLst>
            </a:custGeom>
            <a:ln w="330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object 183"/>
            <p:cNvSpPr/>
            <p:nvPr/>
          </p:nvSpPr>
          <p:spPr>
            <a:xfrm>
              <a:off x="3827169" y="6714246"/>
              <a:ext cx="43180" cy="43180"/>
            </a:xfrm>
            <a:custGeom>
              <a:avLst/>
              <a:gdLst/>
              <a:ahLst/>
              <a:cxnLst/>
              <a:rect l="l" t="t" r="r" b="b"/>
              <a:pathLst>
                <a:path w="43179" h="43179">
                  <a:moveTo>
                    <a:pt x="21589" y="0"/>
                  </a:moveTo>
                  <a:lnTo>
                    <a:pt x="13180" y="1696"/>
                  </a:lnTo>
                  <a:lnTo>
                    <a:pt x="6318" y="6323"/>
                  </a:lnTo>
                  <a:lnTo>
                    <a:pt x="1694" y="13185"/>
                  </a:lnTo>
                  <a:lnTo>
                    <a:pt x="0" y="21590"/>
                  </a:lnTo>
                  <a:lnTo>
                    <a:pt x="1694" y="29994"/>
                  </a:lnTo>
                  <a:lnTo>
                    <a:pt x="6318" y="36856"/>
                  </a:lnTo>
                  <a:lnTo>
                    <a:pt x="13180" y="41483"/>
                  </a:lnTo>
                  <a:lnTo>
                    <a:pt x="21589" y="43180"/>
                  </a:lnTo>
                  <a:lnTo>
                    <a:pt x="29999" y="41483"/>
                  </a:lnTo>
                  <a:lnTo>
                    <a:pt x="36861" y="36856"/>
                  </a:lnTo>
                  <a:lnTo>
                    <a:pt x="41485" y="29994"/>
                  </a:lnTo>
                  <a:lnTo>
                    <a:pt x="43179" y="21590"/>
                  </a:lnTo>
                  <a:lnTo>
                    <a:pt x="41485" y="13185"/>
                  </a:lnTo>
                  <a:lnTo>
                    <a:pt x="36861" y="6323"/>
                  </a:lnTo>
                  <a:lnTo>
                    <a:pt x="29999" y="1696"/>
                  </a:lnTo>
                  <a:lnTo>
                    <a:pt x="21589" y="0"/>
                  </a:lnTo>
                  <a:close/>
                </a:path>
              </a:pathLst>
            </a:custGeom>
            <a:solidFill>
              <a:srgbClr val="8A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object 184"/>
            <p:cNvSpPr/>
            <p:nvPr/>
          </p:nvSpPr>
          <p:spPr>
            <a:xfrm>
              <a:off x="3827169" y="6714246"/>
              <a:ext cx="43180" cy="43180"/>
            </a:xfrm>
            <a:custGeom>
              <a:avLst/>
              <a:gdLst/>
              <a:ahLst/>
              <a:cxnLst/>
              <a:rect l="l" t="t" r="r" b="b"/>
              <a:pathLst>
                <a:path w="43179" h="43179">
                  <a:moveTo>
                    <a:pt x="0" y="21590"/>
                  </a:moveTo>
                  <a:lnTo>
                    <a:pt x="1694" y="13185"/>
                  </a:lnTo>
                  <a:lnTo>
                    <a:pt x="6318" y="6323"/>
                  </a:lnTo>
                  <a:lnTo>
                    <a:pt x="13180" y="1696"/>
                  </a:lnTo>
                  <a:lnTo>
                    <a:pt x="21589" y="0"/>
                  </a:lnTo>
                  <a:lnTo>
                    <a:pt x="29999" y="1696"/>
                  </a:lnTo>
                  <a:lnTo>
                    <a:pt x="36861" y="6323"/>
                  </a:lnTo>
                  <a:lnTo>
                    <a:pt x="41485" y="13185"/>
                  </a:lnTo>
                  <a:lnTo>
                    <a:pt x="43179" y="21590"/>
                  </a:lnTo>
                  <a:lnTo>
                    <a:pt x="41485" y="29994"/>
                  </a:lnTo>
                  <a:lnTo>
                    <a:pt x="36861" y="36856"/>
                  </a:lnTo>
                  <a:lnTo>
                    <a:pt x="29999" y="41483"/>
                  </a:lnTo>
                  <a:lnTo>
                    <a:pt x="21589" y="43180"/>
                  </a:lnTo>
                  <a:lnTo>
                    <a:pt x="13180" y="41483"/>
                  </a:lnTo>
                  <a:lnTo>
                    <a:pt x="6318" y="36856"/>
                  </a:lnTo>
                  <a:lnTo>
                    <a:pt x="1694" y="29994"/>
                  </a:lnTo>
                  <a:lnTo>
                    <a:pt x="0" y="21590"/>
                  </a:lnTo>
                  <a:close/>
                </a:path>
              </a:pathLst>
            </a:custGeom>
            <a:ln w="7620">
              <a:solidFill>
                <a:srgbClr val="8A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object 185"/>
            <p:cNvSpPr txBox="1"/>
            <p:nvPr/>
          </p:nvSpPr>
          <p:spPr>
            <a:xfrm>
              <a:off x="5250839" y="6381823"/>
              <a:ext cx="862965" cy="2387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Z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9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4</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6" name="object 186"/>
            <p:cNvSpPr txBox="1"/>
            <p:nvPr/>
          </p:nvSpPr>
          <p:spPr>
            <a:xfrm>
              <a:off x="1439315" y="6332698"/>
              <a:ext cx="995044" cy="551180"/>
            </a:xfrm>
            <a:prstGeom prst="rect">
              <a:avLst/>
            </a:prstGeom>
          </p:spPr>
          <p:txBody>
            <a:bodyPr vert="horz" wrap="square" lIns="0" tIns="61594" rIns="0" bIns="0" rtlCol="0">
              <a:spAutoFit/>
            </a:bodyPr>
            <a:lstStyle/>
            <a:p>
              <a:pPr marL="12700" marR="0" lvl="0" indent="0" algn="l" defTabSz="914400" rtl="0" eaLnBrk="1" fontAlgn="auto" latinLnBrk="0" hangingPunct="1">
                <a:lnSpc>
                  <a:spcPct val="100000"/>
                </a:lnSpc>
                <a:spcBef>
                  <a:spcPts val="484"/>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Z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5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1</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SA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15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5</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87" name="object 187"/>
            <p:cNvSpPr txBox="1"/>
            <p:nvPr/>
          </p:nvSpPr>
          <p:spPr>
            <a:xfrm>
              <a:off x="2710839" y="6336420"/>
              <a:ext cx="995044" cy="542925"/>
            </a:xfrm>
            <a:prstGeom prst="rect">
              <a:avLst/>
            </a:prstGeom>
          </p:spPr>
          <p:txBody>
            <a:bodyPr vert="horz" wrap="square" lIns="0" tIns="57785" rIns="0" bIns="0" rtlCol="0">
              <a:spAutoFit/>
            </a:bodyPr>
            <a:lstStyle/>
            <a:p>
              <a:pPr marL="40640" marR="0" lvl="0" indent="0" algn="l" defTabSz="914400" rtl="0" eaLnBrk="1" fontAlgn="auto" latinLnBrk="0" hangingPunct="1">
                <a:lnSpc>
                  <a:spcPct val="100000"/>
                </a:lnSpc>
                <a:spcBef>
                  <a:spcPts val="455"/>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Z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6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2</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36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SA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13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6</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88" name="object 188"/>
            <p:cNvSpPr txBox="1"/>
            <p:nvPr/>
          </p:nvSpPr>
          <p:spPr>
            <a:xfrm>
              <a:off x="3993539" y="6332698"/>
              <a:ext cx="995044" cy="551180"/>
            </a:xfrm>
            <a:prstGeom prst="rect">
              <a:avLst/>
            </a:prstGeom>
          </p:spPr>
          <p:txBody>
            <a:bodyPr vert="horz" wrap="square" lIns="0" tIns="61594" rIns="0" bIns="0" rtlCol="0">
              <a:spAutoFit/>
            </a:bodyPr>
            <a:lstStyle/>
            <a:p>
              <a:pPr marL="20955" marR="0" lvl="0" indent="0" algn="l" defTabSz="914400" rtl="0" eaLnBrk="1" fontAlgn="auto" latinLnBrk="0" hangingPunct="1">
                <a:lnSpc>
                  <a:spcPct val="100000"/>
                </a:lnSpc>
                <a:spcBef>
                  <a:spcPts val="484"/>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Z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6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3</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SA </a:t>
              </a:r>
              <a:r>
                <a:rPr kumimoji="0" sz="1400" b="1" i="0" u="none" strike="noStrike" kern="1200" cap="none" spc="-15" normalizeH="0" baseline="0" noProof="0" dirty="0">
                  <a:ln>
                    <a:noFill/>
                  </a:ln>
                  <a:solidFill>
                    <a:prstClr val="black"/>
                  </a:solidFill>
                  <a:effectLst/>
                  <a:uLnTx/>
                  <a:uFillTx/>
                  <a:latin typeface="Arial"/>
                  <a:ea typeface="+mn-ea"/>
                  <a:cs typeface="Arial"/>
                </a:rPr>
                <a:t>Triplet</a:t>
              </a:r>
              <a:r>
                <a:rPr kumimoji="0" sz="1400" b="1" i="0" u="none" strike="noStrike" kern="1200" cap="none" spc="-15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7</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89" name="object 189"/>
            <p:cNvSpPr txBox="1"/>
            <p:nvPr/>
          </p:nvSpPr>
          <p:spPr>
            <a:xfrm>
              <a:off x="6896378" y="6499298"/>
              <a:ext cx="687070" cy="2698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Arial"/>
                  <a:ea typeface="+mn-ea"/>
                  <a:cs typeface="Arial"/>
                </a:rPr>
                <a:t>E</a:t>
              </a:r>
              <a:r>
                <a:rPr kumimoji="0" sz="1600" b="1" i="0" u="none" strike="noStrike" kern="1200" cap="none" spc="-35" normalizeH="0" baseline="0" noProof="0" dirty="0">
                  <a:ln>
                    <a:noFill/>
                  </a:ln>
                  <a:solidFill>
                    <a:prstClr val="black"/>
                  </a:solidFill>
                  <a:effectLst/>
                  <a:uLnTx/>
                  <a:uFillTx/>
                  <a:latin typeface="Arial"/>
                  <a:ea typeface="+mn-ea"/>
                  <a:cs typeface="Arial"/>
                </a:rPr>
                <a:t>v</a:t>
              </a:r>
              <a:r>
                <a:rPr kumimoji="0" sz="1600" b="1" i="0" u="none" strike="noStrike" kern="1200" cap="none" spc="-15" normalizeH="0" baseline="0" noProof="0" dirty="0">
                  <a:ln>
                    <a:noFill/>
                  </a:ln>
                  <a:solidFill>
                    <a:prstClr val="black"/>
                  </a:solidFill>
                  <a:effectLst/>
                  <a:uLnTx/>
                  <a:uFillTx/>
                  <a:latin typeface="Arial"/>
                  <a:ea typeface="+mn-ea"/>
                  <a:cs typeface="Arial"/>
                </a:rPr>
                <a:t>e</a:t>
              </a:r>
              <a:r>
                <a:rPr kumimoji="0" sz="1600" b="1" i="0" u="none" strike="noStrike" kern="1200" cap="none" spc="0" normalizeH="0" baseline="0" noProof="0" dirty="0">
                  <a:ln>
                    <a:noFill/>
                  </a:ln>
                  <a:solidFill>
                    <a:prstClr val="black"/>
                  </a:solidFill>
                  <a:effectLst/>
                  <a:uLnTx/>
                  <a:uFillTx/>
                  <a:latin typeface="Arial"/>
                  <a:ea typeface="+mn-ea"/>
                  <a:cs typeface="Arial"/>
                </a:rPr>
                <a:t>n</a:t>
              </a:r>
              <a:r>
                <a:rPr kumimoji="0" sz="1600" b="1" i="0" u="none" strike="noStrike" kern="1200" cap="none" spc="5" normalizeH="0" baseline="0" noProof="0" dirty="0">
                  <a:ln>
                    <a:noFill/>
                  </a:ln>
                  <a:solidFill>
                    <a:prstClr val="black"/>
                  </a:solidFill>
                  <a:effectLst/>
                  <a:uLnTx/>
                  <a:uFillTx/>
                  <a:latin typeface="Arial"/>
                  <a:ea typeface="+mn-ea"/>
                  <a:cs typeface="Arial"/>
                </a:rPr>
                <a:t>t</a:t>
              </a:r>
              <a:r>
                <a:rPr kumimoji="0" sz="1600" b="1" i="0" u="none" strike="noStrike" kern="1200" cap="none" spc="0" normalizeH="0" baseline="0" noProof="0" dirty="0">
                  <a:ln>
                    <a:noFill/>
                  </a:ln>
                  <a:solidFill>
                    <a:prstClr val="black"/>
                  </a:solidFill>
                  <a:effectLst/>
                  <a:uLnTx/>
                  <a:uFillTx/>
                  <a:latin typeface="Arial"/>
                  <a:ea typeface="+mn-ea"/>
                  <a:cs typeface="Arial"/>
                </a:rPr>
                <a:t>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190" name="object 190"/>
            <p:cNvSpPr/>
            <p:nvPr/>
          </p:nvSpPr>
          <p:spPr>
            <a:xfrm>
              <a:off x="7720989" y="6462786"/>
              <a:ext cx="33020" cy="33020"/>
            </a:xfrm>
            <a:custGeom>
              <a:avLst/>
              <a:gdLst/>
              <a:ahLst/>
              <a:cxnLst/>
              <a:rect l="l" t="t" r="r" b="b"/>
              <a:pathLst>
                <a:path w="33020" h="33020">
                  <a:moveTo>
                    <a:pt x="25653" y="0"/>
                  </a:moveTo>
                  <a:lnTo>
                    <a:pt x="7365" y="0"/>
                  </a:lnTo>
                  <a:lnTo>
                    <a:pt x="0" y="7391"/>
                  </a:lnTo>
                  <a:lnTo>
                    <a:pt x="0" y="25628"/>
                  </a:lnTo>
                  <a:lnTo>
                    <a:pt x="7365" y="33019"/>
                  </a:lnTo>
                  <a:lnTo>
                    <a:pt x="25653" y="33019"/>
                  </a:lnTo>
                  <a:lnTo>
                    <a:pt x="33019" y="25628"/>
                  </a:lnTo>
                  <a:lnTo>
                    <a:pt x="33019" y="7391"/>
                  </a:lnTo>
                  <a:lnTo>
                    <a:pt x="25653"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object 191"/>
            <p:cNvSpPr/>
            <p:nvPr/>
          </p:nvSpPr>
          <p:spPr>
            <a:xfrm>
              <a:off x="7720989" y="6462786"/>
              <a:ext cx="33020" cy="33020"/>
            </a:xfrm>
            <a:custGeom>
              <a:avLst/>
              <a:gdLst/>
              <a:ahLst/>
              <a:cxnLst/>
              <a:rect l="l" t="t" r="r" b="b"/>
              <a:pathLst>
                <a:path w="33020" h="33020">
                  <a:moveTo>
                    <a:pt x="0" y="16509"/>
                  </a:moveTo>
                  <a:lnTo>
                    <a:pt x="0" y="7391"/>
                  </a:lnTo>
                  <a:lnTo>
                    <a:pt x="7365" y="0"/>
                  </a:lnTo>
                  <a:lnTo>
                    <a:pt x="16509" y="0"/>
                  </a:lnTo>
                  <a:lnTo>
                    <a:pt x="25653" y="0"/>
                  </a:lnTo>
                  <a:lnTo>
                    <a:pt x="33019" y="7391"/>
                  </a:lnTo>
                  <a:lnTo>
                    <a:pt x="33019" y="16509"/>
                  </a:lnTo>
                  <a:lnTo>
                    <a:pt x="33019" y="25628"/>
                  </a:lnTo>
                  <a:lnTo>
                    <a:pt x="25653" y="33019"/>
                  </a:lnTo>
                  <a:lnTo>
                    <a:pt x="16509" y="33019"/>
                  </a:lnTo>
                  <a:lnTo>
                    <a:pt x="7365" y="33019"/>
                  </a:lnTo>
                  <a:lnTo>
                    <a:pt x="0" y="25628"/>
                  </a:lnTo>
                  <a:lnTo>
                    <a:pt x="0" y="16509"/>
                  </a:lnTo>
                  <a:close/>
                </a:path>
              </a:pathLst>
            </a:custGeom>
            <a:ln w="76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object 192"/>
            <p:cNvSpPr/>
            <p:nvPr/>
          </p:nvSpPr>
          <p:spPr>
            <a:xfrm>
              <a:off x="8306458" y="6448816"/>
              <a:ext cx="111759" cy="10921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object 193"/>
            <p:cNvSpPr/>
            <p:nvPr/>
          </p:nvSpPr>
          <p:spPr>
            <a:xfrm>
              <a:off x="7668918" y="6674875"/>
              <a:ext cx="139699" cy="1397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object 194"/>
            <p:cNvSpPr/>
            <p:nvPr/>
          </p:nvSpPr>
          <p:spPr>
            <a:xfrm>
              <a:off x="8293758" y="6687575"/>
              <a:ext cx="160019" cy="16002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object 195"/>
            <p:cNvSpPr txBox="1"/>
            <p:nvPr/>
          </p:nvSpPr>
          <p:spPr>
            <a:xfrm>
              <a:off x="7926093" y="6349438"/>
              <a:ext cx="843915" cy="551815"/>
            </a:xfrm>
            <a:prstGeom prst="rect">
              <a:avLst/>
            </a:prstGeom>
          </p:spPr>
          <p:txBody>
            <a:bodyPr vert="horz" wrap="square" lIns="0" tIns="31750" rIns="0" bIns="0" rtlCol="0">
              <a:spAutoFit/>
            </a:bodyPr>
            <a:lstStyle/>
            <a:p>
              <a:pPr marL="12700" marR="0" lvl="0" indent="0" algn="l" defTabSz="914400" rtl="0" eaLnBrk="1" fontAlgn="auto" latinLnBrk="0" hangingPunct="1">
                <a:lnSpc>
                  <a:spcPct val="100000"/>
                </a:lnSpc>
                <a:spcBef>
                  <a:spcPts val="250"/>
                </a:spcBef>
                <a:spcAft>
                  <a:spcPts val="0"/>
                </a:spcAft>
                <a:buClrTx/>
                <a:buSzTx/>
                <a:buFontTx/>
                <a:buNone/>
                <a:tabLst>
                  <a:tab pos="607060" algn="l"/>
                </a:tabLst>
                <a:defRPr/>
              </a:pPr>
              <a:r>
                <a:rPr kumimoji="0" sz="1600" b="0" i="0" u="none" strike="noStrike" kern="1200" cap="none" spc="-15" normalizeH="0" baseline="0" noProof="0" dirty="0">
                  <a:ln>
                    <a:noFill/>
                  </a:ln>
                  <a:solidFill>
                    <a:prstClr val="black"/>
                  </a:solidFill>
                  <a:effectLst/>
                  <a:uLnTx/>
                  <a:uFillTx/>
                  <a:latin typeface="Arial"/>
                  <a:ea typeface="+mn-ea"/>
                  <a:cs typeface="Arial"/>
                </a:rPr>
                <a:t>1</a:t>
              </a:r>
              <a:r>
                <a:rPr kumimoji="0" sz="1600" b="0" i="0" u="none" strike="noStrike" kern="1200" cap="none" spc="-5" normalizeH="0" baseline="0" noProof="0" dirty="0">
                  <a:ln>
                    <a:noFill/>
                  </a:ln>
                  <a:solidFill>
                    <a:prstClr val="black"/>
                  </a:solidFill>
                  <a:effectLst/>
                  <a:uLnTx/>
                  <a:uFillTx/>
                  <a:latin typeface="Arial"/>
                  <a:ea typeface="+mn-ea"/>
                  <a:cs typeface="Arial"/>
                </a:rPr>
                <a:t>0</a:t>
              </a:r>
              <a:r>
                <a:rPr kumimoji="0" sz="1600" b="0" i="0" u="none" strike="noStrike" kern="1200" cap="none" spc="0" normalizeH="0" baseline="0" noProof="0" dirty="0">
                  <a:ln>
                    <a:noFill/>
                  </a:ln>
                  <a:solidFill>
                    <a:prstClr val="black"/>
                  </a:solidFill>
                  <a:effectLst/>
                  <a:uLnTx/>
                  <a:uFillTx/>
                  <a:latin typeface="Arial"/>
                  <a:ea typeface="+mn-ea"/>
                  <a:cs typeface="Arial"/>
                </a:rPr>
                <a:t>	</a:t>
              </a:r>
              <a:r>
                <a:rPr kumimoji="0" sz="1600" b="0" i="0" u="none" strike="noStrike" kern="1200" cap="none" spc="-15" normalizeH="0" baseline="0" noProof="0" dirty="0">
                  <a:ln>
                    <a:noFill/>
                  </a:ln>
                  <a:solidFill>
                    <a:prstClr val="black"/>
                  </a:solidFill>
                  <a:effectLst/>
                  <a:uLnTx/>
                  <a:uFillTx/>
                  <a:latin typeface="Arial"/>
                  <a:ea typeface="+mn-ea"/>
                  <a:cs typeface="Arial"/>
                </a:rPr>
                <a:t>20</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55"/>
                </a:spcBef>
                <a:spcAft>
                  <a:spcPts val="0"/>
                </a:spcAft>
                <a:buClrTx/>
                <a:buSzTx/>
                <a:buFontTx/>
                <a:buNone/>
                <a:tabLst>
                  <a:tab pos="607060" algn="l"/>
                </a:tabLst>
                <a:defRPr/>
              </a:pPr>
              <a:r>
                <a:rPr kumimoji="0" sz="1600" b="0" i="0" u="none" strike="noStrike" kern="1200" cap="none" spc="-15" normalizeH="0" baseline="0" noProof="0" dirty="0">
                  <a:ln>
                    <a:noFill/>
                  </a:ln>
                  <a:solidFill>
                    <a:prstClr val="black"/>
                  </a:solidFill>
                  <a:effectLst/>
                  <a:uLnTx/>
                  <a:uFillTx/>
                  <a:latin typeface="Arial"/>
                  <a:ea typeface="+mn-ea"/>
                  <a:cs typeface="Arial"/>
                </a:rPr>
                <a:t>3</a:t>
              </a:r>
              <a:r>
                <a:rPr kumimoji="0" sz="1600" b="0" i="0" u="none" strike="noStrike" kern="1200" cap="none" spc="-5" normalizeH="0" baseline="0" noProof="0" dirty="0">
                  <a:ln>
                    <a:noFill/>
                  </a:ln>
                  <a:solidFill>
                    <a:prstClr val="black"/>
                  </a:solidFill>
                  <a:effectLst/>
                  <a:uLnTx/>
                  <a:uFillTx/>
                  <a:latin typeface="Arial"/>
                  <a:ea typeface="+mn-ea"/>
                  <a:cs typeface="Arial"/>
                </a:rPr>
                <a:t>0</a:t>
              </a:r>
              <a:r>
                <a:rPr kumimoji="0" sz="1600" b="0" i="0" u="none" strike="noStrike" kern="1200" cap="none" spc="0" normalizeH="0" baseline="0" noProof="0" dirty="0">
                  <a:ln>
                    <a:noFill/>
                  </a:ln>
                  <a:solidFill>
                    <a:prstClr val="black"/>
                  </a:solidFill>
                  <a:effectLst/>
                  <a:uLnTx/>
                  <a:uFillTx/>
                  <a:latin typeface="Arial"/>
                  <a:ea typeface="+mn-ea"/>
                  <a:cs typeface="Arial"/>
                </a:rPr>
                <a:t>	</a:t>
              </a:r>
              <a:r>
                <a:rPr kumimoji="0" sz="1600" b="0" i="0" u="none" strike="noStrike" kern="1200" cap="none" spc="-15" normalizeH="0" baseline="0" noProof="0" dirty="0">
                  <a:ln>
                    <a:noFill/>
                  </a:ln>
                  <a:solidFill>
                    <a:prstClr val="black"/>
                  </a:solidFill>
                  <a:effectLst/>
                  <a:uLnTx/>
                  <a:uFillTx/>
                  <a:latin typeface="Arial"/>
                  <a:ea typeface="+mn-ea"/>
                  <a:cs typeface="Arial"/>
                </a:rPr>
                <a:t>40</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grpSp>
      <p:sp>
        <p:nvSpPr>
          <p:cNvPr id="2" name="object 2"/>
          <p:cNvSpPr txBox="1">
            <a:spLocks noGrp="1"/>
          </p:cNvSpPr>
          <p:nvPr>
            <p:ph type="title"/>
          </p:nvPr>
        </p:nvSpPr>
        <p:spPr>
          <a:xfrm>
            <a:off x="611188" y="337210"/>
            <a:ext cx="10966450" cy="489878"/>
          </a:xfrm>
          <a:prstGeom prst="rect">
            <a:avLst/>
          </a:prstGeom>
        </p:spPr>
        <p:txBody>
          <a:bodyPr vert="horz" wrap="square" lIns="0" tIns="12700" rIns="0" bIns="0" rtlCol="0">
            <a:spAutoFit/>
          </a:bodyPr>
          <a:lstStyle/>
          <a:p>
            <a:pPr marL="12700">
              <a:lnSpc>
                <a:spcPct val="100000"/>
              </a:lnSpc>
              <a:spcBef>
                <a:spcPts val="100"/>
              </a:spcBef>
            </a:pPr>
            <a:r>
              <a:rPr lang="en-US" sz="3100" spc="-75" dirty="0" err="1"/>
              <a:t>PopART</a:t>
            </a:r>
            <a:r>
              <a:rPr lang="en-US" sz="3100" spc="-75" dirty="0"/>
              <a:t> : Primary result – Impact on HIV incidence</a:t>
            </a:r>
            <a:endParaRPr sz="3100" dirty="0"/>
          </a:p>
        </p:txBody>
      </p:sp>
      <p:sp>
        <p:nvSpPr>
          <p:cNvPr id="197" name="Rectangle 196">
            <a:extLst>
              <a:ext uri="{FF2B5EF4-FFF2-40B4-BE49-F238E27FC236}">
                <a16:creationId xmlns:a16="http://schemas.microsoft.com/office/drawing/2014/main" id="{70636622-A3EA-49AE-927F-74E7B83FDD30}"/>
              </a:ext>
            </a:extLst>
          </p:cNvPr>
          <p:cNvSpPr/>
          <p:nvPr/>
        </p:nvSpPr>
        <p:spPr>
          <a:xfrm>
            <a:off x="6770075" y="1161588"/>
            <a:ext cx="2162553" cy="830997"/>
          </a:xfrm>
          <a:prstGeom prst="rect">
            <a:avLst/>
          </a:prstGeom>
        </p:spPr>
        <p:txBody>
          <a:bodyPr wrap="square">
            <a:spAutoFit/>
          </a:bodyPr>
          <a:lstStyle/>
          <a:p>
            <a:pPr algn="ctr" fontAlgn="t"/>
            <a:r>
              <a:rPr lang="en-US" dirty="0">
                <a:latin typeface="Calibri" panose="020F0502020204030204" pitchFamily="34" charset="0"/>
                <a:cs typeface="Calibri" panose="020F0502020204030204" pitchFamily="34" charset="0"/>
              </a:rPr>
              <a:t>30% reduction</a:t>
            </a:r>
          </a:p>
          <a:p>
            <a:pPr algn="ctr" fontAlgn="t"/>
            <a:r>
              <a:rPr lang="en-US" dirty="0">
                <a:latin typeface="Calibri" panose="020F0502020204030204" pitchFamily="34" charset="0"/>
                <a:cs typeface="Calibri" panose="020F0502020204030204" pitchFamily="34" charset="0"/>
              </a:rPr>
              <a:t>p = 0.006</a:t>
            </a:r>
          </a:p>
        </p:txBody>
      </p:sp>
      <p:sp>
        <p:nvSpPr>
          <p:cNvPr id="86" name="object 86"/>
          <p:cNvSpPr/>
          <p:nvPr/>
        </p:nvSpPr>
        <p:spPr>
          <a:xfrm>
            <a:off x="5473089" y="1893326"/>
            <a:ext cx="4462780" cy="0"/>
          </a:xfrm>
          <a:custGeom>
            <a:avLst/>
            <a:gdLst/>
            <a:ahLst/>
            <a:cxnLst/>
            <a:rect l="l" t="t" r="r" b="b"/>
            <a:pathLst>
              <a:path w="4462780">
                <a:moveTo>
                  <a:pt x="0" y="0"/>
                </a:moveTo>
                <a:lnTo>
                  <a:pt x="4462780" y="0"/>
                </a:lnTo>
              </a:path>
            </a:pathLst>
          </a:custGeom>
          <a:ln w="7620">
            <a:solidFill>
              <a:srgbClr val="EBEB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Rectangle 197">
            <a:extLst>
              <a:ext uri="{FF2B5EF4-FFF2-40B4-BE49-F238E27FC236}">
                <a16:creationId xmlns:a16="http://schemas.microsoft.com/office/drawing/2014/main" id="{91F60DEC-8821-46F1-8A6A-6C396D0D61D7}"/>
              </a:ext>
            </a:extLst>
          </p:cNvPr>
          <p:cNvSpPr/>
          <p:nvPr/>
        </p:nvSpPr>
        <p:spPr>
          <a:xfrm>
            <a:off x="2105504" y="1141366"/>
            <a:ext cx="1919530" cy="830997"/>
          </a:xfrm>
          <a:prstGeom prst="rect">
            <a:avLst/>
          </a:prstGeom>
        </p:spPr>
        <p:txBody>
          <a:bodyPr wrap="square">
            <a:spAutoFit/>
          </a:bodyPr>
          <a:lstStyle/>
          <a:p>
            <a:pPr algn="ctr" fontAlgn="t"/>
            <a:r>
              <a:rPr lang="en-US" dirty="0">
                <a:latin typeface="Calibri" panose="020F0502020204030204" pitchFamily="34" charset="0"/>
                <a:cs typeface="Calibri" panose="020F0502020204030204" pitchFamily="34" charset="0"/>
              </a:rPr>
              <a:t> 7% reduction</a:t>
            </a:r>
          </a:p>
          <a:p>
            <a:pPr algn="ctr" fontAlgn="t"/>
            <a:r>
              <a:rPr lang="en-US" dirty="0">
                <a:latin typeface="Calibri" panose="020F0502020204030204" pitchFamily="34" charset="0"/>
                <a:cs typeface="Calibri" panose="020F0502020204030204" pitchFamily="34" charset="0"/>
              </a:rPr>
              <a:t>p = 0.51</a:t>
            </a:r>
          </a:p>
        </p:txBody>
      </p:sp>
      <p:sp>
        <p:nvSpPr>
          <p:cNvPr id="98" name="TextBox 97">
            <a:extLst>
              <a:ext uri="{FF2B5EF4-FFF2-40B4-BE49-F238E27FC236}">
                <a16:creationId xmlns:a16="http://schemas.microsoft.com/office/drawing/2014/main" id="{DA906EEC-30FE-4980-B9C1-AFD90D681159}"/>
              </a:ext>
            </a:extLst>
          </p:cNvPr>
          <p:cNvSpPr txBox="1"/>
          <p:nvPr/>
        </p:nvSpPr>
        <p:spPr>
          <a:xfrm>
            <a:off x="9865994" y="6382206"/>
            <a:ext cx="2121108" cy="369332"/>
          </a:xfrm>
          <a:prstGeom prst="rect">
            <a:avLst/>
          </a:prstGeom>
          <a:noFill/>
        </p:spPr>
        <p:txBody>
          <a:bodyPr wrap="square" rtlCol="0">
            <a:spAutoFit/>
          </a:bodyPr>
          <a:lstStyle/>
          <a:p>
            <a:r>
              <a:rPr lang="en-US" sz="1800" dirty="0">
                <a:solidFill>
                  <a:schemeClr val="bg2">
                    <a:lumMod val="50000"/>
                  </a:schemeClr>
                </a:solidFill>
                <a:latin typeface="Calibri" panose="020F0502020204030204" pitchFamily="34" charset="0"/>
                <a:cs typeface="Calibri" panose="020F0502020204030204" pitchFamily="34" charset="0"/>
              </a:rPr>
              <a:t>Hayes, NEJM 2019</a:t>
            </a:r>
          </a:p>
        </p:txBody>
      </p:sp>
      <p:pic>
        <p:nvPicPr>
          <p:cNvPr id="199" name="Content Placeholder 3">
            <a:extLst>
              <a:ext uri="{FF2B5EF4-FFF2-40B4-BE49-F238E27FC236}">
                <a16:creationId xmlns:a16="http://schemas.microsoft.com/office/drawing/2014/main" id="{660EBA91-4A8A-4801-AC49-002E961A52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808" t="1521" r="7" b="4006"/>
          <a:stretch/>
        </p:blipFill>
        <p:spPr bwMode="auto">
          <a:xfrm>
            <a:off x="9760417" y="783"/>
            <a:ext cx="2700713" cy="1125415"/>
          </a:xfrm>
          <a:prstGeom prst="rect">
            <a:avLst/>
          </a:prstGeom>
          <a:noFill/>
          <a:ln>
            <a:noFill/>
          </a:ln>
          <a:effectLst/>
          <a:extLst>
            <a:ext uri="{909E8E84-426E-40dd-AFC4-6F175D3DCCD1}"/>
            <a:ext uri="{91240B29-F687-4f45-9708-019B960494DF}"/>
            <a:ext uri="{AF507438-7753-43e0-B8FC-AC1667EBCBE1}"/>
          </a:extLst>
        </p:spPr>
      </p:pic>
      <p:sp>
        <p:nvSpPr>
          <p:cNvPr id="200" name="TextBox 199">
            <a:extLst>
              <a:ext uri="{FF2B5EF4-FFF2-40B4-BE49-F238E27FC236}">
                <a16:creationId xmlns:a16="http://schemas.microsoft.com/office/drawing/2014/main" id="{B480EB27-0BDA-45E7-B18C-246EFC441A94}"/>
              </a:ext>
            </a:extLst>
          </p:cNvPr>
          <p:cNvSpPr txBox="1"/>
          <p:nvPr/>
        </p:nvSpPr>
        <p:spPr>
          <a:xfrm>
            <a:off x="10092968" y="1683309"/>
            <a:ext cx="2393601" cy="1015663"/>
          </a:xfrm>
          <a:prstGeom prst="rect">
            <a:avLst/>
          </a:prstGeom>
          <a:solidFill>
            <a:schemeClr val="accent3"/>
          </a:solidFill>
        </p:spPr>
        <p:txBody>
          <a:bodyPr wrap="square" rtlCol="0">
            <a:spAutoFit/>
          </a:bodyPr>
          <a:lstStyle/>
          <a:p>
            <a:r>
              <a:rPr lang="en-US" sz="2000" dirty="0">
                <a:latin typeface="Calibri" panose="020F0502020204030204" pitchFamily="34" charset="0"/>
                <a:cs typeface="Calibri" panose="020F0502020204030204" pitchFamily="34" charset="0"/>
              </a:rPr>
              <a:t>Measured HIV in cohort of 48,000 participants</a:t>
            </a:r>
          </a:p>
        </p:txBody>
      </p:sp>
      <p:sp>
        <p:nvSpPr>
          <p:cNvPr id="202" name="object 17">
            <a:extLst>
              <a:ext uri="{FF2B5EF4-FFF2-40B4-BE49-F238E27FC236}">
                <a16:creationId xmlns:a16="http://schemas.microsoft.com/office/drawing/2014/main" id="{2C8B7EDB-BE58-405D-82AB-D2D10BF22B01}"/>
              </a:ext>
            </a:extLst>
          </p:cNvPr>
          <p:cNvSpPr/>
          <p:nvPr/>
        </p:nvSpPr>
        <p:spPr>
          <a:xfrm>
            <a:off x="6644029" y="2157487"/>
            <a:ext cx="2078737" cy="1534158"/>
          </a:xfrm>
          <a:custGeom>
            <a:avLst/>
            <a:gdLst/>
            <a:ahLst/>
            <a:cxnLst/>
            <a:rect l="l" t="t" r="r" b="b"/>
            <a:pathLst>
              <a:path w="2029460" h="1247139">
                <a:moveTo>
                  <a:pt x="0" y="1247139"/>
                </a:moveTo>
                <a:lnTo>
                  <a:pt x="2029460" y="0"/>
                </a:lnTo>
              </a:path>
            </a:pathLst>
          </a:custGeom>
          <a:ln w="3302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theme/theme1.xml><?xml version="1.0" encoding="utf-8"?>
<a:theme xmlns:a="http://schemas.openxmlformats.org/drawingml/2006/main" name="Default Design">
  <a:themeElements>
    <a:clrScheme name="Custom 8">
      <a:dk1>
        <a:srgbClr val="18243D"/>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Fred Hutch">
      <a:dk1>
        <a:srgbClr val="1C3B61"/>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Fred Hutch 1">
      <a:dk1>
        <a:srgbClr val="1C3B61"/>
      </a:dk1>
      <a:lt1>
        <a:srgbClr val="89C348"/>
      </a:lt1>
      <a:dk2>
        <a:srgbClr val="207C7E"/>
      </a:dk2>
      <a:lt2>
        <a:srgbClr val="E6E6E6"/>
      </a:lt2>
      <a:accent1>
        <a:srgbClr val="39B6B9"/>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8">
      <a:dk1>
        <a:srgbClr val="18243D"/>
      </a:dk1>
      <a:lt1>
        <a:srgbClr val="6FB433"/>
      </a:lt1>
      <a:dk2>
        <a:srgbClr val="20605D"/>
      </a:dk2>
      <a:lt2>
        <a:srgbClr val="E6E7E8"/>
      </a:lt2>
      <a:accent1>
        <a:srgbClr val="329F9B"/>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8F8F8"/>
        </a:dk2>
        <a:lt2>
          <a:srgbClr val="C0C0C0"/>
        </a:lt2>
        <a:accent1>
          <a:srgbClr val="5BABEB"/>
        </a:accent1>
        <a:accent2>
          <a:srgbClr val="F9D880"/>
        </a:accent2>
        <a:accent3>
          <a:srgbClr val="FFFFFF"/>
        </a:accent3>
        <a:accent4>
          <a:srgbClr val="000000"/>
        </a:accent4>
        <a:accent5>
          <a:srgbClr val="B5D2F3"/>
        </a:accent5>
        <a:accent6>
          <a:srgbClr val="E2C473"/>
        </a:accent6>
        <a:hlink>
          <a:srgbClr val="B7B6BA"/>
        </a:hlink>
        <a:folHlink>
          <a:srgbClr val="CDE6F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C0C0C0"/>
      </a:lt2>
      <a:accent1>
        <a:srgbClr val="0099FF"/>
      </a:accent1>
      <a:accent2>
        <a:srgbClr val="B2DE94"/>
      </a:accent2>
      <a:accent3>
        <a:srgbClr val="FFFFFF"/>
      </a:accent3>
      <a:accent4>
        <a:srgbClr val="000000"/>
      </a:accent4>
      <a:accent5>
        <a:srgbClr val="AACAFF"/>
      </a:accent5>
      <a:accent6>
        <a:srgbClr val="A1C986"/>
      </a:accent6>
      <a:hlink>
        <a:srgbClr val="777777"/>
      </a:hlink>
      <a:folHlink>
        <a:srgbClr val="00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3422A83D0A904FB3DDAE6B112A3293" ma:contentTypeVersion="13" ma:contentTypeDescription="Create a new document." ma:contentTypeScope="" ma:versionID="a7a385d9c73da88b6cc817704e358562">
  <xsd:schema xmlns:xsd="http://www.w3.org/2001/XMLSchema" xmlns:xs="http://www.w3.org/2001/XMLSchema" xmlns:p="http://schemas.microsoft.com/office/2006/metadata/properties" xmlns:ns3="89dfb7ae-ee59-4517-8946-6ed871fec9d1" xmlns:ns4="f041d41c-7b38-4711-a97d-1a8dd952ea05" targetNamespace="http://schemas.microsoft.com/office/2006/metadata/properties" ma:root="true" ma:fieldsID="0dbe809d991e4ec56df9bf4be6bde19e" ns3:_="" ns4:_="">
    <xsd:import namespace="89dfb7ae-ee59-4517-8946-6ed871fec9d1"/>
    <xsd:import namespace="f041d41c-7b38-4711-a97d-1a8dd952ea0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fb7ae-ee59-4517-8946-6ed871fec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41d41c-7b38-4711-a97d-1a8dd952ea0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EAF02E-B6B1-4826-AA85-D6C0828F9806}">
  <ds:schemaRefs>
    <ds:schemaRef ds:uri="http://schemas.microsoft.com/office/2006/documentManagement/types"/>
    <ds:schemaRef ds:uri="f041d41c-7b38-4711-a97d-1a8dd952ea05"/>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89dfb7ae-ee59-4517-8946-6ed871fec9d1"/>
    <ds:schemaRef ds:uri="http://www.w3.org/XML/1998/namespace"/>
    <ds:schemaRef ds:uri="http://purl.org/dc/dcmitype/"/>
  </ds:schemaRefs>
</ds:datastoreItem>
</file>

<file path=customXml/itemProps2.xml><?xml version="1.0" encoding="utf-8"?>
<ds:datastoreItem xmlns:ds="http://schemas.openxmlformats.org/officeDocument/2006/customXml" ds:itemID="{AF9E5A26-3471-45BB-82AF-53A0AC1EC9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fb7ae-ee59-4517-8946-6ed871fec9d1"/>
    <ds:schemaRef ds:uri="f041d41c-7b38-4711-a97d-1a8dd952e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B1B240-04BB-4BEE-8061-1FB58DC249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5379</TotalTime>
  <Words>3224</Words>
  <Application>Microsoft Office PowerPoint</Application>
  <PresentationFormat>Widescreen</PresentationFormat>
  <Paragraphs>560</Paragraphs>
  <Slides>27</Slides>
  <Notes>21</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Cambria Math</vt:lpstr>
      <vt:lpstr>Lucida Grande</vt:lpstr>
      <vt:lpstr>Ravie</vt:lpstr>
      <vt:lpstr>Times New Roman</vt:lpstr>
      <vt:lpstr>Default Design</vt:lpstr>
      <vt:lpstr>1_Default Design</vt:lpstr>
      <vt:lpstr>2_Default Design</vt:lpstr>
      <vt:lpstr>3_Default Design</vt:lpstr>
      <vt:lpstr>Deborah Donnell Fred Hutchinson Cancer Research Center  13th Annual Conference on Statistical Issues in Clinical Trials  Center for Clinical Epidemiology and Biostatistics  April 12, 2021 (Virtual) </vt:lpstr>
      <vt:lpstr>Lessons learned from three different cluster randomized trials</vt:lpstr>
      <vt:lpstr>Design and Evaluation features</vt:lpstr>
      <vt:lpstr>HPTN 043: Project Accept (2001 – 2011)</vt:lpstr>
      <vt:lpstr>Project Accept : Primary result – Change in Incidence</vt:lpstr>
      <vt:lpstr>HPTN 065: TLC-Plus (2010-2013)</vt:lpstr>
      <vt:lpstr>TLC-Plus: Primary result - Change in Viral Suppression</vt:lpstr>
      <vt:lpstr>HPTN 071: PopART (2012 – 2018) </vt:lpstr>
      <vt:lpstr>PopART : Primary result – Impact on HIV incidence</vt:lpstr>
      <vt:lpstr>Design of intervention evaluation</vt:lpstr>
      <vt:lpstr>Randomization: De-risking between cluster variance</vt:lpstr>
      <vt:lpstr>Intervention intended mechanisms: primary outcome</vt:lpstr>
      <vt:lpstr>Primary Outcome Measurement</vt:lpstr>
      <vt:lpstr>Realities of ascertainment and measurement</vt:lpstr>
      <vt:lpstr>Participation in cluster evaluation:  Representativeness and risk of ascertainment bias</vt:lpstr>
      <vt:lpstr>Example: TLC-Plus Viral suppression assessment</vt:lpstr>
      <vt:lpstr>PowerPoint Presentation</vt:lpstr>
      <vt:lpstr>Evaluation issues: Power</vt:lpstr>
      <vt:lpstr>Evaluation issues: Timing</vt:lpstr>
      <vt:lpstr>Hawthorne effect in HPTN 071 (PopART)</vt:lpstr>
      <vt:lpstr>Hawthorne effect in HPTN 071 (PopART)</vt:lpstr>
      <vt:lpstr>Evaluation issues: Contamination in assessment</vt:lpstr>
      <vt:lpstr>Risk of  novel approach: Project Accept (2001 – 2011)</vt:lpstr>
      <vt:lpstr>5 years to define endpoint: Evaluation of power</vt:lpstr>
      <vt:lpstr>Lessons learned</vt:lpstr>
      <vt:lpstr>Strengths and challenges of cluster randomized trials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Donnell, Deborah J</dc:creator>
  <cp:keywords/>
  <dc:description/>
  <cp:lastModifiedBy>Janine</cp:lastModifiedBy>
  <cp:revision>209</cp:revision>
  <cp:lastPrinted>2016-10-26T03:13:39Z</cp:lastPrinted>
  <dcterms:created xsi:type="dcterms:W3CDTF">1601-01-01T00:00:00Z</dcterms:created>
  <dcterms:modified xsi:type="dcterms:W3CDTF">2021-04-09T19:29:55Z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0x0101007C3422A83D0A904FB3DDAE6B112A3293</vt:lpwstr>
  </property>
</Properties>
</file>