
<file path=[Content_Types].xml><?xml version="1.0" encoding="utf-8"?>
<Types xmlns="http://schemas.openxmlformats.org/package/2006/content-types">
  <Default Extension="emf" ContentType="image/x-emf"/>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36"/>
  </p:notesMasterIdLst>
  <p:handoutMasterIdLst>
    <p:handoutMasterId r:id="rId37"/>
  </p:handoutMasterIdLst>
  <p:sldIdLst>
    <p:sldId id="258" r:id="rId3"/>
    <p:sldId id="278" r:id="rId4"/>
    <p:sldId id="279" r:id="rId5"/>
    <p:sldId id="280" r:id="rId6"/>
    <p:sldId id="281" r:id="rId7"/>
    <p:sldId id="282" r:id="rId8"/>
    <p:sldId id="285" r:id="rId9"/>
    <p:sldId id="286" r:id="rId10"/>
    <p:sldId id="287" r:id="rId11"/>
    <p:sldId id="288" r:id="rId12"/>
    <p:sldId id="289" r:id="rId13"/>
    <p:sldId id="290" r:id="rId14"/>
    <p:sldId id="291" r:id="rId15"/>
    <p:sldId id="322" r:id="rId16"/>
    <p:sldId id="310" r:id="rId17"/>
    <p:sldId id="311" r:id="rId18"/>
    <p:sldId id="293" r:id="rId19"/>
    <p:sldId id="294" r:id="rId20"/>
    <p:sldId id="295" r:id="rId21"/>
    <p:sldId id="299" r:id="rId22"/>
    <p:sldId id="317" r:id="rId23"/>
    <p:sldId id="300" r:id="rId24"/>
    <p:sldId id="320" r:id="rId25"/>
    <p:sldId id="321" r:id="rId26"/>
    <p:sldId id="323" r:id="rId27"/>
    <p:sldId id="319" r:id="rId28"/>
    <p:sldId id="301" r:id="rId29"/>
    <p:sldId id="313" r:id="rId30"/>
    <p:sldId id="308" r:id="rId31"/>
    <p:sldId id="303" r:id="rId32"/>
    <p:sldId id="305" r:id="rId33"/>
    <p:sldId id="318" r:id="rId34"/>
    <p:sldId id="302"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308676EF-767F-4A8C-A597-6A72B2043CAC}" type="datetimeFigureOut">
              <a:rPr lang="en-GB" smtClean="0"/>
              <a:t>07/04/2021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0475FA-9207-40D9-B784-35D1EA0D711F}" type="slidenum">
              <a:rPr lang="en-GB" smtClean="0"/>
              <a:t>‹#›</a:t>
            </a:fld>
            <a:endParaRPr lang="en-GB"/>
          </a:p>
        </p:txBody>
      </p:sp>
    </p:spTree>
    <p:extLst>
      <p:ext uri="{BB962C8B-B14F-4D97-AF65-F5344CB8AC3E}">
        <p14:creationId xmlns:p14="http://schemas.microsoft.com/office/powerpoint/2010/main" val="1721069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25D5A0-8709-42BF-928C-C9FD77B55168}" type="datetimeFigureOut">
              <a:rPr lang="en-GB" smtClean="0"/>
              <a:t>07/04/2021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760A58-2A5A-445D-81C7-79A984B5F522}" type="slidenum">
              <a:rPr lang="en-GB" smtClean="0"/>
              <a:t>‹#›</a:t>
            </a:fld>
            <a:endParaRPr lang="en-GB"/>
          </a:p>
        </p:txBody>
      </p:sp>
    </p:spTree>
    <p:extLst>
      <p:ext uri="{BB962C8B-B14F-4D97-AF65-F5344CB8AC3E}">
        <p14:creationId xmlns:p14="http://schemas.microsoft.com/office/powerpoint/2010/main" val="1298178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run again, to get caliper more valid than </a:t>
            </a:r>
            <a:r>
              <a:rPr lang="en-US" dirty="0" err="1"/>
              <a:t>maha</a:t>
            </a:r>
            <a:r>
              <a:rPr lang="en-US" dirty="0"/>
              <a:t>; see if caliper has</a:t>
            </a:r>
            <a:r>
              <a:rPr lang="en-US" baseline="0" dirty="0"/>
              <a:t> to be as loose as </a:t>
            </a:r>
            <a:r>
              <a:rPr lang="en-US" baseline="0" dirty="0" err="1"/>
              <a:t>maha</a:t>
            </a:r>
            <a:r>
              <a:rPr lang="en-US" baseline="0" dirty="0"/>
              <a:t> </a:t>
            </a:r>
            <a:r>
              <a:rPr lang="en-US" baseline="0"/>
              <a:t>to get that.</a:t>
            </a:r>
            <a:endParaRPr lang="en-GB"/>
          </a:p>
        </p:txBody>
      </p:sp>
      <p:sp>
        <p:nvSpPr>
          <p:cNvPr id="4" name="Slide Number Placeholder 3"/>
          <p:cNvSpPr>
            <a:spLocks noGrp="1"/>
          </p:cNvSpPr>
          <p:nvPr>
            <p:ph type="sldNum" sz="quarter" idx="10"/>
          </p:nvPr>
        </p:nvSpPr>
        <p:spPr/>
        <p:txBody>
          <a:bodyPr/>
          <a:lstStyle/>
          <a:p>
            <a:fld id="{0F760A58-2A5A-445D-81C7-79A984B5F522}" type="slidenum">
              <a:rPr lang="en-GB" smtClean="0"/>
              <a:t>24</a:t>
            </a:fld>
            <a:endParaRPr lang="en-GB"/>
          </a:p>
        </p:txBody>
      </p:sp>
    </p:spTree>
    <p:extLst>
      <p:ext uri="{BB962C8B-B14F-4D97-AF65-F5344CB8AC3E}">
        <p14:creationId xmlns:p14="http://schemas.microsoft.com/office/powerpoint/2010/main" val="1895624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Condition on the ancillary statistic of the randomization outcome. As in likelihood inference.</a:t>
            </a:r>
          </a:p>
        </p:txBody>
      </p:sp>
      <p:sp>
        <p:nvSpPr>
          <p:cNvPr id="4" name="Slide Number Placeholder 3"/>
          <p:cNvSpPr>
            <a:spLocks noGrp="1"/>
          </p:cNvSpPr>
          <p:nvPr>
            <p:ph type="sldNum" sz="quarter" idx="5"/>
          </p:nvPr>
        </p:nvSpPr>
        <p:spPr/>
        <p:txBody>
          <a:bodyPr/>
          <a:lstStyle/>
          <a:p>
            <a:fld id="{0F760A58-2A5A-445D-81C7-79A984B5F522}" type="slidenum">
              <a:rPr lang="en-GB" smtClean="0"/>
              <a:t>27</a:t>
            </a:fld>
            <a:endParaRPr lang="en-GB"/>
          </a:p>
        </p:txBody>
      </p:sp>
    </p:spTree>
    <p:extLst>
      <p:ext uri="{BB962C8B-B14F-4D97-AF65-F5344CB8AC3E}">
        <p14:creationId xmlns:p14="http://schemas.microsoft.com/office/powerpoint/2010/main" val="2485817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D2F72D-AE24-43E2-B803-5A65F036F094}" type="slidenum">
              <a:rPr lang="en-GB" smtClean="0"/>
              <a:t>‹#›</a:t>
            </a:fld>
            <a:endParaRPr lang="en-GB"/>
          </a:p>
        </p:txBody>
      </p:sp>
    </p:spTree>
    <p:extLst>
      <p:ext uri="{BB962C8B-B14F-4D97-AF65-F5344CB8AC3E}">
        <p14:creationId xmlns:p14="http://schemas.microsoft.com/office/powerpoint/2010/main" val="3036366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D2F72D-AE24-43E2-B803-5A65F036F094}" type="slidenum">
              <a:rPr lang="en-GB" smtClean="0"/>
              <a:t>‹#›</a:t>
            </a:fld>
            <a:endParaRPr lang="en-GB"/>
          </a:p>
        </p:txBody>
      </p:sp>
    </p:spTree>
    <p:extLst>
      <p:ext uri="{BB962C8B-B14F-4D97-AF65-F5344CB8AC3E}">
        <p14:creationId xmlns:p14="http://schemas.microsoft.com/office/powerpoint/2010/main" val="2452410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D2F72D-AE24-43E2-B803-5A65F036F094}" type="slidenum">
              <a:rPr lang="en-GB" smtClean="0"/>
              <a:t>‹#›</a:t>
            </a:fld>
            <a:endParaRPr lang="en-GB"/>
          </a:p>
        </p:txBody>
      </p:sp>
    </p:spTree>
    <p:extLst>
      <p:ext uri="{BB962C8B-B14F-4D97-AF65-F5344CB8AC3E}">
        <p14:creationId xmlns:p14="http://schemas.microsoft.com/office/powerpoint/2010/main" val="1494753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pic>
        <p:nvPicPr>
          <p:cNvPr id="9" name="Picture 8" descr="*Bloomberg.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1"/>
          <p:cNvSpPr>
            <a:spLocks noGrp="1"/>
          </p:cNvSpPr>
          <p:nvPr>
            <p:ph type="title" hasCustomPrompt="1"/>
          </p:nvPr>
        </p:nvSpPr>
        <p:spPr>
          <a:xfrm>
            <a:off x="0" y="850515"/>
            <a:ext cx="9144000" cy="1009281"/>
          </a:xfrm>
          <a:prstGeom prst="rect">
            <a:avLst/>
          </a:prstGeom>
          <a:ln>
            <a:noFill/>
          </a:ln>
        </p:spPr>
        <p:txBody>
          <a:bodyPr vert="horz"/>
          <a:lstStyle>
            <a:lvl1pPr>
              <a:defRPr sz="5900" b="1" i="0">
                <a:solidFill>
                  <a:srgbClr val="14487F"/>
                </a:solidFill>
                <a:latin typeface="Times New Roman"/>
                <a:cs typeface="Times New Roman"/>
              </a:defRPr>
            </a:lvl1pPr>
          </a:lstStyle>
          <a:p>
            <a:r>
              <a:rPr lang="en-US" dirty="0"/>
              <a:t>Presentation Title</a:t>
            </a:r>
          </a:p>
        </p:txBody>
      </p:sp>
      <p:sp>
        <p:nvSpPr>
          <p:cNvPr id="11" name="Text Placeholder 10"/>
          <p:cNvSpPr>
            <a:spLocks noGrp="1"/>
          </p:cNvSpPr>
          <p:nvPr>
            <p:ph type="body" sz="quarter" idx="10" hasCustomPrompt="1"/>
          </p:nvPr>
        </p:nvSpPr>
        <p:spPr>
          <a:xfrm>
            <a:off x="0" y="2154644"/>
            <a:ext cx="9144000" cy="2176962"/>
          </a:xfrm>
          <a:prstGeom prst="rect">
            <a:avLst/>
          </a:prstGeom>
        </p:spPr>
        <p:txBody>
          <a:bodyPr vert="horz"/>
          <a:lstStyle>
            <a:lvl1pPr marL="0" indent="0" algn="ctr">
              <a:buNone/>
              <a:defRPr sz="2700" b="1" i="0" baseline="0">
                <a:latin typeface="Arial"/>
                <a:cs typeface="Arial"/>
              </a:defRPr>
            </a:lvl1pPr>
          </a:lstStyle>
          <a:p>
            <a:pPr lvl="0"/>
            <a:r>
              <a:rPr lang="en-US" dirty="0"/>
              <a:t>Name Name, Degrees</a:t>
            </a:r>
          </a:p>
          <a:p>
            <a:pPr lvl="0"/>
            <a:r>
              <a:rPr lang="en-US" dirty="0"/>
              <a:t>Professional Title</a:t>
            </a:r>
          </a:p>
          <a:p>
            <a:pPr lvl="0"/>
            <a:r>
              <a:rPr lang="en-US" dirty="0"/>
              <a:t>Month Date, Year</a:t>
            </a:r>
          </a:p>
        </p:txBody>
      </p:sp>
      <p:pic>
        <p:nvPicPr>
          <p:cNvPr id="3" name="Picture 2" descr="bloomberg.logo.large.vertical.black.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2817" y="4344043"/>
            <a:ext cx="3225800" cy="2159000"/>
          </a:xfrm>
          <a:prstGeom prst="rect">
            <a:avLst/>
          </a:prstGeom>
        </p:spPr>
      </p:pic>
    </p:spTree>
    <p:extLst>
      <p:ext uri="{BB962C8B-B14F-4D97-AF65-F5344CB8AC3E}">
        <p14:creationId xmlns:p14="http://schemas.microsoft.com/office/powerpoint/2010/main" val="3532890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Bloomberg.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172200"/>
          </a:xfrm>
          <a:prstGeom prst="rect">
            <a:avLst/>
          </a:prstGeom>
        </p:spPr>
      </p:pic>
      <p:sp>
        <p:nvSpPr>
          <p:cNvPr id="15" name="TextBox 14"/>
          <p:cNvSpPr txBox="1"/>
          <p:nvPr userDrawn="1"/>
        </p:nvSpPr>
        <p:spPr>
          <a:xfrm>
            <a:off x="76200" y="5428428"/>
            <a:ext cx="9144000" cy="544522"/>
          </a:xfrm>
          <a:prstGeom prst="rect">
            <a:avLst/>
          </a:prstGeom>
          <a:noFill/>
        </p:spPr>
        <p:txBody>
          <a:bodyPr wrap="square" lIns="82056" tIns="41028" rIns="82056" bIns="41028" rtlCol="0">
            <a:spAutoFit/>
          </a:bodyPr>
          <a:lstStyle/>
          <a:p>
            <a:pPr algn="ctr"/>
            <a:r>
              <a:rPr lang="en-US" sz="3000" b="0" i="0" dirty="0">
                <a:solidFill>
                  <a:srgbClr val="000000"/>
                </a:solidFill>
                <a:latin typeface="Times New Roman"/>
                <a:cs typeface="Times New Roman"/>
              </a:rPr>
              <a:t> </a:t>
            </a:r>
          </a:p>
        </p:txBody>
      </p:sp>
      <p:sp>
        <p:nvSpPr>
          <p:cNvPr id="7" name="Title 6"/>
          <p:cNvSpPr>
            <a:spLocks noGrp="1"/>
          </p:cNvSpPr>
          <p:nvPr>
            <p:ph type="title" hasCustomPrompt="1"/>
          </p:nvPr>
        </p:nvSpPr>
        <p:spPr>
          <a:xfrm>
            <a:off x="1" y="839177"/>
            <a:ext cx="9143999" cy="1243434"/>
          </a:xfrm>
          <a:prstGeom prst="rect">
            <a:avLst/>
          </a:prstGeom>
        </p:spPr>
        <p:txBody>
          <a:bodyPr vert="horz"/>
          <a:lstStyle>
            <a:lvl1pPr>
              <a:defRPr sz="5900" b="1" i="0">
                <a:solidFill>
                  <a:srgbClr val="14487F"/>
                </a:solidFill>
                <a:latin typeface="Times New Roman"/>
                <a:cs typeface="Times New Roman"/>
              </a:defRPr>
            </a:lvl1pPr>
          </a:lstStyle>
          <a:p>
            <a:r>
              <a:rPr lang="en-US" dirty="0"/>
              <a:t>Presentation Title</a:t>
            </a:r>
          </a:p>
        </p:txBody>
      </p:sp>
      <p:sp>
        <p:nvSpPr>
          <p:cNvPr id="4" name="Text Placeholder 3"/>
          <p:cNvSpPr>
            <a:spLocks noGrp="1"/>
          </p:cNvSpPr>
          <p:nvPr>
            <p:ph type="body" sz="quarter" idx="10" hasCustomPrompt="1"/>
          </p:nvPr>
        </p:nvSpPr>
        <p:spPr>
          <a:xfrm>
            <a:off x="0" y="2154645"/>
            <a:ext cx="9144000" cy="3546044"/>
          </a:xfrm>
          <a:prstGeom prst="rect">
            <a:avLst/>
          </a:prstGeom>
        </p:spPr>
        <p:txBody>
          <a:bodyPr vert="horz"/>
          <a:lstStyle>
            <a:lvl1pPr marL="0" indent="0" algn="ctr">
              <a:buNone/>
              <a:defRPr sz="2700" b="1" i="0" baseline="0">
                <a:solidFill>
                  <a:schemeClr val="tx1"/>
                </a:solidFill>
                <a:latin typeface="Arial"/>
                <a:cs typeface="Arial"/>
              </a:defRPr>
            </a:lvl1pPr>
          </a:lstStyle>
          <a:p>
            <a:pPr lvl="0"/>
            <a:r>
              <a:rPr lang="en-US" dirty="0"/>
              <a:t>Name Name, Degrees</a:t>
            </a:r>
          </a:p>
          <a:p>
            <a:pPr lvl="0"/>
            <a:r>
              <a:rPr lang="en-US" dirty="0"/>
              <a:t>Professional Title</a:t>
            </a:r>
          </a:p>
          <a:p>
            <a:pPr lvl="0"/>
            <a:r>
              <a:rPr lang="en-US" dirty="0"/>
              <a:t>Month Day, Year</a:t>
            </a:r>
          </a:p>
        </p:txBody>
      </p:sp>
    </p:spTree>
    <p:extLst>
      <p:ext uri="{BB962C8B-B14F-4D97-AF65-F5344CB8AC3E}">
        <p14:creationId xmlns:p14="http://schemas.microsoft.com/office/powerpoint/2010/main" val="1645130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9" name="Picture 8" descr="*Bloomberg.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1"/>
          <p:cNvSpPr>
            <a:spLocks noGrp="1"/>
          </p:cNvSpPr>
          <p:nvPr>
            <p:ph type="title" hasCustomPrompt="1"/>
          </p:nvPr>
        </p:nvSpPr>
        <p:spPr>
          <a:xfrm>
            <a:off x="0" y="850515"/>
            <a:ext cx="9144000" cy="1009281"/>
          </a:xfrm>
          <a:prstGeom prst="rect">
            <a:avLst/>
          </a:prstGeom>
          <a:ln>
            <a:noFill/>
          </a:ln>
        </p:spPr>
        <p:txBody>
          <a:bodyPr vert="horz"/>
          <a:lstStyle>
            <a:lvl1pPr>
              <a:defRPr sz="5900" b="1" i="0">
                <a:solidFill>
                  <a:srgbClr val="14487F"/>
                </a:solidFill>
                <a:latin typeface="Times New Roman"/>
                <a:cs typeface="Times New Roman"/>
              </a:defRPr>
            </a:lvl1pPr>
          </a:lstStyle>
          <a:p>
            <a:r>
              <a:rPr lang="en-US" dirty="0"/>
              <a:t>Presentation Title</a:t>
            </a:r>
          </a:p>
        </p:txBody>
      </p:sp>
      <p:sp>
        <p:nvSpPr>
          <p:cNvPr id="11" name="Text Placeholder 10"/>
          <p:cNvSpPr>
            <a:spLocks noGrp="1"/>
          </p:cNvSpPr>
          <p:nvPr>
            <p:ph type="body" sz="quarter" idx="10" hasCustomPrompt="1"/>
          </p:nvPr>
        </p:nvSpPr>
        <p:spPr>
          <a:xfrm>
            <a:off x="0" y="2154644"/>
            <a:ext cx="9144000" cy="2176962"/>
          </a:xfrm>
          <a:prstGeom prst="rect">
            <a:avLst/>
          </a:prstGeom>
        </p:spPr>
        <p:txBody>
          <a:bodyPr vert="horz"/>
          <a:lstStyle>
            <a:lvl1pPr marL="0" indent="0" algn="ctr">
              <a:buNone/>
              <a:defRPr sz="2700" b="1" i="0" baseline="0">
                <a:latin typeface="Arial"/>
                <a:cs typeface="Arial"/>
              </a:defRPr>
            </a:lvl1pPr>
          </a:lstStyle>
          <a:p>
            <a:pPr lvl="0"/>
            <a:r>
              <a:rPr lang="en-US" dirty="0"/>
              <a:t>Name Name, Degrees</a:t>
            </a:r>
          </a:p>
          <a:p>
            <a:pPr lvl="0"/>
            <a:r>
              <a:rPr lang="en-US" dirty="0"/>
              <a:t>Professional Title</a:t>
            </a:r>
          </a:p>
          <a:p>
            <a:pPr lvl="0"/>
            <a:r>
              <a:rPr lang="en-US" dirty="0"/>
              <a:t>Month Date, Year</a:t>
            </a:r>
          </a:p>
        </p:txBody>
      </p:sp>
      <p:pic>
        <p:nvPicPr>
          <p:cNvPr id="3" name="Picture 2" descr="bloomberg.logo.large.vertical.black.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2817" y="4344043"/>
            <a:ext cx="3225800" cy="2159000"/>
          </a:xfrm>
          <a:prstGeom prst="rect">
            <a:avLst/>
          </a:prstGeom>
        </p:spPr>
      </p:pic>
    </p:spTree>
    <p:extLst>
      <p:ext uri="{BB962C8B-B14F-4D97-AF65-F5344CB8AC3E}">
        <p14:creationId xmlns:p14="http://schemas.microsoft.com/office/powerpoint/2010/main" val="3160045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descr="*Bloomberg.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324600"/>
          </a:xfrm>
          <a:prstGeom prst="rect">
            <a:avLst/>
          </a:prstGeom>
        </p:spPr>
      </p:pic>
      <p:sp>
        <p:nvSpPr>
          <p:cNvPr id="13" name="Title 12"/>
          <p:cNvSpPr>
            <a:spLocks noGrp="1"/>
          </p:cNvSpPr>
          <p:nvPr>
            <p:ph type="title" hasCustomPrompt="1"/>
          </p:nvPr>
        </p:nvSpPr>
        <p:spPr>
          <a:xfrm>
            <a:off x="0" y="850517"/>
            <a:ext cx="9144000" cy="809471"/>
          </a:xfrm>
          <a:prstGeom prst="rect">
            <a:avLst/>
          </a:prstGeom>
          <a:ln>
            <a:noFill/>
          </a:ln>
        </p:spPr>
        <p:txBody>
          <a:bodyPr vert="horz"/>
          <a:lstStyle>
            <a:lvl1pPr>
              <a:defRPr sz="5900" b="1">
                <a:solidFill>
                  <a:srgbClr val="14487F"/>
                </a:solidFill>
                <a:latin typeface="Times New Roman"/>
                <a:cs typeface="Times New Roman"/>
              </a:defRPr>
            </a:lvl1pPr>
          </a:lstStyle>
          <a:p>
            <a:r>
              <a:rPr lang="en-US" dirty="0"/>
              <a:t>Presentation Title</a:t>
            </a:r>
          </a:p>
        </p:txBody>
      </p:sp>
      <p:sp>
        <p:nvSpPr>
          <p:cNvPr id="15" name="Text Placeholder 14"/>
          <p:cNvSpPr>
            <a:spLocks noGrp="1"/>
          </p:cNvSpPr>
          <p:nvPr>
            <p:ph type="body" sz="quarter" idx="10"/>
          </p:nvPr>
        </p:nvSpPr>
        <p:spPr>
          <a:xfrm>
            <a:off x="0" y="2155123"/>
            <a:ext cx="9144000" cy="3823646"/>
          </a:xfrm>
          <a:prstGeom prst="rect">
            <a:avLst/>
          </a:prstGeom>
        </p:spPr>
        <p:txBody>
          <a:bodyPr vert="horz"/>
          <a:lstStyle>
            <a:lvl1pPr marL="0" indent="0" algn="ctr">
              <a:buNone/>
              <a:defRPr sz="2700" b="1" i="0" baseline="0">
                <a:latin typeface="Arial"/>
                <a:cs typeface="Arial"/>
              </a:defRPr>
            </a:lvl1pPr>
          </a:lstStyle>
          <a:p>
            <a:pPr lvl="0"/>
            <a:endParaRPr lang="en-US" dirty="0"/>
          </a:p>
        </p:txBody>
      </p:sp>
    </p:spTree>
    <p:extLst>
      <p:ext uri="{BB962C8B-B14F-4D97-AF65-F5344CB8AC3E}">
        <p14:creationId xmlns:p14="http://schemas.microsoft.com/office/powerpoint/2010/main" val="3506980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descr="*Bloomberg.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682"/>
            <a:ext cx="9144000" cy="6868682"/>
          </a:xfrm>
          <a:prstGeom prst="rect">
            <a:avLst/>
          </a:prstGeom>
        </p:spPr>
      </p:pic>
      <p:sp>
        <p:nvSpPr>
          <p:cNvPr id="2" name="Title 1"/>
          <p:cNvSpPr>
            <a:spLocks noGrp="1"/>
          </p:cNvSpPr>
          <p:nvPr>
            <p:ph type="title" hasCustomPrompt="1"/>
          </p:nvPr>
        </p:nvSpPr>
        <p:spPr>
          <a:xfrm>
            <a:off x="0" y="850515"/>
            <a:ext cx="9144000" cy="1009281"/>
          </a:xfrm>
          <a:prstGeom prst="rect">
            <a:avLst/>
          </a:prstGeom>
          <a:ln>
            <a:noFill/>
          </a:ln>
        </p:spPr>
        <p:txBody>
          <a:bodyPr vert="horz"/>
          <a:lstStyle>
            <a:lvl1pPr>
              <a:defRPr sz="5900" b="1" i="0">
                <a:solidFill>
                  <a:srgbClr val="14487F"/>
                </a:solidFill>
                <a:latin typeface="Times New Roman"/>
                <a:cs typeface="Times New Roman"/>
              </a:defRPr>
            </a:lvl1pPr>
          </a:lstStyle>
          <a:p>
            <a:r>
              <a:rPr lang="en-US" dirty="0"/>
              <a:t>Presentation Title</a:t>
            </a:r>
          </a:p>
        </p:txBody>
      </p:sp>
      <p:sp>
        <p:nvSpPr>
          <p:cNvPr id="11" name="Text Placeholder 10"/>
          <p:cNvSpPr>
            <a:spLocks noGrp="1"/>
          </p:cNvSpPr>
          <p:nvPr>
            <p:ph type="body" sz="quarter" idx="10" hasCustomPrompt="1"/>
          </p:nvPr>
        </p:nvSpPr>
        <p:spPr>
          <a:xfrm>
            <a:off x="0" y="2154644"/>
            <a:ext cx="9144000" cy="2176962"/>
          </a:xfrm>
          <a:prstGeom prst="rect">
            <a:avLst/>
          </a:prstGeom>
        </p:spPr>
        <p:txBody>
          <a:bodyPr vert="horz"/>
          <a:lstStyle>
            <a:lvl1pPr marL="0" indent="0" algn="ctr">
              <a:buNone/>
              <a:defRPr sz="2700" b="1" i="0" baseline="0">
                <a:latin typeface="Arial"/>
                <a:cs typeface="Arial"/>
              </a:defRPr>
            </a:lvl1pPr>
          </a:lstStyle>
          <a:p>
            <a:pPr lvl="0"/>
            <a:r>
              <a:rPr lang="en-US" dirty="0"/>
              <a:t>Name Name, Degrees</a:t>
            </a:r>
          </a:p>
          <a:p>
            <a:pPr lvl="0"/>
            <a:r>
              <a:rPr lang="en-US" dirty="0"/>
              <a:t>Professional Title</a:t>
            </a:r>
          </a:p>
          <a:p>
            <a:pPr lvl="0"/>
            <a:r>
              <a:rPr lang="en-US" dirty="0"/>
              <a:t>Month Date, Year</a:t>
            </a:r>
          </a:p>
        </p:txBody>
      </p:sp>
      <p:pic>
        <p:nvPicPr>
          <p:cNvPr id="3" name="Picture 2" descr="bloomberg.logo.large.vertical.black.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42817" y="4319620"/>
            <a:ext cx="3225800" cy="2159000"/>
          </a:xfrm>
          <a:prstGeom prst="rect">
            <a:avLst/>
          </a:prstGeom>
        </p:spPr>
      </p:pic>
    </p:spTree>
    <p:extLst>
      <p:ext uri="{BB962C8B-B14F-4D97-AF65-F5344CB8AC3E}">
        <p14:creationId xmlns:p14="http://schemas.microsoft.com/office/powerpoint/2010/main" val="2736032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2" name="Picture 1" descr="*Bloomberg.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66" y="0"/>
            <a:ext cx="9280356" cy="6858000"/>
          </a:xfrm>
          <a:prstGeom prst="rect">
            <a:avLst/>
          </a:prstGeom>
        </p:spPr>
      </p:pic>
      <p:sp>
        <p:nvSpPr>
          <p:cNvPr id="4" name="TextBox 3"/>
          <p:cNvSpPr txBox="1"/>
          <p:nvPr userDrawn="1"/>
        </p:nvSpPr>
        <p:spPr>
          <a:xfrm>
            <a:off x="0" y="1044869"/>
            <a:ext cx="9144000" cy="4545617"/>
          </a:xfrm>
          <a:prstGeom prst="rect">
            <a:avLst/>
          </a:prstGeom>
          <a:noFill/>
        </p:spPr>
        <p:txBody>
          <a:bodyPr wrap="square" lIns="82056" tIns="41028" rIns="82056" bIns="41028" rtlCol="0">
            <a:spAutoFit/>
          </a:bodyPr>
          <a:lstStyle/>
          <a:p>
            <a:pPr marL="0" marR="0" indent="0" algn="ctr" defTabSz="457134" rtl="0" eaLnBrk="1" fontAlgn="auto" latinLnBrk="0" hangingPunct="1">
              <a:lnSpc>
                <a:spcPct val="100000"/>
              </a:lnSpc>
              <a:spcBef>
                <a:spcPts val="0"/>
              </a:spcBef>
              <a:spcAft>
                <a:spcPts val="0"/>
              </a:spcAft>
              <a:buClrTx/>
              <a:buSzTx/>
              <a:buFontTx/>
              <a:buNone/>
              <a:tabLst/>
              <a:defRPr/>
            </a:pPr>
            <a:r>
              <a:rPr lang="en-US" sz="5800" b="1" i="0" dirty="0">
                <a:solidFill>
                  <a:schemeClr val="bg1"/>
                </a:solidFill>
                <a:latin typeface="Times New Roman"/>
                <a:cs typeface="Times New Roman"/>
              </a:rPr>
              <a:t>What is Public Health?</a:t>
            </a:r>
            <a:br>
              <a:rPr lang="en-US" sz="5800" b="1" i="0" dirty="0">
                <a:solidFill>
                  <a:schemeClr val="bg1"/>
                </a:solidFill>
                <a:latin typeface="Times New Roman"/>
                <a:cs typeface="Times New Roman"/>
              </a:rPr>
            </a:br>
            <a:br>
              <a:rPr lang="en-US" sz="5800" b="1" i="0" dirty="0">
                <a:solidFill>
                  <a:schemeClr val="bg1"/>
                </a:solidFill>
                <a:latin typeface="Times New Roman"/>
                <a:cs typeface="Times New Roman"/>
              </a:rPr>
            </a:br>
            <a:r>
              <a:rPr lang="en-US" sz="5800" b="0" i="0" dirty="0">
                <a:solidFill>
                  <a:schemeClr val="bg1"/>
                </a:solidFill>
                <a:latin typeface="Times New Roman"/>
                <a:cs typeface="Times New Roman"/>
              </a:rPr>
              <a:t>Protecting Health,</a:t>
            </a:r>
            <a:br>
              <a:rPr lang="en-US" sz="5800" b="0" i="0" dirty="0">
                <a:solidFill>
                  <a:schemeClr val="bg1"/>
                </a:solidFill>
                <a:latin typeface="Times New Roman"/>
                <a:cs typeface="Times New Roman"/>
              </a:rPr>
            </a:br>
            <a:r>
              <a:rPr lang="en-US" sz="5800" b="0" i="0" dirty="0">
                <a:solidFill>
                  <a:schemeClr val="bg1"/>
                </a:solidFill>
                <a:latin typeface="Times New Roman"/>
                <a:cs typeface="Times New Roman"/>
              </a:rPr>
              <a:t>Saving Lives—</a:t>
            </a:r>
            <a:br>
              <a:rPr lang="en-US" sz="5800" b="0" i="0" dirty="0">
                <a:solidFill>
                  <a:schemeClr val="bg1"/>
                </a:solidFill>
                <a:latin typeface="Times New Roman"/>
                <a:cs typeface="Times New Roman"/>
              </a:rPr>
            </a:br>
            <a:r>
              <a:rPr lang="en-US" sz="5800" b="0" i="1" dirty="0">
                <a:solidFill>
                  <a:schemeClr val="bg1"/>
                </a:solidFill>
                <a:latin typeface="Times New Roman"/>
                <a:cs typeface="Times New Roman"/>
              </a:rPr>
              <a:t>Millions at a Time</a:t>
            </a:r>
          </a:p>
        </p:txBody>
      </p:sp>
    </p:spTree>
    <p:extLst>
      <p:ext uri="{BB962C8B-B14F-4D97-AF65-F5344CB8AC3E}">
        <p14:creationId xmlns:p14="http://schemas.microsoft.com/office/powerpoint/2010/main" val="166373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140" y="373275"/>
            <a:ext cx="8229600" cy="1143000"/>
          </a:xfrm>
          <a:prstGeom prst="rect">
            <a:avLst/>
          </a:prstGeom>
        </p:spPr>
        <p:txBody>
          <a:bodyPr vert="horz"/>
          <a:lstStyle>
            <a:lvl1pPr algn="l">
              <a:defRPr b="1">
                <a:solidFill>
                  <a:srgbClr val="14487F"/>
                </a:solidFill>
                <a:latin typeface="Times New Roman"/>
                <a:cs typeface="Times New Roman"/>
              </a:defRPr>
            </a:lvl1pPr>
          </a:lstStyle>
          <a:p>
            <a:r>
              <a:rPr lang="en-US" dirty="0"/>
              <a:t>Presentation Outline</a:t>
            </a:r>
          </a:p>
        </p:txBody>
      </p:sp>
      <p:sp>
        <p:nvSpPr>
          <p:cNvPr id="7" name="Text Placeholder 7"/>
          <p:cNvSpPr>
            <a:spLocks noGrp="1"/>
          </p:cNvSpPr>
          <p:nvPr>
            <p:ph type="body" sz="quarter" idx="10" hasCustomPrompt="1"/>
          </p:nvPr>
        </p:nvSpPr>
        <p:spPr>
          <a:xfrm>
            <a:off x="476542" y="1226130"/>
            <a:ext cx="7778458" cy="4096328"/>
          </a:xfrm>
          <a:prstGeom prst="rect">
            <a:avLst/>
          </a:prstGeom>
        </p:spPr>
        <p:txBody>
          <a:bodyPr vert="horz"/>
          <a:lstStyle>
            <a:lvl1pPr marL="0" marR="0" indent="0" algn="l" defTabSz="457200" rtl="0" eaLnBrk="1" fontAlgn="auto" latinLnBrk="0" hangingPunct="1">
              <a:lnSpc>
                <a:spcPct val="80000"/>
              </a:lnSpc>
              <a:spcBef>
                <a:spcPct val="20000"/>
              </a:spcBef>
              <a:spcAft>
                <a:spcPts val="0"/>
              </a:spcAft>
              <a:buClrTx/>
              <a:buSzTx/>
              <a:buFont typeface="Arial"/>
              <a:buNone/>
              <a:tabLst/>
              <a:defRPr sz="2400" baseline="0">
                <a:solidFill>
                  <a:schemeClr val="tx1"/>
                </a:solidFill>
                <a:latin typeface="Arial"/>
                <a:cs typeface="Arial"/>
              </a:defRPr>
            </a:lvl1pPr>
          </a:lstStyle>
          <a:p>
            <a:pPr lvl="0"/>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lvl="0"/>
            <a:endParaRPr lang="en-US" dirty="0"/>
          </a:p>
          <a:p>
            <a:pPr lvl="0"/>
            <a:endParaRPr lang="en-US" dirty="0"/>
          </a:p>
        </p:txBody>
      </p:sp>
      <p:sp>
        <p:nvSpPr>
          <p:cNvPr id="4" name="TextBox 3"/>
          <p:cNvSpPr txBox="1"/>
          <p:nvPr userDrawn="1"/>
        </p:nvSpPr>
        <p:spPr>
          <a:xfrm>
            <a:off x="0" y="6591221"/>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grpSp>
        <p:nvGrpSpPr>
          <p:cNvPr id="5" name="Group 4"/>
          <p:cNvGrpSpPr/>
          <p:nvPr userDrawn="1"/>
        </p:nvGrpSpPr>
        <p:grpSpPr>
          <a:xfrm>
            <a:off x="0" y="6433849"/>
            <a:ext cx="9144000" cy="432292"/>
            <a:chOff x="0" y="6433849"/>
            <a:chExt cx="9144000" cy="432292"/>
          </a:xfrm>
        </p:grpSpPr>
        <p:pic>
          <p:nvPicPr>
            <p:cNvPr id="3" name="Picture 2"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2" name="TextBox 11"/>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2883930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TextBox 3"/>
          <p:cNvSpPr txBox="1"/>
          <p:nvPr userDrawn="1"/>
        </p:nvSpPr>
        <p:spPr>
          <a:xfrm>
            <a:off x="0" y="5887041"/>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chemeClr val="bg1"/>
                </a:solidFill>
                <a:latin typeface="Arial"/>
                <a:ea typeface="+mn-ea"/>
                <a:cs typeface="Arial"/>
              </a:rPr>
              <a:t>© 2014, Johns Hopkins University. All rights reserved</a:t>
            </a:r>
            <a:r>
              <a:rPr lang="en-US" sz="1050" b="0" i="0" u="none" strike="noStrike" kern="1200" baseline="30000" dirty="0">
                <a:solidFill>
                  <a:srgbClr val="FFFFFF"/>
                </a:solidFill>
                <a:latin typeface="Arial"/>
                <a:ea typeface="+mn-ea"/>
                <a:cs typeface="Arial"/>
              </a:rPr>
              <a:t>.</a:t>
            </a:r>
          </a:p>
        </p:txBody>
      </p:sp>
      <p:sp>
        <p:nvSpPr>
          <p:cNvPr id="7" name="Title 1"/>
          <p:cNvSpPr>
            <a:spLocks noGrp="1"/>
          </p:cNvSpPr>
          <p:nvPr>
            <p:ph type="title" hasCustomPrompt="1"/>
          </p:nvPr>
        </p:nvSpPr>
        <p:spPr>
          <a:xfrm>
            <a:off x="472140" y="373275"/>
            <a:ext cx="8229600" cy="1143000"/>
          </a:xfrm>
          <a:prstGeom prst="rect">
            <a:avLst/>
          </a:prstGeom>
        </p:spPr>
        <p:txBody>
          <a:bodyPr vert="horz"/>
          <a:lstStyle>
            <a:lvl1pPr algn="l">
              <a:defRPr b="1">
                <a:solidFill>
                  <a:srgbClr val="14487F"/>
                </a:solidFill>
                <a:latin typeface="Times New Roman"/>
                <a:cs typeface="Times New Roman"/>
              </a:defRPr>
            </a:lvl1pPr>
          </a:lstStyle>
          <a:p>
            <a:r>
              <a:rPr lang="en-US" dirty="0"/>
              <a:t>Slide Header</a:t>
            </a:r>
          </a:p>
        </p:txBody>
      </p:sp>
      <p:sp>
        <p:nvSpPr>
          <p:cNvPr id="9" name="Text Placeholder 7"/>
          <p:cNvSpPr>
            <a:spLocks noGrp="1"/>
          </p:cNvSpPr>
          <p:nvPr>
            <p:ph type="body" sz="quarter" idx="10" hasCustomPrompt="1"/>
          </p:nvPr>
        </p:nvSpPr>
        <p:spPr>
          <a:xfrm>
            <a:off x="476542" y="1226130"/>
            <a:ext cx="7778458" cy="4096328"/>
          </a:xfrm>
          <a:prstGeom prst="rect">
            <a:avLst/>
          </a:prstGeom>
        </p:spPr>
        <p:txBody>
          <a:bodyPr vert="horz"/>
          <a:lstStyle>
            <a:lvl1pPr marL="0" marR="0" indent="0" algn="l" defTabSz="457200" rtl="0" eaLnBrk="1" fontAlgn="auto" latinLnBrk="0" hangingPunct="1">
              <a:lnSpc>
                <a:spcPct val="80000"/>
              </a:lnSpc>
              <a:spcBef>
                <a:spcPct val="20000"/>
              </a:spcBef>
              <a:spcAft>
                <a:spcPts val="0"/>
              </a:spcAft>
              <a:buClrTx/>
              <a:buSzTx/>
              <a:buFont typeface="Arial"/>
              <a:buNone/>
              <a:tabLst/>
              <a:defRPr sz="2400" baseline="0">
                <a:solidFill>
                  <a:srgbClr val="000000"/>
                </a:solidFill>
                <a:latin typeface="Arial"/>
                <a:cs typeface="Arial"/>
              </a:defRPr>
            </a:lvl1pPr>
          </a:lstStyle>
          <a:p>
            <a:pPr lvl="0"/>
            <a:r>
              <a:rPr lang="en-US" dirty="0"/>
              <a:t>Subhead</a:t>
            </a:r>
          </a:p>
          <a:p>
            <a:pPr lvl="0"/>
            <a:endParaRPr lang="en-US" dirty="0"/>
          </a:p>
          <a:p>
            <a:pPr lvl="0"/>
            <a:r>
              <a:rPr lang="en-US" dirty="0"/>
              <a:t>Subhead</a:t>
            </a:r>
            <a:br>
              <a:rPr lang="en-US" dirty="0"/>
            </a:b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lvl="0"/>
            <a:endParaRPr lang="en-US" dirty="0"/>
          </a:p>
          <a:p>
            <a:pPr lvl="0"/>
            <a:endParaRPr lang="en-US" dirty="0"/>
          </a:p>
        </p:txBody>
      </p:sp>
      <p:sp>
        <p:nvSpPr>
          <p:cNvPr id="11" name="TextBox 10"/>
          <p:cNvSpPr txBox="1"/>
          <p:nvPr userDrawn="1"/>
        </p:nvSpPr>
        <p:spPr>
          <a:xfrm>
            <a:off x="0" y="6591221"/>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12" name="TextBox 11"/>
          <p:cNvSpPr txBox="1"/>
          <p:nvPr userDrawn="1"/>
        </p:nvSpPr>
        <p:spPr>
          <a:xfrm>
            <a:off x="160700" y="6585919"/>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15" name="TextBox 14"/>
          <p:cNvSpPr txBox="1"/>
          <p:nvPr userDrawn="1"/>
        </p:nvSpPr>
        <p:spPr>
          <a:xfrm>
            <a:off x="2434059" y="6570003"/>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pic>
        <p:nvPicPr>
          <p:cNvPr id="10" name="Picture 9"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25708"/>
            <a:ext cx="9144000" cy="432292"/>
          </a:xfrm>
          <a:prstGeom prst="rect">
            <a:avLst/>
          </a:prstGeom>
        </p:spPr>
      </p:pic>
      <p:sp>
        <p:nvSpPr>
          <p:cNvPr id="13" name="TextBox 12"/>
          <p:cNvSpPr txBox="1"/>
          <p:nvPr userDrawn="1"/>
        </p:nvSpPr>
        <p:spPr>
          <a:xfrm>
            <a:off x="2434059" y="6561862"/>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©2016,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nvGrpSpPr>
          <p:cNvPr id="14" name="Group 13"/>
          <p:cNvGrpSpPr/>
          <p:nvPr userDrawn="1"/>
        </p:nvGrpSpPr>
        <p:grpSpPr>
          <a:xfrm>
            <a:off x="0" y="6433849"/>
            <a:ext cx="9144000" cy="432292"/>
            <a:chOff x="0" y="6433849"/>
            <a:chExt cx="9144000" cy="432292"/>
          </a:xfrm>
        </p:grpSpPr>
        <p:pic>
          <p:nvPicPr>
            <p:cNvPr id="16" name="Picture 15"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9" name="TextBox 18"/>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3011318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D2F72D-AE24-43E2-B803-5A65F036F094}" type="slidenum">
              <a:rPr lang="en-GB" smtClean="0"/>
              <a:t>‹#›</a:t>
            </a:fld>
            <a:endParaRPr lang="en-GB"/>
          </a:p>
        </p:txBody>
      </p:sp>
    </p:spTree>
    <p:extLst>
      <p:ext uri="{BB962C8B-B14F-4D97-AF65-F5344CB8AC3E}">
        <p14:creationId xmlns:p14="http://schemas.microsoft.com/office/powerpoint/2010/main" val="1838074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72140" y="373275"/>
            <a:ext cx="8229600" cy="1143000"/>
          </a:xfrm>
          <a:prstGeom prst="rect">
            <a:avLst/>
          </a:prstGeom>
        </p:spPr>
        <p:txBody>
          <a:bodyPr vert="horz"/>
          <a:lstStyle>
            <a:lvl1pPr algn="l">
              <a:defRPr b="1">
                <a:solidFill>
                  <a:srgbClr val="14487F"/>
                </a:solidFill>
                <a:latin typeface="Times New Roman"/>
                <a:cs typeface="Times New Roman"/>
              </a:defRPr>
            </a:lvl1pPr>
          </a:lstStyle>
          <a:p>
            <a:r>
              <a:rPr lang="en-US" dirty="0"/>
              <a:t>Slide Header</a:t>
            </a:r>
          </a:p>
        </p:txBody>
      </p:sp>
      <p:sp>
        <p:nvSpPr>
          <p:cNvPr id="9" name="Text Placeholder 7"/>
          <p:cNvSpPr>
            <a:spLocks noGrp="1"/>
          </p:cNvSpPr>
          <p:nvPr>
            <p:ph type="body" sz="quarter" idx="10" hasCustomPrompt="1"/>
          </p:nvPr>
        </p:nvSpPr>
        <p:spPr>
          <a:xfrm>
            <a:off x="476542" y="1226130"/>
            <a:ext cx="7778458" cy="4096328"/>
          </a:xfrm>
          <a:prstGeom prst="rect">
            <a:avLst/>
          </a:prstGeom>
        </p:spPr>
        <p:txBody>
          <a:bodyPr vert="horz"/>
          <a:lstStyle>
            <a:lvl1pPr marL="0" marR="0" indent="0" algn="l" defTabSz="457200" rtl="0" eaLnBrk="1" fontAlgn="auto" latinLnBrk="0" hangingPunct="1">
              <a:lnSpc>
                <a:spcPct val="80000"/>
              </a:lnSpc>
              <a:spcBef>
                <a:spcPct val="20000"/>
              </a:spcBef>
              <a:spcAft>
                <a:spcPts val="0"/>
              </a:spcAft>
              <a:buClrTx/>
              <a:buSzTx/>
              <a:buFont typeface="Arial"/>
              <a:buNone/>
              <a:tabLst/>
              <a:defRPr sz="2400" baseline="0">
                <a:solidFill>
                  <a:srgbClr val="000000"/>
                </a:solidFill>
                <a:latin typeface="Arial"/>
                <a:cs typeface="Arial"/>
              </a:defRPr>
            </a:lvl1pPr>
          </a:lstStyle>
          <a:p>
            <a:pPr lvl="0"/>
            <a:r>
              <a:rPr lang="en-US" dirty="0"/>
              <a:t>Subhead</a:t>
            </a:r>
          </a:p>
          <a:p>
            <a:pPr lvl="0"/>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Subhead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lang="en-US" dirty="0"/>
              <a:t>• Magna </a:t>
            </a:r>
            <a:r>
              <a:rPr lang="en-US" dirty="0" err="1"/>
              <a:t>aliquam</a:t>
            </a:r>
            <a:r>
              <a:rPr lang="en-US" dirty="0"/>
              <a:t> </a:t>
            </a:r>
            <a:r>
              <a:rPr lang="en-US" dirty="0" err="1"/>
              <a:t>erat</a:t>
            </a:r>
            <a:r>
              <a:rPr lang="en-US" dirty="0"/>
              <a:t> </a:t>
            </a:r>
            <a:r>
              <a:rPr lang="en-US" dirty="0" err="1"/>
              <a:t>volupat</a:t>
            </a:r>
            <a:r>
              <a:rPr lang="en-US" dirty="0"/>
              <a:t> </a:t>
            </a:r>
            <a:r>
              <a:rPr lang="en-US" dirty="0" err="1"/>
              <a:t>wisi</a:t>
            </a:r>
            <a:r>
              <a:rPr lang="en-US" dirty="0"/>
              <a:t> ad</a:t>
            </a:r>
          </a:p>
          <a:p>
            <a:pPr lvl="0"/>
            <a:endParaRPr lang="en-US" dirty="0"/>
          </a:p>
          <a:p>
            <a:pPr lvl="0"/>
            <a:endParaRPr lang="en-US" dirty="0"/>
          </a:p>
        </p:txBody>
      </p:sp>
      <p:sp>
        <p:nvSpPr>
          <p:cNvPr id="13" name="TextBox 12"/>
          <p:cNvSpPr txBox="1"/>
          <p:nvPr userDrawn="1"/>
        </p:nvSpPr>
        <p:spPr>
          <a:xfrm>
            <a:off x="2434059" y="6570003"/>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pic>
        <p:nvPicPr>
          <p:cNvPr id="14" name="Picture 13"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25708"/>
            <a:ext cx="9144000" cy="432292"/>
          </a:xfrm>
          <a:prstGeom prst="rect">
            <a:avLst/>
          </a:prstGeom>
        </p:spPr>
      </p:pic>
      <p:sp>
        <p:nvSpPr>
          <p:cNvPr id="15" name="TextBox 14"/>
          <p:cNvSpPr txBox="1"/>
          <p:nvPr userDrawn="1"/>
        </p:nvSpPr>
        <p:spPr>
          <a:xfrm>
            <a:off x="2434059" y="6561862"/>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pic>
        <p:nvPicPr>
          <p:cNvPr id="7" name="Picture 6"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25708"/>
            <a:ext cx="9144000" cy="432292"/>
          </a:xfrm>
          <a:prstGeom prst="rect">
            <a:avLst/>
          </a:prstGeom>
        </p:spPr>
      </p:pic>
      <p:sp>
        <p:nvSpPr>
          <p:cNvPr id="10" name="TextBox 9"/>
          <p:cNvSpPr txBox="1"/>
          <p:nvPr userDrawn="1"/>
        </p:nvSpPr>
        <p:spPr>
          <a:xfrm>
            <a:off x="2434059" y="6561862"/>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©2016,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nvGrpSpPr>
          <p:cNvPr id="11" name="Group 10"/>
          <p:cNvGrpSpPr/>
          <p:nvPr userDrawn="1"/>
        </p:nvGrpSpPr>
        <p:grpSpPr>
          <a:xfrm>
            <a:off x="0" y="6433849"/>
            <a:ext cx="9144000" cy="432292"/>
            <a:chOff x="0" y="6433849"/>
            <a:chExt cx="9144000" cy="432292"/>
          </a:xfrm>
        </p:grpSpPr>
        <p:pic>
          <p:nvPicPr>
            <p:cNvPr id="12" name="Picture 11"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6" name="TextBox 15"/>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871541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737075" y="2392008"/>
            <a:ext cx="8405337" cy="2234772"/>
          </a:xfrm>
          <a:prstGeom prst="rect">
            <a:avLst/>
          </a:prstGeom>
        </p:spPr>
        <p:txBody>
          <a:bodyPr vert="horz"/>
          <a:lstStyle>
            <a:lvl1pPr marL="0" indent="0">
              <a:buNone/>
              <a:defRPr sz="3600" b="1" i="0" baseline="0">
                <a:solidFill>
                  <a:schemeClr val="tx1"/>
                </a:solidFill>
                <a:latin typeface="Times New Roman"/>
                <a:cs typeface="Times New Roman"/>
              </a:defRPr>
            </a:lvl1pPr>
          </a:lstStyle>
          <a:p>
            <a:pPr lvl="0"/>
            <a:r>
              <a:rPr lang="en-US" dirty="0"/>
              <a:t>Quote about your topic line 1</a:t>
            </a:r>
            <a:br>
              <a:rPr lang="en-US" dirty="0"/>
            </a:br>
            <a:r>
              <a:rPr lang="en-US" dirty="0"/>
              <a:t>Quote about your topic line2</a:t>
            </a:r>
            <a:br>
              <a:rPr lang="en-US" dirty="0"/>
            </a:br>
            <a:r>
              <a:rPr lang="en-US" dirty="0"/>
              <a:t>                                  —author of quote</a:t>
            </a:r>
          </a:p>
        </p:txBody>
      </p:sp>
      <p:sp>
        <p:nvSpPr>
          <p:cNvPr id="11" name="TextBox 10"/>
          <p:cNvSpPr txBox="1"/>
          <p:nvPr userDrawn="1"/>
        </p:nvSpPr>
        <p:spPr>
          <a:xfrm>
            <a:off x="2434059" y="6570003"/>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pic>
        <p:nvPicPr>
          <p:cNvPr id="12" name="Picture 11"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25708"/>
            <a:ext cx="9144000" cy="432292"/>
          </a:xfrm>
          <a:prstGeom prst="rect">
            <a:avLst/>
          </a:prstGeom>
        </p:spPr>
      </p:pic>
      <p:sp>
        <p:nvSpPr>
          <p:cNvPr id="13" name="TextBox 12"/>
          <p:cNvSpPr txBox="1"/>
          <p:nvPr userDrawn="1"/>
        </p:nvSpPr>
        <p:spPr>
          <a:xfrm>
            <a:off x="2434059" y="6561862"/>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pic>
        <p:nvPicPr>
          <p:cNvPr id="6" name="Picture 5"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25708"/>
            <a:ext cx="9144000" cy="432292"/>
          </a:xfrm>
          <a:prstGeom prst="rect">
            <a:avLst/>
          </a:prstGeom>
        </p:spPr>
      </p:pic>
      <p:sp>
        <p:nvSpPr>
          <p:cNvPr id="7" name="TextBox 6"/>
          <p:cNvSpPr txBox="1"/>
          <p:nvPr userDrawn="1"/>
        </p:nvSpPr>
        <p:spPr>
          <a:xfrm>
            <a:off x="2434059" y="6561862"/>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©2016,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nvGrpSpPr>
          <p:cNvPr id="9" name="Group 8"/>
          <p:cNvGrpSpPr/>
          <p:nvPr userDrawn="1"/>
        </p:nvGrpSpPr>
        <p:grpSpPr>
          <a:xfrm>
            <a:off x="0" y="6433849"/>
            <a:ext cx="9144000" cy="432292"/>
            <a:chOff x="0" y="6433849"/>
            <a:chExt cx="9144000" cy="432292"/>
          </a:xfrm>
        </p:grpSpPr>
        <p:pic>
          <p:nvPicPr>
            <p:cNvPr id="10" name="Picture 9"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4" name="TextBox 13"/>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3633562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5235" y="373275"/>
            <a:ext cx="8229600" cy="1143000"/>
          </a:xfrm>
          <a:prstGeom prst="rect">
            <a:avLst/>
          </a:prstGeom>
        </p:spPr>
        <p:txBody>
          <a:bodyPr vert="horz"/>
          <a:lstStyle>
            <a:lvl1pPr algn="l">
              <a:defRPr b="1" baseline="0">
                <a:solidFill>
                  <a:srgbClr val="14487F"/>
                </a:solidFill>
                <a:latin typeface="Times New Roman"/>
                <a:cs typeface="Times New Roman"/>
              </a:defRPr>
            </a:lvl1pPr>
          </a:lstStyle>
          <a:p>
            <a:r>
              <a:rPr lang="en-US" dirty="0"/>
              <a:t>Informational Slide Header</a:t>
            </a:r>
          </a:p>
        </p:txBody>
      </p:sp>
      <p:sp>
        <p:nvSpPr>
          <p:cNvPr id="8" name="Text Placeholder 7"/>
          <p:cNvSpPr>
            <a:spLocks noGrp="1"/>
          </p:cNvSpPr>
          <p:nvPr>
            <p:ph type="body" sz="quarter" idx="10" hasCustomPrompt="1"/>
          </p:nvPr>
        </p:nvSpPr>
        <p:spPr>
          <a:xfrm>
            <a:off x="532705" y="986263"/>
            <a:ext cx="5216525" cy="1316038"/>
          </a:xfrm>
          <a:prstGeom prst="rect">
            <a:avLst/>
          </a:prstGeom>
        </p:spPr>
        <p:txBody>
          <a:bodyPr vert="horz"/>
          <a:lstStyle>
            <a:lvl1pPr marL="0" indent="0">
              <a:buNone/>
              <a:defRPr b="0">
                <a:latin typeface="Arial"/>
                <a:cs typeface="Arial"/>
              </a:defRPr>
            </a:lvl1pPr>
          </a:lstStyle>
          <a:p>
            <a:pPr lvl="0"/>
            <a:r>
              <a:rPr lang="en-US" dirty="0"/>
              <a:t>Subhead</a:t>
            </a:r>
          </a:p>
        </p:txBody>
      </p:sp>
      <p:sp>
        <p:nvSpPr>
          <p:cNvPr id="6" name="Chart Placeholder 3"/>
          <p:cNvSpPr>
            <a:spLocks noGrp="1"/>
          </p:cNvSpPr>
          <p:nvPr>
            <p:ph type="chart" sz="quarter" idx="11"/>
          </p:nvPr>
        </p:nvSpPr>
        <p:spPr>
          <a:xfrm>
            <a:off x="529485" y="1751013"/>
            <a:ext cx="8274050" cy="4449762"/>
          </a:xfrm>
          <a:prstGeom prst="rect">
            <a:avLst/>
          </a:prstGeom>
        </p:spPr>
        <p:txBody>
          <a:bodyPr vert="horz"/>
          <a:lstStyle>
            <a:lvl1pPr>
              <a:defRPr>
                <a:latin typeface="Arial"/>
              </a:defRPr>
            </a:lvl1pPr>
          </a:lstStyle>
          <a:p>
            <a:endParaRPr lang="en-US" dirty="0"/>
          </a:p>
        </p:txBody>
      </p:sp>
      <p:sp>
        <p:nvSpPr>
          <p:cNvPr id="12" name="TextBox 11"/>
          <p:cNvSpPr txBox="1"/>
          <p:nvPr userDrawn="1"/>
        </p:nvSpPr>
        <p:spPr>
          <a:xfrm>
            <a:off x="0" y="6594152"/>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pic>
        <p:nvPicPr>
          <p:cNvPr id="14" name="Picture 13"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5" name="TextBox 14"/>
          <p:cNvSpPr txBox="1"/>
          <p:nvPr userDrawn="1"/>
        </p:nvSpPr>
        <p:spPr>
          <a:xfrm>
            <a:off x="2434059" y="6570003"/>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nvGrpSpPr>
          <p:cNvPr id="9" name="Group 8"/>
          <p:cNvGrpSpPr/>
          <p:nvPr userDrawn="1"/>
        </p:nvGrpSpPr>
        <p:grpSpPr>
          <a:xfrm>
            <a:off x="0" y="6425708"/>
            <a:ext cx="9144000" cy="432292"/>
            <a:chOff x="0" y="6433849"/>
            <a:chExt cx="9144000" cy="432292"/>
          </a:xfrm>
        </p:grpSpPr>
        <p:pic>
          <p:nvPicPr>
            <p:cNvPr id="10" name="Picture 9"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1" name="TextBox 10"/>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2781281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5" name="Picture 4" descr="*Bloomberg.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561"/>
            <a:ext cx="9199766" cy="6983061"/>
          </a:xfrm>
          <a:prstGeom prst="rect">
            <a:avLst/>
          </a:prstGeom>
        </p:spPr>
      </p:pic>
      <p:sp>
        <p:nvSpPr>
          <p:cNvPr id="4" name="Rectangle 3"/>
          <p:cNvSpPr/>
          <p:nvPr userDrawn="1"/>
        </p:nvSpPr>
        <p:spPr>
          <a:xfrm>
            <a:off x="0" y="2611618"/>
            <a:ext cx="9223371" cy="1615755"/>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lIns="82056" tIns="41028" rIns="82056" bIns="41028" rtlCol="0" anchor="ctr"/>
          <a:lstStyle/>
          <a:p>
            <a:pPr algn="ctr"/>
            <a:endParaRPr lang="en-US" dirty="0">
              <a:latin typeface="Arial"/>
            </a:endParaRPr>
          </a:p>
        </p:txBody>
      </p:sp>
      <p:sp>
        <p:nvSpPr>
          <p:cNvPr id="6" name="Text Placeholder 5"/>
          <p:cNvSpPr>
            <a:spLocks noGrp="1"/>
          </p:cNvSpPr>
          <p:nvPr>
            <p:ph type="body" sz="quarter" idx="10" hasCustomPrompt="1"/>
          </p:nvPr>
        </p:nvSpPr>
        <p:spPr>
          <a:xfrm>
            <a:off x="236075" y="2862965"/>
            <a:ext cx="9142413" cy="1272798"/>
          </a:xfrm>
          <a:prstGeom prst="rect">
            <a:avLst/>
          </a:prstGeom>
        </p:spPr>
        <p:txBody>
          <a:bodyPr vert="horz"/>
          <a:lstStyle>
            <a:lvl1pPr marL="0" indent="0" algn="ctr">
              <a:buNone/>
              <a:defRPr sz="6300" b="1" baseline="0">
                <a:solidFill>
                  <a:schemeClr val="bg1"/>
                </a:solidFill>
                <a:latin typeface="Times New Roman"/>
                <a:cs typeface="Times New Roman"/>
              </a:defRPr>
            </a:lvl1pPr>
          </a:lstStyle>
          <a:p>
            <a:pPr lvl="0"/>
            <a:r>
              <a:rPr lang="en-US" dirty="0"/>
              <a:t>Section Divider</a:t>
            </a:r>
          </a:p>
        </p:txBody>
      </p:sp>
    </p:spTree>
    <p:extLst>
      <p:ext uri="{BB962C8B-B14F-4D97-AF65-F5344CB8AC3E}">
        <p14:creationId xmlns:p14="http://schemas.microsoft.com/office/powerpoint/2010/main" val="4252892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2" name="Picture 1" descr="*Bloomberg.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561"/>
            <a:ext cx="9199766" cy="6983061"/>
          </a:xfrm>
          <a:prstGeom prst="rect">
            <a:avLst/>
          </a:prstGeom>
        </p:spPr>
      </p:pic>
      <p:sp>
        <p:nvSpPr>
          <p:cNvPr id="4" name="Rectangle 3"/>
          <p:cNvSpPr/>
          <p:nvPr userDrawn="1"/>
        </p:nvSpPr>
        <p:spPr>
          <a:xfrm>
            <a:off x="-1" y="2290975"/>
            <a:ext cx="9207091" cy="2259993"/>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lIns="82056" tIns="41028" rIns="82056" bIns="41028" rtlCol="0" anchor="ctr"/>
          <a:lstStyle/>
          <a:p>
            <a:pPr algn="ctr"/>
            <a:endParaRPr lang="en-US" dirty="0">
              <a:latin typeface="Arial"/>
            </a:endParaRPr>
          </a:p>
        </p:txBody>
      </p:sp>
      <p:sp>
        <p:nvSpPr>
          <p:cNvPr id="7" name="Text Placeholder 6"/>
          <p:cNvSpPr>
            <a:spLocks noGrp="1"/>
          </p:cNvSpPr>
          <p:nvPr>
            <p:ph type="body" sz="quarter" idx="10" hasCustomPrompt="1"/>
          </p:nvPr>
        </p:nvSpPr>
        <p:spPr>
          <a:xfrm>
            <a:off x="0" y="2443248"/>
            <a:ext cx="9288497" cy="1961177"/>
          </a:xfrm>
          <a:prstGeom prst="rect">
            <a:avLst/>
          </a:prstGeom>
        </p:spPr>
        <p:txBody>
          <a:bodyPr vert="horz"/>
          <a:lstStyle>
            <a:lvl1pPr marL="0" indent="0" algn="ctr">
              <a:buNone/>
              <a:defRPr sz="6300" b="1" baseline="0">
                <a:solidFill>
                  <a:srgbClr val="FFFFFF"/>
                </a:solidFill>
                <a:latin typeface="Times New Roman"/>
                <a:cs typeface="Times New Roman"/>
              </a:defRPr>
            </a:lvl1pPr>
          </a:lstStyle>
          <a:p>
            <a:pPr lvl="0"/>
            <a:r>
              <a:rPr lang="en-US" dirty="0"/>
              <a:t>Section Divider</a:t>
            </a:r>
            <a:br>
              <a:rPr lang="en-US" dirty="0"/>
            </a:br>
            <a:r>
              <a:rPr lang="en-US" dirty="0"/>
              <a:t>Two Lines</a:t>
            </a:r>
          </a:p>
        </p:txBody>
      </p:sp>
    </p:spTree>
    <p:extLst>
      <p:ext uri="{BB962C8B-B14F-4D97-AF65-F5344CB8AC3E}">
        <p14:creationId xmlns:p14="http://schemas.microsoft.com/office/powerpoint/2010/main" val="1599369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72140" y="373275"/>
            <a:ext cx="8229600" cy="1143000"/>
          </a:xfrm>
          <a:prstGeom prst="rect">
            <a:avLst/>
          </a:prstGeom>
        </p:spPr>
        <p:txBody>
          <a:bodyPr vert="horz"/>
          <a:lstStyle>
            <a:lvl1pPr algn="l">
              <a:defRPr b="1">
                <a:solidFill>
                  <a:srgbClr val="14487F"/>
                </a:solidFill>
                <a:latin typeface="Times New Roman"/>
                <a:cs typeface="Times New Roman"/>
              </a:defRPr>
            </a:lvl1pPr>
          </a:lstStyle>
          <a:p>
            <a:r>
              <a:rPr lang="en-US" dirty="0"/>
              <a:t>Two Photo Slide Header</a:t>
            </a:r>
          </a:p>
        </p:txBody>
      </p:sp>
      <p:sp>
        <p:nvSpPr>
          <p:cNvPr id="7" name="Picture Placeholder 6"/>
          <p:cNvSpPr>
            <a:spLocks noGrp="1"/>
          </p:cNvSpPr>
          <p:nvPr>
            <p:ph type="pic" sz="quarter" idx="10"/>
          </p:nvPr>
        </p:nvSpPr>
        <p:spPr>
          <a:xfrm>
            <a:off x="612340" y="1406188"/>
            <a:ext cx="3742079" cy="4479388"/>
          </a:xfrm>
          <a:prstGeom prst="rect">
            <a:avLst/>
          </a:prstGeom>
        </p:spPr>
        <p:txBody>
          <a:bodyPr vert="horz"/>
          <a:lstStyle>
            <a:lvl1pPr>
              <a:defRPr>
                <a:latin typeface="Arial"/>
              </a:defRPr>
            </a:lvl1pPr>
          </a:lstStyle>
          <a:p>
            <a:endParaRPr lang="en-US" dirty="0"/>
          </a:p>
        </p:txBody>
      </p:sp>
      <p:sp>
        <p:nvSpPr>
          <p:cNvPr id="9" name="Picture Placeholder 6"/>
          <p:cNvSpPr>
            <a:spLocks noGrp="1"/>
          </p:cNvSpPr>
          <p:nvPr>
            <p:ph type="pic" sz="quarter" idx="11"/>
          </p:nvPr>
        </p:nvSpPr>
        <p:spPr>
          <a:xfrm>
            <a:off x="4824330" y="1411165"/>
            <a:ext cx="3742079" cy="4479388"/>
          </a:xfrm>
          <a:prstGeom prst="rect">
            <a:avLst/>
          </a:prstGeom>
        </p:spPr>
        <p:txBody>
          <a:bodyPr vert="horz"/>
          <a:lstStyle>
            <a:lvl1pPr>
              <a:defRPr>
                <a:latin typeface="Arial"/>
              </a:defRPr>
            </a:lvl1pPr>
          </a:lstStyle>
          <a:p>
            <a:endParaRPr lang="en-US" dirty="0"/>
          </a:p>
        </p:txBody>
      </p:sp>
      <p:sp>
        <p:nvSpPr>
          <p:cNvPr id="13" name="TextBox 12"/>
          <p:cNvSpPr txBox="1"/>
          <p:nvPr userDrawn="1"/>
        </p:nvSpPr>
        <p:spPr>
          <a:xfrm>
            <a:off x="160700" y="6585919"/>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pic>
        <p:nvPicPr>
          <p:cNvPr id="15" name="Picture 14"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6" name="TextBox 15"/>
          <p:cNvSpPr txBox="1"/>
          <p:nvPr userDrawn="1"/>
        </p:nvSpPr>
        <p:spPr>
          <a:xfrm>
            <a:off x="2434059" y="6570003"/>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nvGrpSpPr>
          <p:cNvPr id="10" name="Group 9"/>
          <p:cNvGrpSpPr/>
          <p:nvPr userDrawn="1"/>
        </p:nvGrpSpPr>
        <p:grpSpPr>
          <a:xfrm>
            <a:off x="0" y="6425708"/>
            <a:ext cx="9144000" cy="432292"/>
            <a:chOff x="0" y="6433849"/>
            <a:chExt cx="9144000" cy="432292"/>
          </a:xfrm>
        </p:grpSpPr>
        <p:pic>
          <p:nvPicPr>
            <p:cNvPr id="11" name="Picture 10"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2" name="TextBox 11"/>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14367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72140" y="373275"/>
            <a:ext cx="8229600" cy="1143000"/>
          </a:xfrm>
          <a:prstGeom prst="rect">
            <a:avLst/>
          </a:prstGeom>
        </p:spPr>
        <p:txBody>
          <a:bodyPr vert="horz"/>
          <a:lstStyle>
            <a:lvl1pPr algn="l">
              <a:defRPr b="1">
                <a:solidFill>
                  <a:srgbClr val="14487F"/>
                </a:solidFill>
                <a:latin typeface="Times New Roman"/>
                <a:cs typeface="Times New Roman"/>
              </a:defRPr>
            </a:lvl1pPr>
          </a:lstStyle>
          <a:p>
            <a:r>
              <a:rPr lang="en-US" dirty="0"/>
              <a:t>Two Photo Slide Header</a:t>
            </a:r>
          </a:p>
        </p:txBody>
      </p:sp>
      <p:sp>
        <p:nvSpPr>
          <p:cNvPr id="11" name="Text Placeholder 10"/>
          <p:cNvSpPr>
            <a:spLocks noGrp="1"/>
          </p:cNvSpPr>
          <p:nvPr>
            <p:ph type="body" sz="quarter" idx="10" hasCustomPrompt="1"/>
          </p:nvPr>
        </p:nvSpPr>
        <p:spPr>
          <a:xfrm>
            <a:off x="521377" y="5011738"/>
            <a:ext cx="3719512" cy="72641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Sit </a:t>
            </a:r>
            <a:r>
              <a:rPr lang="en-US" dirty="0" err="1"/>
              <a:t>amet</a:t>
            </a:r>
            <a:r>
              <a:rPr lang="en-US" dirty="0"/>
              <a:t>, </a:t>
            </a:r>
            <a:r>
              <a:rPr lang="en-US" dirty="0" err="1"/>
              <a:t>consectuer</a:t>
            </a:r>
            <a:r>
              <a:rPr lang="en-US" dirty="0"/>
              <a:t> </a:t>
            </a:r>
            <a:r>
              <a:rPr lang="en-US" dirty="0" err="1"/>
              <a:t>elit</a:t>
            </a:r>
            <a:r>
              <a:rPr lang="en-US" dirty="0"/>
              <a:t>, sit </a:t>
            </a:r>
            <a:r>
              <a:rPr lang="en-US" dirty="0" err="1"/>
              <a:t>diam</a:t>
            </a:r>
            <a:r>
              <a:rPr lang="en-US" dirty="0"/>
              <a:t> </a:t>
            </a:r>
            <a:r>
              <a:rPr lang="en-US" dirty="0" err="1"/>
              <a:t>nonummy</a:t>
            </a:r>
            <a:r>
              <a:rPr lang="en-US" dirty="0"/>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a:t>
            </a:r>
            <a:r>
              <a:rPr lang="en-US" sz="1050" dirty="0" err="1">
                <a:solidFill>
                  <a:srgbClr val="000000"/>
                </a:solidFill>
                <a:latin typeface="Arial"/>
                <a:cs typeface="Arial"/>
              </a:rPr>
              <a:t>dolore</a:t>
            </a:r>
            <a:r>
              <a:rPr lang="en-US" sz="1050" dirty="0">
                <a:solidFill>
                  <a:srgbClr val="000000"/>
                </a:solidFill>
                <a:latin typeface="Arial"/>
                <a:cs typeface="Arial"/>
              </a:rPr>
              <a:t> magna </a:t>
            </a:r>
            <a:r>
              <a:rPr lang="en-US" sz="1050" dirty="0" err="1">
                <a:solidFill>
                  <a:srgbClr val="000000"/>
                </a:solidFill>
                <a:latin typeface="Arial"/>
                <a:cs typeface="Arial"/>
              </a:rPr>
              <a:t>aliquam</a:t>
            </a:r>
            <a:r>
              <a:rPr lang="en-US" sz="1050" dirty="0">
                <a:solidFill>
                  <a:srgbClr val="000000"/>
                </a:solidFill>
                <a:latin typeface="Arial"/>
                <a:cs typeface="Arial"/>
              </a:rPr>
              <a:t> </a:t>
            </a:r>
            <a:r>
              <a:rPr lang="en-US" sz="1050" dirty="0" err="1">
                <a:solidFill>
                  <a:srgbClr val="000000"/>
                </a:solidFill>
                <a:latin typeface="Arial"/>
                <a:cs typeface="Arial"/>
              </a:rPr>
              <a:t>erat</a:t>
            </a:r>
            <a:r>
              <a:rPr lang="en-US" sz="1050" dirty="0">
                <a:solidFill>
                  <a:srgbClr val="000000"/>
                </a:solidFill>
                <a:latin typeface="Arial"/>
                <a:cs typeface="Arial"/>
              </a:rPr>
              <a:t> </a:t>
            </a:r>
            <a:r>
              <a:rPr lang="en-US" sz="1050" dirty="0" err="1">
                <a:solidFill>
                  <a:srgbClr val="000000"/>
                </a:solidFill>
                <a:latin typeface="Arial"/>
                <a:cs typeface="Arial"/>
              </a:rPr>
              <a:t>volutpat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wisi</a:t>
            </a:r>
            <a:r>
              <a:rPr lang="en-US" sz="1050" dirty="0">
                <a:solidFill>
                  <a:srgbClr val="000000"/>
                </a:solidFill>
                <a:latin typeface="Arial"/>
                <a:cs typeface="Arial"/>
              </a:rPr>
              <a:t> </a:t>
            </a:r>
            <a:r>
              <a:rPr lang="en-US" sz="1050" dirty="0" err="1">
                <a:solidFill>
                  <a:srgbClr val="000000"/>
                </a:solidFill>
                <a:latin typeface="Arial"/>
                <a:cs typeface="Arial"/>
              </a:rPr>
              <a:t>enim</a:t>
            </a:r>
            <a:endParaRPr lang="en-US" dirty="0"/>
          </a:p>
        </p:txBody>
      </p:sp>
      <p:sp>
        <p:nvSpPr>
          <p:cNvPr id="12" name="Text Placeholder 10"/>
          <p:cNvSpPr>
            <a:spLocks noGrp="1"/>
          </p:cNvSpPr>
          <p:nvPr>
            <p:ph type="body" sz="quarter" idx="11" hasCustomPrompt="1"/>
          </p:nvPr>
        </p:nvSpPr>
        <p:spPr>
          <a:xfrm>
            <a:off x="4733365" y="5039395"/>
            <a:ext cx="3719512" cy="726415"/>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Sit </a:t>
            </a:r>
            <a:r>
              <a:rPr lang="en-US" dirty="0" err="1"/>
              <a:t>amet</a:t>
            </a:r>
            <a:r>
              <a:rPr lang="en-US" dirty="0"/>
              <a:t>, </a:t>
            </a:r>
            <a:r>
              <a:rPr lang="en-US" dirty="0" err="1"/>
              <a:t>consectuer</a:t>
            </a:r>
            <a:r>
              <a:rPr lang="en-US" dirty="0"/>
              <a:t> </a:t>
            </a:r>
            <a:r>
              <a:rPr lang="en-US" dirty="0" err="1"/>
              <a:t>elit</a:t>
            </a:r>
            <a:r>
              <a:rPr lang="en-US" dirty="0"/>
              <a:t>, sit </a:t>
            </a:r>
            <a:r>
              <a:rPr lang="en-US" dirty="0" err="1"/>
              <a:t>diam</a:t>
            </a:r>
            <a:r>
              <a:rPr lang="en-US" dirty="0"/>
              <a:t> </a:t>
            </a:r>
            <a:r>
              <a:rPr lang="en-US" dirty="0" err="1"/>
              <a:t>nonummy</a:t>
            </a:r>
            <a:r>
              <a:rPr lang="en-US" dirty="0"/>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a:t>
            </a:r>
            <a:r>
              <a:rPr lang="en-US" sz="1050" dirty="0" err="1">
                <a:solidFill>
                  <a:srgbClr val="000000"/>
                </a:solidFill>
                <a:latin typeface="Arial"/>
                <a:cs typeface="Arial"/>
              </a:rPr>
              <a:t>dolore</a:t>
            </a:r>
            <a:r>
              <a:rPr lang="en-US" sz="1050" dirty="0">
                <a:solidFill>
                  <a:srgbClr val="000000"/>
                </a:solidFill>
                <a:latin typeface="Arial"/>
                <a:cs typeface="Arial"/>
              </a:rPr>
              <a:t> magna </a:t>
            </a:r>
            <a:r>
              <a:rPr lang="en-US" sz="1050" dirty="0" err="1">
                <a:solidFill>
                  <a:srgbClr val="000000"/>
                </a:solidFill>
                <a:latin typeface="Arial"/>
                <a:cs typeface="Arial"/>
              </a:rPr>
              <a:t>aliquam</a:t>
            </a:r>
            <a:r>
              <a:rPr lang="en-US" sz="1050" dirty="0">
                <a:solidFill>
                  <a:srgbClr val="000000"/>
                </a:solidFill>
                <a:latin typeface="Arial"/>
                <a:cs typeface="Arial"/>
              </a:rPr>
              <a:t> </a:t>
            </a:r>
            <a:r>
              <a:rPr lang="en-US" sz="1050" dirty="0" err="1">
                <a:solidFill>
                  <a:srgbClr val="000000"/>
                </a:solidFill>
                <a:latin typeface="Arial"/>
                <a:cs typeface="Arial"/>
              </a:rPr>
              <a:t>erat</a:t>
            </a:r>
            <a:r>
              <a:rPr lang="en-US" sz="1050" dirty="0">
                <a:solidFill>
                  <a:srgbClr val="000000"/>
                </a:solidFill>
                <a:latin typeface="Arial"/>
                <a:cs typeface="Arial"/>
              </a:rPr>
              <a:t> </a:t>
            </a:r>
            <a:r>
              <a:rPr lang="en-US" sz="1050" dirty="0" err="1">
                <a:solidFill>
                  <a:srgbClr val="000000"/>
                </a:solidFill>
                <a:latin typeface="Arial"/>
                <a:cs typeface="Arial"/>
              </a:rPr>
              <a:t>volutpat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wisi</a:t>
            </a:r>
            <a:r>
              <a:rPr lang="en-US" sz="1050" dirty="0">
                <a:solidFill>
                  <a:srgbClr val="000000"/>
                </a:solidFill>
                <a:latin typeface="Arial"/>
                <a:cs typeface="Arial"/>
              </a:rPr>
              <a:t> </a:t>
            </a:r>
            <a:r>
              <a:rPr lang="en-US" sz="1050" dirty="0" err="1">
                <a:solidFill>
                  <a:srgbClr val="000000"/>
                </a:solidFill>
                <a:latin typeface="Arial"/>
                <a:cs typeface="Arial"/>
              </a:rPr>
              <a:t>enim</a:t>
            </a:r>
            <a:endParaRPr lang="en-US" dirty="0"/>
          </a:p>
        </p:txBody>
      </p:sp>
      <p:sp>
        <p:nvSpPr>
          <p:cNvPr id="9" name="Picture Placeholder 6"/>
          <p:cNvSpPr>
            <a:spLocks noGrp="1"/>
          </p:cNvSpPr>
          <p:nvPr>
            <p:ph type="pic" sz="quarter" idx="12"/>
          </p:nvPr>
        </p:nvSpPr>
        <p:spPr>
          <a:xfrm>
            <a:off x="4819344" y="1406188"/>
            <a:ext cx="3742079" cy="3606191"/>
          </a:xfrm>
          <a:prstGeom prst="rect">
            <a:avLst/>
          </a:prstGeom>
        </p:spPr>
        <p:txBody>
          <a:bodyPr vert="horz"/>
          <a:lstStyle>
            <a:lvl1pPr>
              <a:defRPr>
                <a:latin typeface="Arial"/>
              </a:defRPr>
            </a:lvl1pPr>
          </a:lstStyle>
          <a:p>
            <a:endParaRPr lang="en-US" dirty="0"/>
          </a:p>
        </p:txBody>
      </p:sp>
      <p:sp>
        <p:nvSpPr>
          <p:cNvPr id="13" name="Picture Placeholder 6"/>
          <p:cNvSpPr>
            <a:spLocks noGrp="1"/>
          </p:cNvSpPr>
          <p:nvPr>
            <p:ph type="pic" sz="quarter" idx="13"/>
          </p:nvPr>
        </p:nvSpPr>
        <p:spPr>
          <a:xfrm>
            <a:off x="583305" y="1399825"/>
            <a:ext cx="3742079" cy="3606191"/>
          </a:xfrm>
          <a:prstGeom prst="rect">
            <a:avLst/>
          </a:prstGeom>
        </p:spPr>
        <p:txBody>
          <a:bodyPr vert="horz"/>
          <a:lstStyle>
            <a:lvl1pPr>
              <a:defRPr>
                <a:latin typeface="Arial"/>
              </a:defRPr>
            </a:lvl1pPr>
          </a:lstStyle>
          <a:p>
            <a:endParaRPr lang="en-US" dirty="0"/>
          </a:p>
        </p:txBody>
      </p:sp>
      <p:sp>
        <p:nvSpPr>
          <p:cNvPr id="16" name="TextBox 15"/>
          <p:cNvSpPr txBox="1"/>
          <p:nvPr userDrawn="1"/>
        </p:nvSpPr>
        <p:spPr>
          <a:xfrm>
            <a:off x="-1587" y="6585887"/>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20" name="TextBox 19"/>
          <p:cNvSpPr txBox="1"/>
          <p:nvPr userDrawn="1"/>
        </p:nvSpPr>
        <p:spPr>
          <a:xfrm>
            <a:off x="2434059" y="6570003"/>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nvGrpSpPr>
          <p:cNvPr id="14" name="Group 13"/>
          <p:cNvGrpSpPr/>
          <p:nvPr userDrawn="1"/>
        </p:nvGrpSpPr>
        <p:grpSpPr>
          <a:xfrm>
            <a:off x="0" y="6433849"/>
            <a:ext cx="9144000" cy="432292"/>
            <a:chOff x="0" y="6433849"/>
            <a:chExt cx="9144000" cy="432292"/>
          </a:xfrm>
        </p:grpSpPr>
        <p:pic>
          <p:nvPicPr>
            <p:cNvPr id="15" name="Picture 14"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7" name="TextBox 16"/>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1319538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72140" y="373275"/>
            <a:ext cx="8229600" cy="851469"/>
          </a:xfrm>
          <a:prstGeom prst="rect">
            <a:avLst/>
          </a:prstGeom>
        </p:spPr>
        <p:txBody>
          <a:bodyPr vert="horz"/>
          <a:lstStyle>
            <a:lvl1pPr algn="l">
              <a:defRPr b="1">
                <a:solidFill>
                  <a:srgbClr val="14487F"/>
                </a:solidFill>
                <a:latin typeface="Times New Roman"/>
                <a:cs typeface="Times New Roman"/>
              </a:defRPr>
            </a:lvl1pPr>
          </a:lstStyle>
          <a:p>
            <a:r>
              <a:rPr lang="en-US" dirty="0"/>
              <a:t>Three Photo Slide Header</a:t>
            </a:r>
          </a:p>
        </p:txBody>
      </p:sp>
      <p:sp>
        <p:nvSpPr>
          <p:cNvPr id="13" name="Text Placeholder 10"/>
          <p:cNvSpPr>
            <a:spLocks noGrp="1"/>
          </p:cNvSpPr>
          <p:nvPr>
            <p:ph type="body" sz="quarter" idx="10" hasCustomPrompt="1"/>
          </p:nvPr>
        </p:nvSpPr>
        <p:spPr>
          <a:xfrm>
            <a:off x="510037" y="4648851"/>
            <a:ext cx="2563005" cy="51095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Sit </a:t>
            </a:r>
            <a:r>
              <a:rPr lang="en-US" dirty="0" err="1"/>
              <a:t>amet</a:t>
            </a:r>
            <a:r>
              <a:rPr lang="en-US" dirty="0"/>
              <a:t>, </a:t>
            </a:r>
            <a:r>
              <a:rPr lang="en-US" dirty="0" err="1"/>
              <a:t>consectuer</a:t>
            </a:r>
            <a:r>
              <a:rPr lang="en-US" dirty="0"/>
              <a:t> </a:t>
            </a:r>
            <a:r>
              <a:rPr lang="en-US" dirty="0" err="1"/>
              <a:t>elit</a:t>
            </a:r>
            <a:r>
              <a:rPr lang="en-US" dirty="0"/>
              <a:t>, sit </a:t>
            </a:r>
            <a:r>
              <a:rPr lang="en-US" dirty="0" err="1"/>
              <a:t>diam</a:t>
            </a:r>
            <a:r>
              <a:rPr lang="en-US" dirty="0"/>
              <a:t> </a:t>
            </a:r>
            <a:r>
              <a:rPr lang="en-US" dirty="0" err="1"/>
              <a:t>nonuy</a:t>
            </a:r>
            <a:r>
              <a:rPr lang="en-US" dirty="0"/>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a:t>
            </a:r>
            <a:r>
              <a:rPr lang="en-US" sz="1050" dirty="0">
                <a:solidFill>
                  <a:srgbClr val="000000"/>
                </a:solidFill>
                <a:latin typeface="Arial"/>
                <a:cs typeface="Arial"/>
              </a:rPr>
              <a:t> </a:t>
            </a:r>
            <a:br>
              <a:rPr lang="en-US" sz="1050" dirty="0">
                <a:solidFill>
                  <a:srgbClr val="000000"/>
                </a:solidFill>
                <a:latin typeface="Arial"/>
                <a:cs typeface="Arial"/>
              </a:rPr>
            </a:br>
            <a:endParaRPr lang="en-US" dirty="0"/>
          </a:p>
        </p:txBody>
      </p:sp>
      <p:sp>
        <p:nvSpPr>
          <p:cNvPr id="14" name="Text Placeholder 10"/>
          <p:cNvSpPr>
            <a:spLocks noGrp="1"/>
          </p:cNvSpPr>
          <p:nvPr>
            <p:ph type="body" sz="quarter" idx="11" hasCustomPrompt="1"/>
          </p:nvPr>
        </p:nvSpPr>
        <p:spPr>
          <a:xfrm>
            <a:off x="3225192" y="4676508"/>
            <a:ext cx="2563005" cy="51095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Sit </a:t>
            </a:r>
            <a:r>
              <a:rPr lang="en-US" dirty="0" err="1"/>
              <a:t>amet</a:t>
            </a:r>
            <a:r>
              <a:rPr lang="en-US" dirty="0"/>
              <a:t>, </a:t>
            </a:r>
            <a:r>
              <a:rPr lang="en-US" dirty="0" err="1"/>
              <a:t>consectuer</a:t>
            </a:r>
            <a:r>
              <a:rPr lang="en-US" dirty="0"/>
              <a:t> </a:t>
            </a:r>
            <a:r>
              <a:rPr lang="en-US" dirty="0" err="1"/>
              <a:t>elit</a:t>
            </a:r>
            <a:r>
              <a:rPr lang="en-US" dirty="0"/>
              <a:t>, sit </a:t>
            </a:r>
            <a:r>
              <a:rPr lang="en-US" dirty="0" err="1"/>
              <a:t>diam</a:t>
            </a:r>
            <a:r>
              <a:rPr lang="en-US" dirty="0"/>
              <a:t> </a:t>
            </a:r>
            <a:r>
              <a:rPr lang="en-US" dirty="0" err="1"/>
              <a:t>nonuy</a:t>
            </a:r>
            <a:r>
              <a:rPr lang="en-US" dirty="0"/>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a:t>
            </a:r>
            <a:r>
              <a:rPr lang="en-US" sz="1050" dirty="0">
                <a:solidFill>
                  <a:srgbClr val="000000"/>
                </a:solidFill>
                <a:latin typeface="Arial"/>
                <a:cs typeface="Arial"/>
              </a:rPr>
              <a:t> </a:t>
            </a:r>
            <a:br>
              <a:rPr lang="en-US" sz="1050" dirty="0">
                <a:solidFill>
                  <a:srgbClr val="000000"/>
                </a:solidFill>
                <a:latin typeface="Arial"/>
                <a:cs typeface="Arial"/>
              </a:rPr>
            </a:br>
            <a:endParaRPr lang="en-US" dirty="0"/>
          </a:p>
        </p:txBody>
      </p:sp>
      <p:sp>
        <p:nvSpPr>
          <p:cNvPr id="15" name="Text Placeholder 10"/>
          <p:cNvSpPr>
            <a:spLocks noGrp="1"/>
          </p:cNvSpPr>
          <p:nvPr>
            <p:ph type="body" sz="quarter" idx="12" hasCustomPrompt="1"/>
          </p:nvPr>
        </p:nvSpPr>
        <p:spPr>
          <a:xfrm>
            <a:off x="5992067" y="4665168"/>
            <a:ext cx="2563005" cy="51095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Sit </a:t>
            </a:r>
            <a:r>
              <a:rPr lang="en-US" dirty="0" err="1"/>
              <a:t>amet</a:t>
            </a:r>
            <a:r>
              <a:rPr lang="en-US" dirty="0"/>
              <a:t>, </a:t>
            </a:r>
            <a:r>
              <a:rPr lang="en-US" dirty="0" err="1"/>
              <a:t>consectuer</a:t>
            </a:r>
            <a:r>
              <a:rPr lang="en-US" dirty="0"/>
              <a:t> </a:t>
            </a:r>
            <a:r>
              <a:rPr lang="en-US" dirty="0" err="1"/>
              <a:t>elit</a:t>
            </a:r>
            <a:r>
              <a:rPr lang="en-US" dirty="0"/>
              <a:t>, sit </a:t>
            </a:r>
            <a:r>
              <a:rPr lang="en-US" dirty="0" err="1"/>
              <a:t>diam</a:t>
            </a:r>
            <a:r>
              <a:rPr lang="en-US" dirty="0"/>
              <a:t> </a:t>
            </a:r>
            <a:r>
              <a:rPr lang="en-US" dirty="0" err="1"/>
              <a:t>nonuy</a:t>
            </a:r>
            <a:r>
              <a:rPr lang="en-US" dirty="0"/>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a:t>
            </a:r>
            <a:r>
              <a:rPr lang="en-US" sz="1050" dirty="0">
                <a:solidFill>
                  <a:srgbClr val="000000"/>
                </a:solidFill>
                <a:latin typeface="Arial"/>
                <a:cs typeface="Arial"/>
              </a:rPr>
              <a:t> </a:t>
            </a:r>
            <a:br>
              <a:rPr lang="en-US" sz="1050" dirty="0">
                <a:solidFill>
                  <a:srgbClr val="000000"/>
                </a:solidFill>
                <a:latin typeface="Arial"/>
                <a:cs typeface="Arial"/>
              </a:rPr>
            </a:br>
            <a:endParaRPr lang="en-US" dirty="0"/>
          </a:p>
        </p:txBody>
      </p:sp>
      <p:sp>
        <p:nvSpPr>
          <p:cNvPr id="11" name="Picture Placeholder 6"/>
          <p:cNvSpPr>
            <a:spLocks noGrp="1"/>
          </p:cNvSpPr>
          <p:nvPr>
            <p:ph type="pic" sz="quarter" idx="13"/>
          </p:nvPr>
        </p:nvSpPr>
        <p:spPr>
          <a:xfrm>
            <a:off x="578321" y="1394849"/>
            <a:ext cx="2506057" cy="3254644"/>
          </a:xfrm>
          <a:prstGeom prst="rect">
            <a:avLst/>
          </a:prstGeom>
        </p:spPr>
        <p:txBody>
          <a:bodyPr vert="horz"/>
          <a:lstStyle>
            <a:lvl1pPr>
              <a:defRPr>
                <a:latin typeface="Arial"/>
              </a:defRPr>
            </a:lvl1pPr>
          </a:lstStyle>
          <a:p>
            <a:endParaRPr lang="en-US" dirty="0"/>
          </a:p>
        </p:txBody>
      </p:sp>
      <p:sp>
        <p:nvSpPr>
          <p:cNvPr id="16" name="Picture Placeholder 6"/>
          <p:cNvSpPr>
            <a:spLocks noGrp="1"/>
          </p:cNvSpPr>
          <p:nvPr>
            <p:ph type="pic" sz="quarter" idx="14"/>
          </p:nvPr>
        </p:nvSpPr>
        <p:spPr>
          <a:xfrm>
            <a:off x="3304819" y="1399826"/>
            <a:ext cx="2506057" cy="3254644"/>
          </a:xfrm>
          <a:prstGeom prst="rect">
            <a:avLst/>
          </a:prstGeom>
        </p:spPr>
        <p:txBody>
          <a:bodyPr vert="horz"/>
          <a:lstStyle>
            <a:lvl1pPr>
              <a:defRPr>
                <a:latin typeface="Arial"/>
              </a:defRPr>
            </a:lvl1pPr>
          </a:lstStyle>
          <a:p>
            <a:endParaRPr lang="en-US" dirty="0"/>
          </a:p>
        </p:txBody>
      </p:sp>
      <p:sp>
        <p:nvSpPr>
          <p:cNvPr id="17" name="Picture Placeholder 6"/>
          <p:cNvSpPr>
            <a:spLocks noGrp="1"/>
          </p:cNvSpPr>
          <p:nvPr>
            <p:ph type="pic" sz="quarter" idx="15"/>
          </p:nvPr>
        </p:nvSpPr>
        <p:spPr>
          <a:xfrm>
            <a:off x="6060350" y="1388486"/>
            <a:ext cx="2506057" cy="3254644"/>
          </a:xfrm>
          <a:prstGeom prst="rect">
            <a:avLst/>
          </a:prstGeom>
        </p:spPr>
        <p:txBody>
          <a:bodyPr vert="horz"/>
          <a:lstStyle>
            <a:lvl1pPr>
              <a:defRPr>
                <a:latin typeface="Arial"/>
              </a:defRPr>
            </a:lvl1pPr>
          </a:lstStyle>
          <a:p>
            <a:endParaRPr lang="en-US" dirty="0"/>
          </a:p>
        </p:txBody>
      </p:sp>
      <p:sp>
        <p:nvSpPr>
          <p:cNvPr id="20" name="TextBox 19"/>
          <p:cNvSpPr txBox="1"/>
          <p:nvPr userDrawn="1"/>
        </p:nvSpPr>
        <p:spPr>
          <a:xfrm>
            <a:off x="0" y="6591221"/>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24" name="TextBox 23"/>
          <p:cNvSpPr txBox="1"/>
          <p:nvPr userDrawn="1"/>
        </p:nvSpPr>
        <p:spPr>
          <a:xfrm>
            <a:off x="2434059" y="6570003"/>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nvGrpSpPr>
          <p:cNvPr id="18" name="Group 17"/>
          <p:cNvGrpSpPr/>
          <p:nvPr userDrawn="1"/>
        </p:nvGrpSpPr>
        <p:grpSpPr>
          <a:xfrm>
            <a:off x="0" y="6433849"/>
            <a:ext cx="9144000" cy="432292"/>
            <a:chOff x="0" y="6433849"/>
            <a:chExt cx="9144000" cy="432292"/>
          </a:xfrm>
        </p:grpSpPr>
        <p:pic>
          <p:nvPicPr>
            <p:cNvPr id="19" name="Picture 18"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21" name="TextBox 20"/>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262800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8"/>
          </p:nvPr>
        </p:nvSpPr>
        <p:spPr>
          <a:xfrm>
            <a:off x="0" y="0"/>
            <a:ext cx="4569142" cy="6463927"/>
          </a:xfrm>
          <a:prstGeom prst="rect">
            <a:avLst/>
          </a:prstGeom>
        </p:spPr>
        <p:txBody>
          <a:bodyPr vert="horz"/>
          <a:lstStyle>
            <a:lvl1pPr>
              <a:defRPr>
                <a:latin typeface="Arial"/>
              </a:defRPr>
            </a:lvl1pPr>
          </a:lstStyle>
          <a:p>
            <a:endParaRPr lang="en-US" dirty="0"/>
          </a:p>
        </p:txBody>
      </p:sp>
      <p:sp>
        <p:nvSpPr>
          <p:cNvPr id="8" name="Picture Placeholder 6"/>
          <p:cNvSpPr>
            <a:spLocks noGrp="1"/>
          </p:cNvSpPr>
          <p:nvPr>
            <p:ph type="pic" sz="quarter" idx="19"/>
          </p:nvPr>
        </p:nvSpPr>
        <p:spPr>
          <a:xfrm>
            <a:off x="4574858" y="0"/>
            <a:ext cx="4569142" cy="6463927"/>
          </a:xfrm>
          <a:prstGeom prst="rect">
            <a:avLst/>
          </a:prstGeom>
        </p:spPr>
        <p:txBody>
          <a:bodyPr vert="horz"/>
          <a:lstStyle>
            <a:lvl1pPr>
              <a:defRPr>
                <a:latin typeface="Arial"/>
              </a:defRPr>
            </a:lvl1pPr>
          </a:lstStyle>
          <a:p>
            <a:endParaRPr lang="en-US" dirty="0"/>
          </a:p>
        </p:txBody>
      </p:sp>
      <p:sp>
        <p:nvSpPr>
          <p:cNvPr id="11" name="TextBox 10"/>
          <p:cNvSpPr txBox="1"/>
          <p:nvPr userDrawn="1"/>
        </p:nvSpPr>
        <p:spPr>
          <a:xfrm>
            <a:off x="160700" y="6585919"/>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10" name="TextBox 9"/>
          <p:cNvSpPr txBox="1"/>
          <p:nvPr userDrawn="1"/>
        </p:nvSpPr>
        <p:spPr>
          <a:xfrm>
            <a:off x="-1587" y="6585887"/>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16" name="TextBox 15"/>
          <p:cNvSpPr txBox="1"/>
          <p:nvPr userDrawn="1"/>
        </p:nvSpPr>
        <p:spPr>
          <a:xfrm>
            <a:off x="2434059" y="6570003"/>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nvGrpSpPr>
          <p:cNvPr id="9" name="Group 8"/>
          <p:cNvGrpSpPr/>
          <p:nvPr userDrawn="1"/>
        </p:nvGrpSpPr>
        <p:grpSpPr>
          <a:xfrm>
            <a:off x="0" y="6433849"/>
            <a:ext cx="9144000" cy="432292"/>
            <a:chOff x="0" y="6433849"/>
            <a:chExt cx="9144000" cy="432292"/>
          </a:xfrm>
        </p:grpSpPr>
        <p:pic>
          <p:nvPicPr>
            <p:cNvPr id="12" name="Picture 11"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3" name="TextBox 12"/>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883053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extBox 3"/>
          <p:cNvSpPr txBox="1"/>
          <p:nvPr userDrawn="1"/>
        </p:nvSpPr>
        <p:spPr>
          <a:xfrm>
            <a:off x="0" y="6615173"/>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8" name="TextBox 7"/>
          <p:cNvSpPr txBox="1"/>
          <p:nvPr userDrawn="1"/>
        </p:nvSpPr>
        <p:spPr>
          <a:xfrm>
            <a:off x="536995" y="384388"/>
            <a:ext cx="8156518" cy="1190853"/>
          </a:xfrm>
          <a:prstGeom prst="rect">
            <a:avLst/>
          </a:prstGeom>
          <a:noFill/>
          <a:effectLst>
            <a:outerShdw blurRad="50800" dist="38100" dir="2700000" algn="tl" rotWithShape="0">
              <a:prstClr val="black">
                <a:alpha val="40000"/>
              </a:prstClr>
            </a:outerShdw>
          </a:effectLst>
        </p:spPr>
        <p:txBody>
          <a:bodyPr wrap="square" lIns="82056" tIns="41028" rIns="82056" bIns="41028" rtlCol="0">
            <a:spAutoFit/>
          </a:bodyPr>
          <a:lstStyle/>
          <a:p>
            <a:br>
              <a:rPr lang="en-US" sz="4300" dirty="0">
                <a:solidFill>
                  <a:srgbClr val="006949"/>
                </a:solidFill>
                <a:latin typeface="Times New Roman"/>
                <a:cs typeface="Times New Roman"/>
              </a:rPr>
            </a:br>
            <a:endParaRPr lang="en-US" sz="2900" b="1" dirty="0">
              <a:solidFill>
                <a:srgbClr val="000000"/>
              </a:solidFill>
              <a:latin typeface="Arial"/>
              <a:cs typeface="Arial"/>
            </a:endParaRPr>
          </a:p>
        </p:txBody>
      </p:sp>
      <p:sp>
        <p:nvSpPr>
          <p:cNvPr id="9" name="Picture Placeholder 6"/>
          <p:cNvSpPr>
            <a:spLocks noGrp="1"/>
          </p:cNvSpPr>
          <p:nvPr>
            <p:ph type="pic" sz="quarter" idx="16"/>
          </p:nvPr>
        </p:nvSpPr>
        <p:spPr>
          <a:xfrm>
            <a:off x="4574858" y="3248283"/>
            <a:ext cx="4569142" cy="3226985"/>
          </a:xfrm>
          <a:prstGeom prst="rect">
            <a:avLst/>
          </a:prstGeom>
        </p:spPr>
        <p:txBody>
          <a:bodyPr vert="horz"/>
          <a:lstStyle>
            <a:lvl1pPr>
              <a:defRPr>
                <a:latin typeface="Arial"/>
              </a:defRPr>
            </a:lvl1pPr>
          </a:lstStyle>
          <a:p>
            <a:endParaRPr lang="en-US" dirty="0"/>
          </a:p>
        </p:txBody>
      </p:sp>
      <p:sp>
        <p:nvSpPr>
          <p:cNvPr id="10" name="Picture Placeholder 6"/>
          <p:cNvSpPr>
            <a:spLocks noGrp="1"/>
          </p:cNvSpPr>
          <p:nvPr>
            <p:ph type="pic" sz="quarter" idx="17"/>
          </p:nvPr>
        </p:nvSpPr>
        <p:spPr>
          <a:xfrm>
            <a:off x="4574858" y="0"/>
            <a:ext cx="4569142" cy="3226985"/>
          </a:xfrm>
          <a:prstGeom prst="rect">
            <a:avLst/>
          </a:prstGeom>
        </p:spPr>
        <p:txBody>
          <a:bodyPr vert="horz"/>
          <a:lstStyle>
            <a:lvl1pPr>
              <a:defRPr>
                <a:latin typeface="Arial"/>
              </a:defRPr>
            </a:lvl1pPr>
          </a:lstStyle>
          <a:p>
            <a:endParaRPr lang="en-US" dirty="0"/>
          </a:p>
        </p:txBody>
      </p:sp>
      <p:sp>
        <p:nvSpPr>
          <p:cNvPr id="11" name="Picture Placeholder 6"/>
          <p:cNvSpPr>
            <a:spLocks noGrp="1"/>
          </p:cNvSpPr>
          <p:nvPr>
            <p:ph type="pic" sz="quarter" idx="18"/>
          </p:nvPr>
        </p:nvSpPr>
        <p:spPr>
          <a:xfrm>
            <a:off x="0" y="0"/>
            <a:ext cx="4569142" cy="6463927"/>
          </a:xfrm>
          <a:prstGeom prst="rect">
            <a:avLst/>
          </a:prstGeom>
        </p:spPr>
        <p:txBody>
          <a:bodyPr vert="horz"/>
          <a:lstStyle>
            <a:lvl1pPr>
              <a:defRPr>
                <a:latin typeface="Arial"/>
              </a:defRPr>
            </a:lvl1pPr>
          </a:lstStyle>
          <a:p>
            <a:endParaRPr lang="en-US" dirty="0"/>
          </a:p>
        </p:txBody>
      </p:sp>
      <p:sp>
        <p:nvSpPr>
          <p:cNvPr id="14" name="TextBox 13"/>
          <p:cNvSpPr txBox="1"/>
          <p:nvPr userDrawn="1"/>
        </p:nvSpPr>
        <p:spPr>
          <a:xfrm>
            <a:off x="0" y="6594152"/>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18" name="TextBox 17"/>
          <p:cNvSpPr txBox="1"/>
          <p:nvPr userDrawn="1"/>
        </p:nvSpPr>
        <p:spPr>
          <a:xfrm>
            <a:off x="2434059" y="6570003"/>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nvGrpSpPr>
          <p:cNvPr id="12" name="Group 11"/>
          <p:cNvGrpSpPr/>
          <p:nvPr userDrawn="1"/>
        </p:nvGrpSpPr>
        <p:grpSpPr>
          <a:xfrm>
            <a:off x="0" y="6433849"/>
            <a:ext cx="9144000" cy="432292"/>
            <a:chOff x="0" y="6433849"/>
            <a:chExt cx="9144000" cy="432292"/>
          </a:xfrm>
        </p:grpSpPr>
        <p:pic>
          <p:nvPicPr>
            <p:cNvPr id="13" name="Picture 12"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5" name="TextBox 14"/>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3051316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D2F72D-AE24-43E2-B803-5A65F036F094}" type="slidenum">
              <a:rPr lang="en-GB" smtClean="0"/>
              <a:t>‹#›</a:t>
            </a:fld>
            <a:endParaRPr lang="en-GB"/>
          </a:p>
        </p:txBody>
      </p:sp>
    </p:spTree>
    <p:extLst>
      <p:ext uri="{BB962C8B-B14F-4D97-AF65-F5344CB8AC3E}">
        <p14:creationId xmlns:p14="http://schemas.microsoft.com/office/powerpoint/2010/main" val="2487128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472140" y="373275"/>
            <a:ext cx="8229600" cy="1143000"/>
          </a:xfrm>
          <a:prstGeom prst="rect">
            <a:avLst/>
          </a:prstGeom>
        </p:spPr>
        <p:txBody>
          <a:bodyPr vert="horz"/>
          <a:lstStyle>
            <a:lvl1pPr algn="l">
              <a:defRPr b="1" baseline="0">
                <a:solidFill>
                  <a:srgbClr val="14487F"/>
                </a:solidFill>
                <a:latin typeface="Times New Roman"/>
                <a:cs typeface="Times New Roman"/>
              </a:defRPr>
            </a:lvl1pPr>
          </a:lstStyle>
          <a:p>
            <a:r>
              <a:rPr lang="en-US" dirty="0"/>
              <a:t>Four Photo Collage Slide Header</a:t>
            </a:r>
          </a:p>
        </p:txBody>
      </p:sp>
      <p:sp>
        <p:nvSpPr>
          <p:cNvPr id="15" name="Text Placeholder 10"/>
          <p:cNvSpPr>
            <a:spLocks noGrp="1"/>
          </p:cNvSpPr>
          <p:nvPr>
            <p:ph type="body" sz="quarter" idx="11" hasCustomPrompt="1"/>
          </p:nvPr>
        </p:nvSpPr>
        <p:spPr>
          <a:xfrm>
            <a:off x="2011848" y="2460831"/>
            <a:ext cx="1106552" cy="601033"/>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baseline="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br>
              <a:rPr lang="en-US" sz="1050" dirty="0">
                <a:solidFill>
                  <a:srgbClr val="000000"/>
                </a:solidFill>
                <a:latin typeface="Arial"/>
                <a:cs typeface="Arial"/>
              </a:rPr>
            </a:br>
            <a:r>
              <a:rPr lang="en-US" sz="1050" dirty="0" err="1">
                <a:solidFill>
                  <a:srgbClr val="000000"/>
                </a:solidFill>
                <a:latin typeface="Arial"/>
                <a:cs typeface="Arial"/>
              </a:rPr>
              <a:t>consectetuer</a:t>
            </a:r>
            <a:br>
              <a:rPr lang="en-US" sz="1050" dirty="0">
                <a:solidFill>
                  <a:srgbClr val="000000"/>
                </a:solidFill>
                <a:latin typeface="Arial"/>
                <a:cs typeface="Arial"/>
              </a:rPr>
            </a:br>
            <a:r>
              <a:rPr lang="en-US" sz="1050" dirty="0">
                <a:solidFill>
                  <a:srgbClr val="000000"/>
                </a:solidFill>
                <a:latin typeface="Arial"/>
                <a:cs typeface="Arial"/>
              </a:rPr>
              <a:t> </a:t>
            </a:r>
            <a:r>
              <a:rPr lang="en-US" sz="1050" dirty="0" err="1">
                <a:solidFill>
                  <a:srgbClr val="000000"/>
                </a:solidFill>
                <a:latin typeface="Arial"/>
                <a:cs typeface="Arial"/>
              </a:rPr>
              <a:t>adipi</a:t>
            </a:r>
            <a:r>
              <a:rPr lang="en-US" sz="1050" dirty="0">
                <a:solidFill>
                  <a:srgbClr val="000000"/>
                </a:solidFill>
                <a:latin typeface="Arial"/>
                <a:cs typeface="Arial"/>
              </a:rPr>
              <a:t> at el</a:t>
            </a:r>
          </a:p>
        </p:txBody>
      </p:sp>
      <p:sp>
        <p:nvSpPr>
          <p:cNvPr id="16" name="Text Placeholder 10"/>
          <p:cNvSpPr>
            <a:spLocks noGrp="1"/>
          </p:cNvSpPr>
          <p:nvPr>
            <p:ph type="body" sz="quarter" idx="12" hasCustomPrompt="1"/>
          </p:nvPr>
        </p:nvSpPr>
        <p:spPr>
          <a:xfrm>
            <a:off x="4500219" y="5380246"/>
            <a:ext cx="3249738" cy="437289"/>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baseline="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a:t>
            </a:r>
            <a:r>
              <a:rPr lang="en-US" sz="1050" dirty="0">
                <a:solidFill>
                  <a:srgbClr val="000000"/>
                </a:solidFill>
                <a:latin typeface="Arial"/>
                <a:cs typeface="Arial"/>
              </a:rPr>
              <a:t> at el</a:t>
            </a:r>
          </a:p>
        </p:txBody>
      </p:sp>
      <p:sp>
        <p:nvSpPr>
          <p:cNvPr id="17" name="Text Placeholder 10"/>
          <p:cNvSpPr>
            <a:spLocks noGrp="1"/>
          </p:cNvSpPr>
          <p:nvPr>
            <p:ph type="body" sz="quarter" idx="13" hasCustomPrompt="1"/>
          </p:nvPr>
        </p:nvSpPr>
        <p:spPr>
          <a:xfrm>
            <a:off x="2010484" y="5124398"/>
            <a:ext cx="2536711" cy="398291"/>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baseline="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a:t>
            </a:r>
            <a:r>
              <a:rPr lang="en-US" sz="1050" dirty="0">
                <a:solidFill>
                  <a:srgbClr val="000000"/>
                </a:solidFill>
                <a:latin typeface="Arial"/>
                <a:cs typeface="Arial"/>
              </a:rPr>
              <a:t> at el</a:t>
            </a:r>
          </a:p>
        </p:txBody>
      </p:sp>
      <p:sp>
        <p:nvSpPr>
          <p:cNvPr id="18" name="Text Placeholder 10"/>
          <p:cNvSpPr>
            <a:spLocks noGrp="1"/>
          </p:cNvSpPr>
          <p:nvPr>
            <p:ph type="body" sz="quarter" idx="14" hasCustomPrompt="1"/>
          </p:nvPr>
        </p:nvSpPr>
        <p:spPr>
          <a:xfrm>
            <a:off x="4653989" y="1360830"/>
            <a:ext cx="3249738" cy="385564"/>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baseline="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a:t>
            </a:r>
            <a:r>
              <a:rPr lang="en-US" sz="1050" dirty="0">
                <a:solidFill>
                  <a:srgbClr val="000000"/>
                </a:solidFill>
                <a:latin typeface="Arial"/>
                <a:cs typeface="Arial"/>
              </a:rPr>
              <a:t> at el</a:t>
            </a:r>
          </a:p>
        </p:txBody>
      </p:sp>
      <p:sp>
        <p:nvSpPr>
          <p:cNvPr id="13" name="Picture Placeholder 6"/>
          <p:cNvSpPr>
            <a:spLocks noGrp="1"/>
          </p:cNvSpPr>
          <p:nvPr>
            <p:ph type="pic" sz="quarter" idx="15"/>
          </p:nvPr>
        </p:nvSpPr>
        <p:spPr>
          <a:xfrm>
            <a:off x="3152420" y="1338147"/>
            <a:ext cx="1428794" cy="2041239"/>
          </a:xfrm>
          <a:prstGeom prst="rect">
            <a:avLst/>
          </a:prstGeom>
        </p:spPr>
        <p:txBody>
          <a:bodyPr vert="horz"/>
          <a:lstStyle>
            <a:lvl1pPr>
              <a:defRPr>
                <a:latin typeface="Arial"/>
              </a:defRPr>
            </a:lvl1pPr>
          </a:lstStyle>
          <a:p>
            <a:endParaRPr lang="en-US" dirty="0"/>
          </a:p>
        </p:txBody>
      </p:sp>
      <p:sp>
        <p:nvSpPr>
          <p:cNvPr id="19" name="Picture Placeholder 6"/>
          <p:cNvSpPr>
            <a:spLocks noGrp="1"/>
          </p:cNvSpPr>
          <p:nvPr>
            <p:ph type="pic" sz="quarter" idx="16"/>
          </p:nvPr>
        </p:nvSpPr>
        <p:spPr>
          <a:xfrm>
            <a:off x="4563518" y="3373025"/>
            <a:ext cx="1854715" cy="2041239"/>
          </a:xfrm>
          <a:prstGeom prst="rect">
            <a:avLst/>
          </a:prstGeom>
        </p:spPr>
        <p:txBody>
          <a:bodyPr vert="horz"/>
          <a:lstStyle>
            <a:lvl1pPr>
              <a:defRPr>
                <a:latin typeface="Arial"/>
              </a:defRPr>
            </a:lvl1pPr>
          </a:lstStyle>
          <a:p>
            <a:endParaRPr lang="en-US" dirty="0"/>
          </a:p>
        </p:txBody>
      </p:sp>
      <p:sp>
        <p:nvSpPr>
          <p:cNvPr id="20" name="Picture Placeholder 6"/>
          <p:cNvSpPr>
            <a:spLocks noGrp="1"/>
          </p:cNvSpPr>
          <p:nvPr>
            <p:ph type="pic" sz="quarter" idx="17"/>
          </p:nvPr>
        </p:nvSpPr>
        <p:spPr>
          <a:xfrm>
            <a:off x="4591182" y="1746394"/>
            <a:ext cx="2155902" cy="1620266"/>
          </a:xfrm>
          <a:prstGeom prst="rect">
            <a:avLst/>
          </a:prstGeom>
        </p:spPr>
        <p:txBody>
          <a:bodyPr vert="horz"/>
          <a:lstStyle>
            <a:lvl1pPr>
              <a:defRPr>
                <a:latin typeface="Arial"/>
              </a:defRPr>
            </a:lvl1pPr>
          </a:lstStyle>
          <a:p>
            <a:endParaRPr lang="en-US" dirty="0"/>
          </a:p>
        </p:txBody>
      </p:sp>
      <p:sp>
        <p:nvSpPr>
          <p:cNvPr id="21" name="Picture Placeholder 6"/>
          <p:cNvSpPr>
            <a:spLocks noGrp="1"/>
          </p:cNvSpPr>
          <p:nvPr>
            <p:ph type="pic" sz="quarter" idx="18"/>
          </p:nvPr>
        </p:nvSpPr>
        <p:spPr>
          <a:xfrm>
            <a:off x="2075154" y="3389342"/>
            <a:ext cx="2488363" cy="1759119"/>
          </a:xfrm>
          <a:prstGeom prst="rect">
            <a:avLst/>
          </a:prstGeom>
        </p:spPr>
        <p:txBody>
          <a:bodyPr vert="horz"/>
          <a:lstStyle>
            <a:lvl1pPr>
              <a:defRPr>
                <a:latin typeface="Arial"/>
              </a:defRPr>
            </a:lvl1pPr>
          </a:lstStyle>
          <a:p>
            <a:endParaRPr lang="en-US" dirty="0"/>
          </a:p>
        </p:txBody>
      </p:sp>
      <p:sp>
        <p:nvSpPr>
          <p:cNvPr id="24" name="TextBox 23"/>
          <p:cNvSpPr txBox="1"/>
          <p:nvPr userDrawn="1"/>
        </p:nvSpPr>
        <p:spPr>
          <a:xfrm>
            <a:off x="0" y="6591221"/>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25" name="TextBox 24"/>
          <p:cNvSpPr txBox="1"/>
          <p:nvPr userDrawn="1"/>
        </p:nvSpPr>
        <p:spPr>
          <a:xfrm>
            <a:off x="160700" y="6585919"/>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28" name="TextBox 27"/>
          <p:cNvSpPr txBox="1"/>
          <p:nvPr userDrawn="1"/>
        </p:nvSpPr>
        <p:spPr>
          <a:xfrm>
            <a:off x="-1587" y="6585887"/>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30" name="TextBox 29"/>
          <p:cNvSpPr txBox="1"/>
          <p:nvPr userDrawn="1"/>
        </p:nvSpPr>
        <p:spPr>
          <a:xfrm>
            <a:off x="2434059" y="6570003"/>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nvGrpSpPr>
          <p:cNvPr id="22" name="Group 21"/>
          <p:cNvGrpSpPr/>
          <p:nvPr userDrawn="1"/>
        </p:nvGrpSpPr>
        <p:grpSpPr>
          <a:xfrm>
            <a:off x="0" y="6433849"/>
            <a:ext cx="9144000" cy="432292"/>
            <a:chOff x="0" y="6433849"/>
            <a:chExt cx="9144000" cy="432292"/>
          </a:xfrm>
        </p:grpSpPr>
        <p:pic>
          <p:nvPicPr>
            <p:cNvPr id="23" name="Picture 22"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26" name="TextBox 25"/>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2557719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72140" y="373275"/>
            <a:ext cx="8229600" cy="1143000"/>
          </a:xfrm>
          <a:prstGeom prst="rect">
            <a:avLst/>
          </a:prstGeom>
        </p:spPr>
        <p:txBody>
          <a:bodyPr vert="horz"/>
          <a:lstStyle>
            <a:lvl1pPr algn="l">
              <a:defRPr b="1">
                <a:solidFill>
                  <a:srgbClr val="14487F"/>
                </a:solidFill>
                <a:latin typeface="Times New Roman"/>
                <a:cs typeface="Times New Roman"/>
              </a:defRPr>
            </a:lvl1pPr>
          </a:lstStyle>
          <a:p>
            <a:r>
              <a:rPr lang="en-US" dirty="0"/>
              <a:t>History of the School</a:t>
            </a:r>
          </a:p>
        </p:txBody>
      </p:sp>
      <p:sp>
        <p:nvSpPr>
          <p:cNvPr id="14" name="Text Placeholder 10"/>
          <p:cNvSpPr>
            <a:spLocks noGrp="1"/>
          </p:cNvSpPr>
          <p:nvPr>
            <p:ph type="body" sz="quarter" idx="10" hasCustomPrompt="1"/>
          </p:nvPr>
        </p:nvSpPr>
        <p:spPr>
          <a:xfrm>
            <a:off x="510035" y="5782873"/>
            <a:ext cx="4173235" cy="442909"/>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Sit </a:t>
            </a:r>
            <a:r>
              <a:rPr lang="en-US" dirty="0" err="1"/>
              <a:t>amet</a:t>
            </a:r>
            <a:r>
              <a:rPr lang="en-US" dirty="0"/>
              <a:t>, </a:t>
            </a:r>
            <a:r>
              <a:rPr lang="en-US" dirty="0" err="1"/>
              <a:t>consectuer</a:t>
            </a:r>
            <a:r>
              <a:rPr lang="en-US" dirty="0"/>
              <a:t> </a:t>
            </a:r>
            <a:r>
              <a:rPr lang="en-US" dirty="0" err="1"/>
              <a:t>elit</a:t>
            </a:r>
            <a:r>
              <a:rPr lang="en-US" dirty="0"/>
              <a:t>, sit </a:t>
            </a:r>
            <a:r>
              <a:rPr lang="en-US" dirty="0" err="1"/>
              <a:t>diam</a:t>
            </a:r>
            <a:r>
              <a:rPr lang="en-US" dirty="0"/>
              <a:t> </a:t>
            </a:r>
            <a:r>
              <a:rPr lang="en-US" dirty="0" err="1"/>
              <a:t>nonuy</a:t>
            </a:r>
            <a:r>
              <a:rPr lang="en-US" dirty="0"/>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adipisae</a:t>
            </a:r>
            <a:br>
              <a:rPr lang="en-US" sz="1050" dirty="0">
                <a:solidFill>
                  <a:srgbClr val="000000"/>
                </a:solidFill>
                <a:latin typeface="Arial"/>
                <a:cs typeface="Arial"/>
              </a:rPr>
            </a:br>
            <a:endParaRPr lang="en-US" dirty="0"/>
          </a:p>
        </p:txBody>
      </p:sp>
      <p:sp>
        <p:nvSpPr>
          <p:cNvPr id="15" name="Text Placeholder 10"/>
          <p:cNvSpPr>
            <a:spLocks noGrp="1"/>
          </p:cNvSpPr>
          <p:nvPr>
            <p:ph type="body" sz="quarter" idx="11"/>
          </p:nvPr>
        </p:nvSpPr>
        <p:spPr>
          <a:xfrm>
            <a:off x="4585951" y="1156704"/>
            <a:ext cx="3986816" cy="362250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8" name="Picture Placeholder 6"/>
          <p:cNvSpPr>
            <a:spLocks noGrp="1"/>
          </p:cNvSpPr>
          <p:nvPr>
            <p:ph type="pic" sz="quarter" idx="15"/>
          </p:nvPr>
        </p:nvSpPr>
        <p:spPr>
          <a:xfrm>
            <a:off x="578322" y="1315467"/>
            <a:ext cx="3696721" cy="4445365"/>
          </a:xfrm>
          <a:prstGeom prst="rect">
            <a:avLst/>
          </a:prstGeom>
        </p:spPr>
        <p:txBody>
          <a:bodyPr vert="horz"/>
          <a:lstStyle>
            <a:lvl1pPr>
              <a:defRPr>
                <a:latin typeface="Arial"/>
              </a:defRPr>
            </a:lvl1pPr>
          </a:lstStyle>
          <a:p>
            <a:endParaRPr lang="en-US" dirty="0"/>
          </a:p>
        </p:txBody>
      </p:sp>
      <p:sp>
        <p:nvSpPr>
          <p:cNvPr id="11" name="TextBox 10"/>
          <p:cNvSpPr txBox="1"/>
          <p:nvPr userDrawn="1"/>
        </p:nvSpPr>
        <p:spPr>
          <a:xfrm>
            <a:off x="0" y="6591221"/>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13" name="TextBox 12"/>
          <p:cNvSpPr txBox="1"/>
          <p:nvPr userDrawn="1"/>
        </p:nvSpPr>
        <p:spPr>
          <a:xfrm>
            <a:off x="160700" y="6585919"/>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16" name="TextBox 15"/>
          <p:cNvSpPr txBox="1"/>
          <p:nvPr userDrawn="1"/>
        </p:nvSpPr>
        <p:spPr>
          <a:xfrm>
            <a:off x="-1587" y="6585887"/>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grpSp>
        <p:nvGrpSpPr>
          <p:cNvPr id="17" name="Group 16"/>
          <p:cNvGrpSpPr/>
          <p:nvPr userDrawn="1"/>
        </p:nvGrpSpPr>
        <p:grpSpPr>
          <a:xfrm>
            <a:off x="0" y="6433849"/>
            <a:ext cx="9144000" cy="432292"/>
            <a:chOff x="0" y="6433849"/>
            <a:chExt cx="9144000" cy="432292"/>
          </a:xfrm>
        </p:grpSpPr>
        <p:pic>
          <p:nvPicPr>
            <p:cNvPr id="18" name="Picture 17"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9" name="TextBox 18"/>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991715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72140" y="373275"/>
            <a:ext cx="8229600" cy="1143000"/>
          </a:xfrm>
          <a:prstGeom prst="rect">
            <a:avLst/>
          </a:prstGeom>
        </p:spPr>
        <p:txBody>
          <a:bodyPr vert="horz"/>
          <a:lstStyle>
            <a:lvl1pPr algn="l">
              <a:defRPr b="1">
                <a:solidFill>
                  <a:srgbClr val="14487F"/>
                </a:solidFill>
                <a:latin typeface="Times New Roman"/>
                <a:cs typeface="Times New Roman"/>
              </a:defRPr>
            </a:lvl1pPr>
          </a:lstStyle>
          <a:p>
            <a:r>
              <a:rPr lang="en-US" dirty="0"/>
              <a:t>Our Mission</a:t>
            </a:r>
          </a:p>
        </p:txBody>
      </p:sp>
      <p:sp>
        <p:nvSpPr>
          <p:cNvPr id="11" name="Text Placeholder 10"/>
          <p:cNvSpPr>
            <a:spLocks noGrp="1"/>
          </p:cNvSpPr>
          <p:nvPr>
            <p:ph type="body" sz="quarter" idx="10" hasCustomPrompt="1"/>
          </p:nvPr>
        </p:nvSpPr>
        <p:spPr>
          <a:xfrm>
            <a:off x="510035" y="5782873"/>
            <a:ext cx="4173235" cy="442909"/>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Sit </a:t>
            </a:r>
            <a:r>
              <a:rPr lang="en-US" dirty="0" err="1"/>
              <a:t>amet</a:t>
            </a:r>
            <a:r>
              <a:rPr lang="en-US" dirty="0"/>
              <a:t>, </a:t>
            </a:r>
            <a:r>
              <a:rPr lang="en-US" dirty="0" err="1"/>
              <a:t>consectuer</a:t>
            </a:r>
            <a:r>
              <a:rPr lang="en-US" dirty="0"/>
              <a:t> </a:t>
            </a:r>
            <a:r>
              <a:rPr lang="en-US" dirty="0" err="1"/>
              <a:t>elit</a:t>
            </a:r>
            <a:r>
              <a:rPr lang="en-US" dirty="0"/>
              <a:t>, sit </a:t>
            </a:r>
            <a:r>
              <a:rPr lang="en-US" dirty="0" err="1"/>
              <a:t>diam</a:t>
            </a:r>
            <a:r>
              <a:rPr lang="en-US" dirty="0"/>
              <a:t> </a:t>
            </a:r>
            <a:r>
              <a:rPr lang="en-US" dirty="0" err="1"/>
              <a:t>nonuy</a:t>
            </a:r>
            <a:r>
              <a:rPr lang="en-US" dirty="0"/>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adipisae</a:t>
            </a:r>
            <a:br>
              <a:rPr lang="en-US" sz="1050" dirty="0">
                <a:solidFill>
                  <a:srgbClr val="000000"/>
                </a:solidFill>
                <a:latin typeface="Arial"/>
                <a:cs typeface="Arial"/>
              </a:rPr>
            </a:br>
            <a:endParaRPr lang="en-US" dirty="0"/>
          </a:p>
        </p:txBody>
      </p:sp>
      <p:sp>
        <p:nvSpPr>
          <p:cNvPr id="12" name="Text Placeholder 10"/>
          <p:cNvSpPr>
            <a:spLocks noGrp="1"/>
          </p:cNvSpPr>
          <p:nvPr>
            <p:ph type="body" sz="quarter" idx="11" hasCustomPrompt="1"/>
          </p:nvPr>
        </p:nvSpPr>
        <p:spPr>
          <a:xfrm>
            <a:off x="4585951" y="1315528"/>
            <a:ext cx="3986816" cy="485847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Gentona Book"/>
                <a:cs typeface="Gentona Book"/>
              </a:defRPr>
            </a:lvl1pPr>
          </a:lstStyle>
          <a:p>
            <a:r>
              <a:rPr lang="en-US" sz="1050" dirty="0">
                <a:solidFill>
                  <a:srgbClr val="000000"/>
                </a:solidFill>
                <a:latin typeface="Arial"/>
                <a:cs typeface="Arial"/>
              </a:rPr>
              <a:t>The Johns Hopkins Bloomberg School of Public Health has a big mission: </a:t>
            </a:r>
            <a:r>
              <a:rPr lang="en-US" sz="1050" i="1" dirty="0">
                <a:solidFill>
                  <a:srgbClr val="000000"/>
                </a:solidFill>
                <a:latin typeface="Arial"/>
                <a:cs typeface="Arial"/>
              </a:rPr>
              <a:t>Protecting Health, Saving Lives – Millions at a Time</a:t>
            </a:r>
            <a:r>
              <a:rPr lang="en-US" sz="1050" dirty="0">
                <a:solidFill>
                  <a:srgbClr val="000000"/>
                </a:solidFill>
                <a:latin typeface="Arial"/>
                <a:cs typeface="Arial"/>
              </a:rPr>
              <a:t>.</a:t>
            </a:r>
          </a:p>
          <a:p>
            <a:endParaRPr lang="en-US" sz="1050" dirty="0">
              <a:solidFill>
                <a:srgbClr val="000000"/>
              </a:solidFill>
              <a:latin typeface="Arial"/>
              <a:cs typeface="Arial"/>
            </a:endParaRPr>
          </a:p>
          <a:p>
            <a:r>
              <a:rPr lang="en-US" sz="1050" dirty="0">
                <a:solidFill>
                  <a:srgbClr val="000000"/>
                </a:solidFill>
                <a:latin typeface="Arial"/>
                <a:cs typeface="Arial"/>
              </a:rPr>
              <a:t>Since its founding in 1916, the Bloomberg School has advanced research, education and practice to create solutions to public health problems around the world.</a:t>
            </a:r>
          </a:p>
          <a:p>
            <a:endParaRPr lang="en-US" sz="1050" dirty="0">
              <a:solidFill>
                <a:srgbClr val="000000"/>
              </a:solidFill>
              <a:latin typeface="Arial"/>
              <a:cs typeface="Arial"/>
            </a:endParaRPr>
          </a:p>
          <a:p>
            <a:r>
              <a:rPr lang="en-US" sz="1050" dirty="0">
                <a:solidFill>
                  <a:srgbClr val="000000"/>
                </a:solidFill>
                <a:latin typeface="Arial"/>
                <a:cs typeface="Arial"/>
              </a:rPr>
              <a:t>Faculty, staff and students have helped eradicate smallpox, made water safe to drink, improved child survival, reduced the spread of HIV and uncovered the dangers of tobacco smoke.</a:t>
            </a:r>
          </a:p>
          <a:p>
            <a:endParaRPr lang="en-US" sz="1050" dirty="0">
              <a:solidFill>
                <a:srgbClr val="000000"/>
              </a:solidFill>
              <a:latin typeface="Arial"/>
              <a:cs typeface="Arial"/>
            </a:endParaRPr>
          </a:p>
          <a:p>
            <a:r>
              <a:rPr lang="en-US" sz="1050" dirty="0">
                <a:solidFill>
                  <a:srgbClr val="000000"/>
                </a:solidFill>
                <a:latin typeface="Arial"/>
                <a:cs typeface="Arial"/>
              </a:rPr>
              <a:t>Researchers and scientists are now discovering ways to eliminate malaria, increase healthy behavior, reduce the toll of chronic disease, improve the health of mothers and infants, and change the biology of aging.</a:t>
            </a:r>
          </a:p>
          <a:p>
            <a:endParaRPr lang="en-US" sz="1050" dirty="0">
              <a:solidFill>
                <a:srgbClr val="000000"/>
              </a:solidFill>
              <a:latin typeface="Arial"/>
              <a:cs typeface="Arial"/>
            </a:endParaRPr>
          </a:p>
          <a:p>
            <a:r>
              <a:rPr lang="en-US" sz="1050" dirty="0">
                <a:solidFill>
                  <a:srgbClr val="000000"/>
                </a:solidFill>
                <a:latin typeface="Arial"/>
                <a:cs typeface="Arial"/>
              </a:rPr>
              <a:t>Every day, the Bloomberg School works to keep millions around the world safe from illness and injury by pioneering new research, deploying knowledge in the field and educating tomorrow’s public health leaders.</a:t>
            </a:r>
          </a:p>
          <a:p>
            <a:pPr>
              <a:lnSpc>
                <a:spcPct val="150000"/>
              </a:lnSpc>
              <a:defRPr/>
            </a:pPr>
            <a:endParaRPr lang="en-US" sz="1050" baseline="30000" dirty="0">
              <a:solidFill>
                <a:srgbClr val="000000"/>
              </a:solidFill>
              <a:latin typeface="Arial"/>
              <a:cs typeface="Arial"/>
            </a:endParaRPr>
          </a:p>
        </p:txBody>
      </p:sp>
      <p:sp>
        <p:nvSpPr>
          <p:cNvPr id="8" name="Picture Placeholder 6"/>
          <p:cNvSpPr>
            <a:spLocks noGrp="1"/>
          </p:cNvSpPr>
          <p:nvPr>
            <p:ph type="pic" sz="quarter" idx="15"/>
          </p:nvPr>
        </p:nvSpPr>
        <p:spPr>
          <a:xfrm>
            <a:off x="578322" y="1315467"/>
            <a:ext cx="3696721" cy="4445365"/>
          </a:xfrm>
          <a:prstGeom prst="rect">
            <a:avLst/>
          </a:prstGeom>
        </p:spPr>
        <p:txBody>
          <a:bodyPr vert="horz"/>
          <a:lstStyle>
            <a:lvl1pPr>
              <a:defRPr>
                <a:latin typeface="Arial"/>
              </a:defRPr>
            </a:lvl1pPr>
          </a:lstStyle>
          <a:p>
            <a:endParaRPr lang="en-US" dirty="0"/>
          </a:p>
        </p:txBody>
      </p:sp>
      <p:sp>
        <p:nvSpPr>
          <p:cNvPr id="15" name="TextBox 14"/>
          <p:cNvSpPr txBox="1"/>
          <p:nvPr userDrawn="1"/>
        </p:nvSpPr>
        <p:spPr>
          <a:xfrm>
            <a:off x="2434059" y="6570003"/>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sp>
        <p:nvSpPr>
          <p:cNvPr id="19" name="TextBox 18"/>
          <p:cNvSpPr txBox="1"/>
          <p:nvPr userDrawn="1"/>
        </p:nvSpPr>
        <p:spPr>
          <a:xfrm>
            <a:off x="2434059" y="6561862"/>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nvGrpSpPr>
          <p:cNvPr id="10" name="Group 9"/>
          <p:cNvGrpSpPr/>
          <p:nvPr userDrawn="1"/>
        </p:nvGrpSpPr>
        <p:grpSpPr>
          <a:xfrm>
            <a:off x="0" y="6433849"/>
            <a:ext cx="9144000" cy="432292"/>
            <a:chOff x="0" y="6433849"/>
            <a:chExt cx="9144000" cy="432292"/>
          </a:xfrm>
        </p:grpSpPr>
        <p:pic>
          <p:nvPicPr>
            <p:cNvPr id="13" name="Picture 12"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4" name="TextBox 13"/>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1003170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TextBox 3"/>
          <p:cNvSpPr txBox="1"/>
          <p:nvPr userDrawn="1"/>
        </p:nvSpPr>
        <p:spPr>
          <a:xfrm>
            <a:off x="0" y="6615173"/>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9" name="Title 1"/>
          <p:cNvSpPr>
            <a:spLocks noGrp="1"/>
          </p:cNvSpPr>
          <p:nvPr>
            <p:ph type="title" hasCustomPrompt="1"/>
          </p:nvPr>
        </p:nvSpPr>
        <p:spPr>
          <a:xfrm>
            <a:off x="472140" y="373275"/>
            <a:ext cx="8229600" cy="1143000"/>
          </a:xfrm>
          <a:prstGeom prst="rect">
            <a:avLst/>
          </a:prstGeom>
        </p:spPr>
        <p:txBody>
          <a:bodyPr vert="horz"/>
          <a:lstStyle>
            <a:lvl1pPr algn="l">
              <a:defRPr b="1">
                <a:solidFill>
                  <a:srgbClr val="14487F"/>
                </a:solidFill>
                <a:latin typeface="Times New Roman"/>
                <a:cs typeface="Times New Roman"/>
              </a:defRPr>
            </a:lvl1pPr>
          </a:lstStyle>
          <a:p>
            <a:r>
              <a:rPr lang="en-US" dirty="0"/>
              <a:t>School Facts</a:t>
            </a:r>
            <a:br>
              <a:rPr lang="en-US" dirty="0"/>
            </a:br>
            <a:endParaRPr lang="en-US" dirty="0"/>
          </a:p>
        </p:txBody>
      </p:sp>
      <p:sp>
        <p:nvSpPr>
          <p:cNvPr id="11" name="Text Placeholder 10"/>
          <p:cNvSpPr>
            <a:spLocks noGrp="1"/>
          </p:cNvSpPr>
          <p:nvPr>
            <p:ph type="body" sz="quarter" idx="10" hasCustomPrompt="1"/>
          </p:nvPr>
        </p:nvSpPr>
        <p:spPr>
          <a:xfrm>
            <a:off x="510035" y="5782873"/>
            <a:ext cx="4173235" cy="442909"/>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Sit </a:t>
            </a:r>
            <a:r>
              <a:rPr lang="en-US" dirty="0" err="1"/>
              <a:t>amet</a:t>
            </a:r>
            <a:r>
              <a:rPr lang="en-US" dirty="0"/>
              <a:t>, </a:t>
            </a:r>
            <a:r>
              <a:rPr lang="en-US" dirty="0" err="1"/>
              <a:t>consectuer</a:t>
            </a:r>
            <a:r>
              <a:rPr lang="en-US" dirty="0"/>
              <a:t> </a:t>
            </a:r>
            <a:r>
              <a:rPr lang="en-US" dirty="0" err="1"/>
              <a:t>elit</a:t>
            </a:r>
            <a:r>
              <a:rPr lang="en-US" dirty="0"/>
              <a:t>, sit </a:t>
            </a:r>
            <a:r>
              <a:rPr lang="en-US" dirty="0" err="1"/>
              <a:t>diam</a:t>
            </a:r>
            <a:r>
              <a:rPr lang="en-US" dirty="0"/>
              <a:t> </a:t>
            </a:r>
            <a:r>
              <a:rPr lang="en-US" dirty="0" err="1"/>
              <a:t>nonuy</a:t>
            </a:r>
            <a:r>
              <a:rPr lang="en-US" dirty="0"/>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adipisae</a:t>
            </a:r>
            <a:br>
              <a:rPr lang="en-US" sz="1050" dirty="0">
                <a:solidFill>
                  <a:srgbClr val="000000"/>
                </a:solidFill>
                <a:latin typeface="Arial"/>
                <a:cs typeface="Arial"/>
              </a:rPr>
            </a:br>
            <a:endParaRPr lang="en-US" dirty="0"/>
          </a:p>
        </p:txBody>
      </p:sp>
      <p:sp>
        <p:nvSpPr>
          <p:cNvPr id="12" name="Text Placeholder 10"/>
          <p:cNvSpPr>
            <a:spLocks noGrp="1"/>
          </p:cNvSpPr>
          <p:nvPr>
            <p:ph type="body" sz="quarter" idx="11"/>
          </p:nvPr>
        </p:nvSpPr>
        <p:spPr>
          <a:xfrm>
            <a:off x="4585951" y="1225974"/>
            <a:ext cx="3986816" cy="4858478"/>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solidFill>
                  <a:schemeClr val="tx1"/>
                </a:solidFill>
                <a:latin typeface="Gentona Book"/>
                <a:cs typeface="Gentona Book"/>
              </a:defRPr>
            </a:lvl1pPr>
          </a:lstStyle>
          <a:p>
            <a:pPr>
              <a:lnSpc>
                <a:spcPct val="150000"/>
              </a:lnSpc>
              <a:defRPr/>
            </a:pPr>
            <a:endParaRPr lang="en-US" sz="1300" baseline="30000" dirty="0">
              <a:solidFill>
                <a:srgbClr val="000000"/>
              </a:solidFill>
              <a:latin typeface="Arial"/>
              <a:cs typeface="Arial"/>
            </a:endParaRPr>
          </a:p>
          <a:p>
            <a:pPr>
              <a:lnSpc>
                <a:spcPct val="150000"/>
              </a:lnSpc>
              <a:defRPr/>
            </a:pPr>
            <a:endParaRPr lang="en-US" sz="1050" baseline="30000" dirty="0">
              <a:solidFill>
                <a:srgbClr val="000000"/>
              </a:solidFill>
              <a:latin typeface="Arial"/>
              <a:cs typeface="Arial"/>
            </a:endParaRPr>
          </a:p>
        </p:txBody>
      </p:sp>
      <p:sp>
        <p:nvSpPr>
          <p:cNvPr id="8" name="Picture Placeholder 6"/>
          <p:cNvSpPr>
            <a:spLocks noGrp="1"/>
          </p:cNvSpPr>
          <p:nvPr>
            <p:ph type="pic" sz="quarter" idx="15"/>
          </p:nvPr>
        </p:nvSpPr>
        <p:spPr>
          <a:xfrm>
            <a:off x="578322" y="1315467"/>
            <a:ext cx="3696721" cy="4445365"/>
          </a:xfrm>
          <a:prstGeom prst="rect">
            <a:avLst/>
          </a:prstGeom>
        </p:spPr>
        <p:txBody>
          <a:bodyPr vert="horz"/>
          <a:lstStyle>
            <a:lvl1pPr>
              <a:defRPr>
                <a:latin typeface="Arial"/>
              </a:defRPr>
            </a:lvl1pPr>
          </a:lstStyle>
          <a:p>
            <a:endParaRPr lang="en-US" dirty="0"/>
          </a:p>
        </p:txBody>
      </p:sp>
      <p:sp>
        <p:nvSpPr>
          <p:cNvPr id="15" name="TextBox 14"/>
          <p:cNvSpPr txBox="1"/>
          <p:nvPr userDrawn="1"/>
        </p:nvSpPr>
        <p:spPr>
          <a:xfrm>
            <a:off x="160700" y="6585919"/>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17" name="TextBox 16"/>
          <p:cNvSpPr txBox="1"/>
          <p:nvPr userDrawn="1"/>
        </p:nvSpPr>
        <p:spPr>
          <a:xfrm>
            <a:off x="2434059" y="6570003"/>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sp>
        <p:nvSpPr>
          <p:cNvPr id="20" name="TextBox 19"/>
          <p:cNvSpPr txBox="1"/>
          <p:nvPr userDrawn="1"/>
        </p:nvSpPr>
        <p:spPr>
          <a:xfrm>
            <a:off x="2434059" y="6561862"/>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nvGrpSpPr>
          <p:cNvPr id="13" name="Group 12"/>
          <p:cNvGrpSpPr/>
          <p:nvPr userDrawn="1"/>
        </p:nvGrpSpPr>
        <p:grpSpPr>
          <a:xfrm>
            <a:off x="0" y="6433849"/>
            <a:ext cx="9144000" cy="432292"/>
            <a:chOff x="0" y="6433849"/>
            <a:chExt cx="9144000" cy="432292"/>
          </a:xfrm>
        </p:grpSpPr>
        <p:pic>
          <p:nvPicPr>
            <p:cNvPr id="14" name="Picture 13"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6" name="TextBox 15"/>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4723589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72140" y="373275"/>
            <a:ext cx="8229600" cy="1143000"/>
          </a:xfrm>
          <a:prstGeom prst="rect">
            <a:avLst/>
          </a:prstGeom>
        </p:spPr>
        <p:txBody>
          <a:bodyPr vert="horz"/>
          <a:lstStyle>
            <a:lvl1pPr algn="l">
              <a:defRPr b="1">
                <a:solidFill>
                  <a:srgbClr val="14487F"/>
                </a:solidFill>
                <a:latin typeface="Times New Roman"/>
                <a:cs typeface="Times New Roman"/>
              </a:defRPr>
            </a:lvl1pPr>
          </a:lstStyle>
          <a:p>
            <a:r>
              <a:rPr lang="en-US" dirty="0"/>
              <a:t>Two Photo Slide Header</a:t>
            </a:r>
          </a:p>
        </p:txBody>
      </p:sp>
      <p:sp>
        <p:nvSpPr>
          <p:cNvPr id="11" name="Text Placeholder 10"/>
          <p:cNvSpPr>
            <a:spLocks noGrp="1"/>
          </p:cNvSpPr>
          <p:nvPr>
            <p:ph type="body" sz="quarter" idx="11" hasCustomPrompt="1"/>
          </p:nvPr>
        </p:nvSpPr>
        <p:spPr>
          <a:xfrm>
            <a:off x="4585951" y="1156705"/>
            <a:ext cx="3986816" cy="124742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a:t>
            </a:r>
            <a:r>
              <a:rPr lang="en-US" sz="1050" dirty="0" err="1">
                <a:solidFill>
                  <a:srgbClr val="000000"/>
                </a:solidFill>
                <a:latin typeface="Arial"/>
                <a:cs typeface="Arial"/>
              </a:rPr>
              <a:t>dolore</a:t>
            </a:r>
            <a:r>
              <a:rPr lang="en-US" sz="1050" dirty="0">
                <a:solidFill>
                  <a:srgbClr val="000000"/>
                </a:solidFill>
                <a:latin typeface="Arial"/>
                <a:cs typeface="Arial"/>
              </a:rPr>
              <a:t> magna </a:t>
            </a:r>
            <a:r>
              <a:rPr lang="en-US" sz="1050" dirty="0" err="1">
                <a:solidFill>
                  <a:srgbClr val="000000"/>
                </a:solidFill>
                <a:latin typeface="Arial"/>
                <a:cs typeface="Arial"/>
              </a:rPr>
              <a:t>aliquamnibh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a:t>
            </a:r>
            <a:r>
              <a:rPr lang="en-US" sz="1050" dirty="0" err="1">
                <a:solidFill>
                  <a:srgbClr val="000000"/>
                </a:solidFill>
                <a:latin typeface="Arial"/>
                <a:cs typeface="Arial"/>
              </a:rPr>
              <a:t>dolore</a:t>
            </a:r>
            <a:r>
              <a:rPr lang="en-US" sz="1050" dirty="0">
                <a:solidFill>
                  <a:srgbClr val="000000"/>
                </a:solidFill>
                <a:latin typeface="Arial"/>
                <a:cs typeface="Arial"/>
              </a:rPr>
              <a:t> magna </a:t>
            </a:r>
            <a:r>
              <a:rPr lang="en-US" sz="1050" dirty="0" err="1">
                <a:solidFill>
                  <a:srgbClr val="000000"/>
                </a:solidFill>
                <a:latin typeface="Arial"/>
                <a:cs typeface="Arial"/>
              </a:rPr>
              <a:t>aliquam</a:t>
            </a:r>
            <a:r>
              <a:rPr lang="en-US" sz="1050" dirty="0">
                <a:solidFill>
                  <a:srgbClr val="000000"/>
                </a:solidFill>
                <a:latin typeface="Arial"/>
                <a:cs typeface="Arial"/>
              </a:rPr>
              <a:t> </a:t>
            </a:r>
            <a:r>
              <a:rPr lang="en-US" sz="1050" dirty="0" err="1">
                <a:solidFill>
                  <a:srgbClr val="000000"/>
                </a:solidFill>
                <a:latin typeface="Arial"/>
                <a:cs typeface="Arial"/>
              </a:rPr>
              <a:t>erat</a:t>
            </a:r>
            <a:r>
              <a:rPr lang="en-US" sz="1050" dirty="0">
                <a:solidFill>
                  <a:srgbClr val="000000"/>
                </a:solidFill>
                <a:latin typeface="Arial"/>
                <a:cs typeface="Arial"/>
              </a:rPr>
              <a:t> </a:t>
            </a:r>
            <a:r>
              <a:rPr lang="en-US" sz="1050" dirty="0" err="1">
                <a:solidFill>
                  <a:srgbClr val="000000"/>
                </a:solidFill>
                <a:latin typeface="Arial"/>
                <a:cs typeface="Arial"/>
              </a:rPr>
              <a:t>volutpat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wisi</a:t>
            </a:r>
            <a:r>
              <a:rPr lang="en-US" sz="1050" dirty="0">
                <a:solidFill>
                  <a:srgbClr val="000000"/>
                </a:solidFill>
                <a:latin typeface="Arial"/>
                <a:cs typeface="Arial"/>
              </a:rPr>
              <a:t> </a:t>
            </a:r>
            <a:r>
              <a:rPr lang="en-US" sz="1050" dirty="0" err="1">
                <a:solidFill>
                  <a:srgbClr val="000000"/>
                </a:solidFill>
                <a:latin typeface="Arial"/>
                <a:cs typeface="Arial"/>
              </a:rPr>
              <a:t>enim</a:t>
            </a:r>
            <a:r>
              <a:rPr lang="en-US" sz="1050" dirty="0">
                <a:solidFill>
                  <a:srgbClr val="000000"/>
                </a:solidFill>
                <a:latin typeface="Arial"/>
                <a:cs typeface="Arial"/>
              </a:rPr>
              <a:t> ad minim </a:t>
            </a:r>
            <a:r>
              <a:rPr lang="en-US" sz="1050" dirty="0" err="1">
                <a:solidFill>
                  <a:srgbClr val="000000"/>
                </a:solidFill>
                <a:latin typeface="Arial"/>
                <a:cs typeface="Arial"/>
              </a:rPr>
              <a:t>veniam</a:t>
            </a:r>
            <a:r>
              <a:rPr lang="en-US" sz="1050" dirty="0">
                <a:solidFill>
                  <a:srgbClr val="000000"/>
                </a:solidFill>
                <a:latin typeface="Arial"/>
                <a:cs typeface="Arial"/>
              </a:rPr>
              <a:t>, </a:t>
            </a:r>
            <a:r>
              <a:rPr lang="en-US" sz="1050" dirty="0" err="1">
                <a:solidFill>
                  <a:srgbClr val="000000"/>
                </a:solidFill>
                <a:latin typeface="Arial"/>
                <a:cs typeface="Arial"/>
              </a:rPr>
              <a:t>quis</a:t>
            </a:r>
            <a:r>
              <a:rPr lang="en-US" sz="1050" dirty="0">
                <a:solidFill>
                  <a:srgbClr val="000000"/>
                </a:solidFill>
                <a:latin typeface="Arial"/>
                <a:cs typeface="Arial"/>
              </a:rPr>
              <a:t> </a:t>
            </a:r>
            <a:r>
              <a:rPr lang="en-US" sz="1050" dirty="0" err="1">
                <a:solidFill>
                  <a:srgbClr val="000000"/>
                </a:solidFill>
                <a:latin typeface="Arial"/>
                <a:cs typeface="Arial"/>
              </a:rPr>
              <a:t>nostrud</a:t>
            </a:r>
            <a:r>
              <a:rPr lang="en-US" sz="1050" dirty="0">
                <a:solidFill>
                  <a:srgbClr val="000000"/>
                </a:solidFill>
                <a:latin typeface="Arial"/>
                <a:cs typeface="Arial"/>
              </a:rPr>
              <a:t> </a:t>
            </a:r>
            <a:r>
              <a:rPr lang="en-US" sz="1050" dirty="0" err="1">
                <a:solidFill>
                  <a:srgbClr val="000000"/>
                </a:solidFill>
                <a:latin typeface="Arial"/>
                <a:cs typeface="Arial"/>
              </a:rPr>
              <a:t>exerci</a:t>
            </a:r>
            <a:r>
              <a:rPr lang="en-US" sz="1050" dirty="0">
                <a:solidFill>
                  <a:srgbClr val="000000"/>
                </a:solidFill>
                <a:latin typeface="Arial"/>
                <a:cs typeface="Arial"/>
              </a:rPr>
              <a:t> </a:t>
            </a:r>
            <a:r>
              <a:rPr lang="en-US" sz="1050" dirty="0" err="1">
                <a:solidFill>
                  <a:srgbClr val="000000"/>
                </a:solidFill>
                <a:latin typeface="Arial"/>
                <a:cs typeface="Arial"/>
              </a:rPr>
              <a:t>tation</a:t>
            </a:r>
            <a:r>
              <a:rPr lang="en-US" sz="1050" dirty="0">
                <a:solidFill>
                  <a:srgbClr val="000000"/>
                </a:solidFill>
                <a:latin typeface="Arial"/>
                <a:cs typeface="Arial"/>
              </a:rPr>
              <a:t> </a:t>
            </a:r>
            <a:r>
              <a:rPr lang="en-US" sz="1050" dirty="0" err="1">
                <a:solidFill>
                  <a:srgbClr val="000000"/>
                </a:solidFill>
                <a:latin typeface="Arial"/>
                <a:cs typeface="Arial"/>
              </a:rPr>
              <a:t>ullamcorper</a:t>
            </a: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13" name="Text Placeholder 10"/>
          <p:cNvSpPr>
            <a:spLocks noGrp="1"/>
          </p:cNvSpPr>
          <p:nvPr>
            <p:ph type="body" sz="quarter" idx="12" hasCustomPrompt="1"/>
          </p:nvPr>
        </p:nvSpPr>
        <p:spPr>
          <a:xfrm>
            <a:off x="4579596" y="3611173"/>
            <a:ext cx="3986816" cy="124742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a:t>
            </a:r>
            <a:r>
              <a:rPr lang="en-US" sz="1050" dirty="0" err="1">
                <a:solidFill>
                  <a:srgbClr val="000000"/>
                </a:solidFill>
                <a:latin typeface="Arial"/>
                <a:cs typeface="Arial"/>
              </a:rPr>
              <a:t>dolore</a:t>
            </a:r>
            <a:r>
              <a:rPr lang="en-US" sz="1050" dirty="0">
                <a:solidFill>
                  <a:srgbClr val="000000"/>
                </a:solidFill>
                <a:latin typeface="Arial"/>
                <a:cs typeface="Arial"/>
              </a:rPr>
              <a:t> magna </a:t>
            </a:r>
            <a:r>
              <a:rPr lang="en-US" sz="1050" dirty="0" err="1">
                <a:solidFill>
                  <a:srgbClr val="000000"/>
                </a:solidFill>
                <a:latin typeface="Arial"/>
                <a:cs typeface="Arial"/>
              </a:rPr>
              <a:t>aliquamnibh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a:t>
            </a:r>
            <a:r>
              <a:rPr lang="en-US" sz="1050" dirty="0" err="1">
                <a:solidFill>
                  <a:srgbClr val="000000"/>
                </a:solidFill>
                <a:latin typeface="Arial"/>
                <a:cs typeface="Arial"/>
              </a:rPr>
              <a:t>dolore</a:t>
            </a:r>
            <a:r>
              <a:rPr lang="en-US" sz="1050" dirty="0">
                <a:solidFill>
                  <a:srgbClr val="000000"/>
                </a:solidFill>
                <a:latin typeface="Arial"/>
                <a:cs typeface="Arial"/>
              </a:rPr>
              <a:t> magna </a:t>
            </a:r>
            <a:r>
              <a:rPr lang="en-US" sz="1050" dirty="0" err="1">
                <a:solidFill>
                  <a:srgbClr val="000000"/>
                </a:solidFill>
                <a:latin typeface="Arial"/>
                <a:cs typeface="Arial"/>
              </a:rPr>
              <a:t>aliquam</a:t>
            </a:r>
            <a:r>
              <a:rPr lang="en-US" sz="1050" dirty="0">
                <a:solidFill>
                  <a:srgbClr val="000000"/>
                </a:solidFill>
                <a:latin typeface="Arial"/>
                <a:cs typeface="Arial"/>
              </a:rPr>
              <a:t> </a:t>
            </a:r>
            <a:r>
              <a:rPr lang="en-US" sz="1050" dirty="0" err="1">
                <a:solidFill>
                  <a:srgbClr val="000000"/>
                </a:solidFill>
                <a:latin typeface="Arial"/>
                <a:cs typeface="Arial"/>
              </a:rPr>
              <a:t>erat</a:t>
            </a:r>
            <a:r>
              <a:rPr lang="en-US" sz="1050" dirty="0">
                <a:solidFill>
                  <a:srgbClr val="000000"/>
                </a:solidFill>
                <a:latin typeface="Arial"/>
                <a:cs typeface="Arial"/>
              </a:rPr>
              <a:t> </a:t>
            </a:r>
            <a:r>
              <a:rPr lang="en-US" sz="1050" dirty="0" err="1">
                <a:solidFill>
                  <a:srgbClr val="000000"/>
                </a:solidFill>
                <a:latin typeface="Arial"/>
                <a:cs typeface="Arial"/>
              </a:rPr>
              <a:t>volutpat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wisi</a:t>
            </a:r>
            <a:r>
              <a:rPr lang="en-US" sz="1050" dirty="0">
                <a:solidFill>
                  <a:srgbClr val="000000"/>
                </a:solidFill>
                <a:latin typeface="Arial"/>
                <a:cs typeface="Arial"/>
              </a:rPr>
              <a:t> </a:t>
            </a:r>
            <a:r>
              <a:rPr lang="en-US" sz="1050" dirty="0" err="1">
                <a:solidFill>
                  <a:srgbClr val="000000"/>
                </a:solidFill>
                <a:latin typeface="Arial"/>
                <a:cs typeface="Arial"/>
              </a:rPr>
              <a:t>enim</a:t>
            </a:r>
            <a:r>
              <a:rPr lang="en-US" sz="1050" dirty="0">
                <a:solidFill>
                  <a:srgbClr val="000000"/>
                </a:solidFill>
                <a:latin typeface="Arial"/>
                <a:cs typeface="Arial"/>
              </a:rPr>
              <a:t> ad minim </a:t>
            </a:r>
            <a:r>
              <a:rPr lang="en-US" sz="1050" dirty="0" err="1">
                <a:solidFill>
                  <a:srgbClr val="000000"/>
                </a:solidFill>
                <a:latin typeface="Arial"/>
                <a:cs typeface="Arial"/>
              </a:rPr>
              <a:t>veniam</a:t>
            </a:r>
            <a:r>
              <a:rPr lang="en-US" sz="1050" dirty="0">
                <a:solidFill>
                  <a:srgbClr val="000000"/>
                </a:solidFill>
                <a:latin typeface="Arial"/>
                <a:cs typeface="Arial"/>
              </a:rPr>
              <a:t>, </a:t>
            </a:r>
            <a:r>
              <a:rPr lang="en-US" sz="1050" dirty="0" err="1">
                <a:solidFill>
                  <a:srgbClr val="000000"/>
                </a:solidFill>
                <a:latin typeface="Arial"/>
                <a:cs typeface="Arial"/>
              </a:rPr>
              <a:t>quis</a:t>
            </a:r>
            <a:r>
              <a:rPr lang="en-US" sz="1050" dirty="0">
                <a:solidFill>
                  <a:srgbClr val="000000"/>
                </a:solidFill>
                <a:latin typeface="Arial"/>
                <a:cs typeface="Arial"/>
              </a:rPr>
              <a:t> </a:t>
            </a:r>
            <a:r>
              <a:rPr lang="en-US" sz="1050" dirty="0" err="1">
                <a:solidFill>
                  <a:srgbClr val="000000"/>
                </a:solidFill>
                <a:latin typeface="Arial"/>
                <a:cs typeface="Arial"/>
              </a:rPr>
              <a:t>nostrud</a:t>
            </a:r>
            <a:r>
              <a:rPr lang="en-US" sz="1050" dirty="0">
                <a:solidFill>
                  <a:srgbClr val="000000"/>
                </a:solidFill>
                <a:latin typeface="Arial"/>
                <a:cs typeface="Arial"/>
              </a:rPr>
              <a:t> </a:t>
            </a:r>
            <a:r>
              <a:rPr lang="en-US" sz="1050" dirty="0" err="1">
                <a:solidFill>
                  <a:srgbClr val="000000"/>
                </a:solidFill>
                <a:latin typeface="Arial"/>
                <a:cs typeface="Arial"/>
              </a:rPr>
              <a:t>exerci</a:t>
            </a:r>
            <a:r>
              <a:rPr lang="en-US" sz="1050" dirty="0">
                <a:solidFill>
                  <a:srgbClr val="000000"/>
                </a:solidFill>
                <a:latin typeface="Arial"/>
                <a:cs typeface="Arial"/>
              </a:rPr>
              <a:t> </a:t>
            </a:r>
            <a:r>
              <a:rPr lang="en-US" sz="1050" dirty="0" err="1">
                <a:solidFill>
                  <a:srgbClr val="000000"/>
                </a:solidFill>
                <a:latin typeface="Arial"/>
                <a:cs typeface="Arial"/>
              </a:rPr>
              <a:t>tation</a:t>
            </a:r>
            <a:r>
              <a:rPr lang="en-US" sz="1050" dirty="0">
                <a:solidFill>
                  <a:srgbClr val="000000"/>
                </a:solidFill>
                <a:latin typeface="Arial"/>
                <a:cs typeface="Arial"/>
              </a:rPr>
              <a:t> </a:t>
            </a:r>
            <a:r>
              <a:rPr lang="en-US" sz="1050" dirty="0" err="1">
                <a:solidFill>
                  <a:srgbClr val="000000"/>
                </a:solidFill>
                <a:latin typeface="Arial"/>
                <a:cs typeface="Arial"/>
              </a:rPr>
              <a:t>ullamcorper</a:t>
            </a:r>
            <a:endParaRPr lang="en-US"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sp>
        <p:nvSpPr>
          <p:cNvPr id="9" name="Picture Placeholder 6"/>
          <p:cNvSpPr>
            <a:spLocks noGrp="1"/>
          </p:cNvSpPr>
          <p:nvPr>
            <p:ph type="pic" sz="quarter" idx="15"/>
          </p:nvPr>
        </p:nvSpPr>
        <p:spPr>
          <a:xfrm>
            <a:off x="589662" y="3764957"/>
            <a:ext cx="3708061" cy="1916496"/>
          </a:xfrm>
          <a:prstGeom prst="rect">
            <a:avLst/>
          </a:prstGeom>
        </p:spPr>
        <p:txBody>
          <a:bodyPr vert="horz"/>
          <a:lstStyle>
            <a:lvl1pPr>
              <a:defRPr>
                <a:latin typeface="Arial"/>
              </a:defRPr>
            </a:lvl1pPr>
          </a:lstStyle>
          <a:p>
            <a:endParaRPr lang="en-US" dirty="0"/>
          </a:p>
        </p:txBody>
      </p:sp>
      <p:sp>
        <p:nvSpPr>
          <p:cNvPr id="14" name="Picture Placeholder 6"/>
          <p:cNvSpPr>
            <a:spLocks noGrp="1"/>
          </p:cNvSpPr>
          <p:nvPr>
            <p:ph type="pic" sz="quarter" idx="16"/>
          </p:nvPr>
        </p:nvSpPr>
        <p:spPr>
          <a:xfrm>
            <a:off x="583308" y="1320446"/>
            <a:ext cx="3708061" cy="1916496"/>
          </a:xfrm>
          <a:prstGeom prst="rect">
            <a:avLst/>
          </a:prstGeom>
        </p:spPr>
        <p:txBody>
          <a:bodyPr vert="horz"/>
          <a:lstStyle>
            <a:lvl1pPr>
              <a:defRPr>
                <a:latin typeface="Arial"/>
              </a:defRPr>
            </a:lvl1pPr>
          </a:lstStyle>
          <a:p>
            <a:endParaRPr lang="en-US" dirty="0"/>
          </a:p>
        </p:txBody>
      </p:sp>
      <p:sp>
        <p:nvSpPr>
          <p:cNvPr id="17" name="TextBox 16"/>
          <p:cNvSpPr txBox="1"/>
          <p:nvPr userDrawn="1"/>
        </p:nvSpPr>
        <p:spPr>
          <a:xfrm>
            <a:off x="160700" y="6585919"/>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16" name="TextBox 15"/>
          <p:cNvSpPr txBox="1"/>
          <p:nvPr userDrawn="1"/>
        </p:nvSpPr>
        <p:spPr>
          <a:xfrm>
            <a:off x="-1587" y="6585887"/>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20" name="TextBox 19"/>
          <p:cNvSpPr txBox="1"/>
          <p:nvPr userDrawn="1"/>
        </p:nvSpPr>
        <p:spPr>
          <a:xfrm>
            <a:off x="2434059" y="6570003"/>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nvGrpSpPr>
          <p:cNvPr id="12" name="Group 11"/>
          <p:cNvGrpSpPr/>
          <p:nvPr userDrawn="1"/>
        </p:nvGrpSpPr>
        <p:grpSpPr>
          <a:xfrm>
            <a:off x="0" y="6433849"/>
            <a:ext cx="9144000" cy="432292"/>
            <a:chOff x="0" y="6433849"/>
            <a:chExt cx="9144000" cy="432292"/>
          </a:xfrm>
        </p:grpSpPr>
        <p:pic>
          <p:nvPicPr>
            <p:cNvPr id="15" name="Picture 14"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8" name="TextBox 17"/>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3414056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4" name="Title 1"/>
          <p:cNvSpPr>
            <a:spLocks noGrp="1"/>
          </p:cNvSpPr>
          <p:nvPr>
            <p:ph type="title" hasCustomPrompt="1"/>
          </p:nvPr>
        </p:nvSpPr>
        <p:spPr>
          <a:xfrm>
            <a:off x="472140" y="373275"/>
            <a:ext cx="8229600" cy="1143000"/>
          </a:xfrm>
          <a:prstGeom prst="rect">
            <a:avLst/>
          </a:prstGeom>
        </p:spPr>
        <p:txBody>
          <a:bodyPr vert="horz"/>
          <a:lstStyle>
            <a:lvl1pPr algn="l">
              <a:defRPr b="1">
                <a:solidFill>
                  <a:srgbClr val="14487F"/>
                </a:solidFill>
                <a:latin typeface="Times New Roman"/>
                <a:cs typeface="Times New Roman"/>
              </a:defRPr>
            </a:lvl1pPr>
          </a:lstStyle>
          <a:p>
            <a:r>
              <a:rPr lang="en-US" dirty="0"/>
              <a:t>Four Photo Slide Header</a:t>
            </a:r>
          </a:p>
        </p:txBody>
      </p:sp>
      <p:sp>
        <p:nvSpPr>
          <p:cNvPr id="15" name="Text Placeholder 10"/>
          <p:cNvSpPr>
            <a:spLocks noGrp="1"/>
          </p:cNvSpPr>
          <p:nvPr>
            <p:ph type="body" sz="quarter" idx="11" hasCustomPrompt="1"/>
          </p:nvPr>
        </p:nvSpPr>
        <p:spPr>
          <a:xfrm>
            <a:off x="503682" y="3061863"/>
            <a:ext cx="3249738" cy="657730"/>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a:t>
            </a:r>
            <a:r>
              <a:rPr lang="en-US" sz="1050" dirty="0" err="1">
                <a:solidFill>
                  <a:srgbClr val="000000"/>
                </a:solidFill>
                <a:latin typeface="Arial"/>
                <a:cs typeface="Arial"/>
              </a:rPr>
              <a:t>dolore</a:t>
            </a:r>
            <a:endParaRPr lang="en-US" sz="1050" dirty="0">
              <a:solidFill>
                <a:srgbClr val="000000"/>
              </a:solidFill>
              <a:latin typeface="Arial"/>
              <a:cs typeface="Arial"/>
            </a:endParaRPr>
          </a:p>
        </p:txBody>
      </p:sp>
      <p:sp>
        <p:nvSpPr>
          <p:cNvPr id="16" name="Text Placeholder 10"/>
          <p:cNvSpPr>
            <a:spLocks noGrp="1"/>
          </p:cNvSpPr>
          <p:nvPr>
            <p:ph type="body" sz="quarter" idx="12" hasCustomPrompt="1"/>
          </p:nvPr>
        </p:nvSpPr>
        <p:spPr>
          <a:xfrm>
            <a:off x="4692993" y="3044160"/>
            <a:ext cx="3249738" cy="698114"/>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a:t>
            </a:r>
            <a:r>
              <a:rPr lang="en-US" sz="1050" dirty="0" err="1">
                <a:solidFill>
                  <a:srgbClr val="000000"/>
                </a:solidFill>
                <a:latin typeface="Arial"/>
                <a:cs typeface="Arial"/>
              </a:rPr>
              <a:t>dolore</a:t>
            </a:r>
            <a:endParaRPr lang="en-US" sz="1050" dirty="0">
              <a:solidFill>
                <a:srgbClr val="000000"/>
              </a:solidFill>
              <a:latin typeface="Arial"/>
              <a:cs typeface="Arial"/>
            </a:endParaRPr>
          </a:p>
        </p:txBody>
      </p:sp>
      <p:sp>
        <p:nvSpPr>
          <p:cNvPr id="17" name="Text Placeholder 10"/>
          <p:cNvSpPr>
            <a:spLocks noGrp="1"/>
          </p:cNvSpPr>
          <p:nvPr>
            <p:ph type="body" sz="quarter" idx="13" hasCustomPrompt="1"/>
          </p:nvPr>
        </p:nvSpPr>
        <p:spPr>
          <a:xfrm>
            <a:off x="520007" y="5587898"/>
            <a:ext cx="3249738" cy="807988"/>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a:t>
            </a:r>
            <a:r>
              <a:rPr lang="en-US" sz="1050" dirty="0" err="1">
                <a:solidFill>
                  <a:srgbClr val="000000"/>
                </a:solidFill>
                <a:latin typeface="Arial"/>
                <a:cs typeface="Arial"/>
              </a:rPr>
              <a:t>dolore</a:t>
            </a:r>
            <a:endParaRPr lang="en-US" sz="1050" dirty="0">
              <a:solidFill>
                <a:srgbClr val="000000"/>
              </a:solidFill>
              <a:latin typeface="Arial"/>
              <a:cs typeface="Arial"/>
            </a:endParaRPr>
          </a:p>
        </p:txBody>
      </p:sp>
      <p:sp>
        <p:nvSpPr>
          <p:cNvPr id="18" name="Text Placeholder 10"/>
          <p:cNvSpPr>
            <a:spLocks noGrp="1"/>
          </p:cNvSpPr>
          <p:nvPr>
            <p:ph type="body" sz="quarter" idx="14" hasCustomPrompt="1"/>
          </p:nvPr>
        </p:nvSpPr>
        <p:spPr>
          <a:xfrm>
            <a:off x="4692993" y="5610578"/>
            <a:ext cx="3249738" cy="796648"/>
          </a:xfrm>
          <a:prstGeom prst="rect">
            <a:avLst/>
          </a:prstGeom>
        </p:spPr>
        <p:txBody>
          <a:bodyPr vert="horz"/>
          <a:lstStyle>
            <a:lvl1pPr marL="0" marR="0" indent="0" algn="l" defTabSz="457200" rtl="0" eaLnBrk="1" fontAlgn="auto" latinLnBrk="0" hangingPunct="1">
              <a:lnSpc>
                <a:spcPct val="150000"/>
              </a:lnSpc>
              <a:spcBef>
                <a:spcPct val="20000"/>
              </a:spcBef>
              <a:spcAft>
                <a:spcPts val="0"/>
              </a:spcAft>
              <a:buClrTx/>
              <a:buSzTx/>
              <a:buFont typeface="Arial"/>
              <a:buNone/>
              <a:tabLst/>
              <a:defRPr sz="1050">
                <a:latin typeface="Gentona Book"/>
                <a:cs typeface="Gentona Book"/>
              </a:defRPr>
            </a:lvl1pPr>
          </a:lstStyle>
          <a:p>
            <a:pPr>
              <a:lnSpc>
                <a:spcPct val="150000"/>
              </a:lnSpc>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consectetuer</a:t>
            </a:r>
            <a:r>
              <a:rPr lang="en-US" sz="1050" dirty="0">
                <a:solidFill>
                  <a:srgbClr val="000000"/>
                </a:solidFill>
                <a:latin typeface="Arial"/>
                <a:cs typeface="Arial"/>
              </a:rPr>
              <a:t> </a:t>
            </a:r>
            <a:r>
              <a:rPr lang="en-US" sz="1050" dirty="0" err="1">
                <a:solidFill>
                  <a:srgbClr val="000000"/>
                </a:solidFill>
                <a:latin typeface="Arial"/>
                <a:cs typeface="Arial"/>
              </a:rPr>
              <a:t>adipi.Scing</a:t>
            </a:r>
            <a:r>
              <a:rPr lang="en-US" sz="1050" dirty="0">
                <a:solidFill>
                  <a:srgbClr val="000000"/>
                </a:solidFill>
                <a:latin typeface="Arial"/>
                <a:cs typeface="Arial"/>
              </a:rPr>
              <a:t> </a:t>
            </a:r>
            <a:r>
              <a:rPr lang="en-US" sz="1050" dirty="0" err="1">
                <a:solidFill>
                  <a:srgbClr val="000000"/>
                </a:solidFill>
                <a:latin typeface="Arial"/>
                <a:cs typeface="Arial"/>
              </a:rPr>
              <a:t>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nibh</a:t>
            </a:r>
            <a:r>
              <a:rPr lang="en-US" sz="1050" dirty="0">
                <a:solidFill>
                  <a:srgbClr val="000000"/>
                </a:solidFill>
                <a:latin typeface="Arial"/>
                <a:cs typeface="Arial"/>
              </a:rPr>
              <a:t> </a:t>
            </a:r>
            <a:r>
              <a:rPr lang="en-US" sz="1050" dirty="0" err="1">
                <a:solidFill>
                  <a:srgbClr val="000000"/>
                </a:solidFill>
                <a:latin typeface="Arial"/>
                <a:cs typeface="Arial"/>
              </a:rPr>
              <a:t>euismod</a:t>
            </a:r>
            <a:r>
              <a:rPr lang="en-US" sz="1050" dirty="0">
                <a:solidFill>
                  <a:srgbClr val="000000"/>
                </a:solidFill>
                <a:latin typeface="Arial"/>
                <a:cs typeface="Arial"/>
              </a:rPr>
              <a:t> </a:t>
            </a:r>
            <a:r>
              <a:rPr lang="en-US" sz="1050" dirty="0" err="1">
                <a:solidFill>
                  <a:srgbClr val="000000"/>
                </a:solidFill>
                <a:latin typeface="Arial"/>
                <a:cs typeface="Arial"/>
              </a:rPr>
              <a:t>tincidunt</a:t>
            </a:r>
            <a:r>
              <a:rPr lang="en-US" sz="1050" dirty="0">
                <a:solidFill>
                  <a:srgbClr val="000000"/>
                </a:solidFill>
                <a:latin typeface="Arial"/>
                <a:cs typeface="Arial"/>
              </a:rPr>
              <a:t> </a:t>
            </a:r>
            <a:r>
              <a:rPr lang="en-US" sz="1050" dirty="0" err="1">
                <a:solidFill>
                  <a:srgbClr val="000000"/>
                </a:solidFill>
                <a:latin typeface="Arial"/>
                <a:cs typeface="Arial"/>
              </a:rPr>
              <a:t>ut</a:t>
            </a:r>
            <a:r>
              <a:rPr lang="en-US" sz="1050" dirty="0">
                <a:solidFill>
                  <a:srgbClr val="000000"/>
                </a:solidFill>
                <a:latin typeface="Arial"/>
                <a:cs typeface="Arial"/>
              </a:rPr>
              <a:t> </a:t>
            </a:r>
            <a:r>
              <a:rPr lang="en-US" sz="1050" dirty="0" err="1">
                <a:solidFill>
                  <a:srgbClr val="000000"/>
                </a:solidFill>
                <a:latin typeface="Arial"/>
                <a:cs typeface="Arial"/>
              </a:rPr>
              <a:t>laoreet</a:t>
            </a:r>
            <a:r>
              <a:rPr lang="en-US" sz="1050" dirty="0">
                <a:solidFill>
                  <a:srgbClr val="000000"/>
                </a:solidFill>
                <a:latin typeface="Arial"/>
                <a:cs typeface="Arial"/>
              </a:rPr>
              <a:t> </a:t>
            </a:r>
            <a:r>
              <a:rPr lang="en-US" sz="1050" dirty="0" err="1">
                <a:solidFill>
                  <a:srgbClr val="000000"/>
                </a:solidFill>
                <a:latin typeface="Arial"/>
                <a:cs typeface="Arial"/>
              </a:rPr>
              <a:t>dolore</a:t>
            </a:r>
            <a:endParaRPr lang="en-US" sz="1050" dirty="0">
              <a:solidFill>
                <a:srgbClr val="000000"/>
              </a:solidFill>
              <a:latin typeface="Arial"/>
              <a:cs typeface="Arial"/>
            </a:endParaRPr>
          </a:p>
        </p:txBody>
      </p:sp>
      <p:sp>
        <p:nvSpPr>
          <p:cNvPr id="13" name="Picture Placeholder 6"/>
          <p:cNvSpPr>
            <a:spLocks noGrp="1"/>
          </p:cNvSpPr>
          <p:nvPr>
            <p:ph type="pic" sz="quarter" idx="15"/>
          </p:nvPr>
        </p:nvSpPr>
        <p:spPr>
          <a:xfrm>
            <a:off x="4785327" y="1360829"/>
            <a:ext cx="3220455" cy="1655671"/>
          </a:xfrm>
          <a:prstGeom prst="rect">
            <a:avLst/>
          </a:prstGeom>
        </p:spPr>
        <p:txBody>
          <a:bodyPr vert="horz"/>
          <a:lstStyle>
            <a:lvl1pPr>
              <a:defRPr>
                <a:latin typeface="Arial"/>
              </a:defRPr>
            </a:lvl1pPr>
          </a:lstStyle>
          <a:p>
            <a:endParaRPr lang="en-US" dirty="0"/>
          </a:p>
        </p:txBody>
      </p:sp>
      <p:sp>
        <p:nvSpPr>
          <p:cNvPr id="19" name="Picture Placeholder 6"/>
          <p:cNvSpPr>
            <a:spLocks noGrp="1"/>
          </p:cNvSpPr>
          <p:nvPr>
            <p:ph type="pic" sz="quarter" idx="16"/>
          </p:nvPr>
        </p:nvSpPr>
        <p:spPr>
          <a:xfrm>
            <a:off x="4767633" y="3917356"/>
            <a:ext cx="3220455" cy="1655671"/>
          </a:xfrm>
          <a:prstGeom prst="rect">
            <a:avLst/>
          </a:prstGeom>
        </p:spPr>
        <p:txBody>
          <a:bodyPr vert="horz"/>
          <a:lstStyle>
            <a:lvl1pPr>
              <a:defRPr>
                <a:latin typeface="Arial"/>
              </a:defRPr>
            </a:lvl1pPr>
          </a:lstStyle>
          <a:p>
            <a:endParaRPr lang="en-US" dirty="0"/>
          </a:p>
        </p:txBody>
      </p:sp>
      <p:sp>
        <p:nvSpPr>
          <p:cNvPr id="20" name="Picture Placeholder 6"/>
          <p:cNvSpPr>
            <a:spLocks noGrp="1"/>
          </p:cNvSpPr>
          <p:nvPr>
            <p:ph type="pic" sz="quarter" idx="17"/>
          </p:nvPr>
        </p:nvSpPr>
        <p:spPr>
          <a:xfrm>
            <a:off x="583307" y="1365806"/>
            <a:ext cx="3220455" cy="1655671"/>
          </a:xfrm>
          <a:prstGeom prst="rect">
            <a:avLst/>
          </a:prstGeom>
        </p:spPr>
        <p:txBody>
          <a:bodyPr vert="horz"/>
          <a:lstStyle>
            <a:lvl1pPr>
              <a:defRPr>
                <a:latin typeface="Arial"/>
              </a:defRPr>
            </a:lvl1pPr>
          </a:lstStyle>
          <a:p>
            <a:endParaRPr lang="en-US" dirty="0"/>
          </a:p>
        </p:txBody>
      </p:sp>
      <p:sp>
        <p:nvSpPr>
          <p:cNvPr id="21" name="Picture Placeholder 6"/>
          <p:cNvSpPr>
            <a:spLocks noGrp="1"/>
          </p:cNvSpPr>
          <p:nvPr>
            <p:ph type="pic" sz="quarter" idx="18"/>
          </p:nvPr>
        </p:nvSpPr>
        <p:spPr>
          <a:xfrm>
            <a:off x="594646" y="3906016"/>
            <a:ext cx="3220455" cy="1655671"/>
          </a:xfrm>
          <a:prstGeom prst="rect">
            <a:avLst/>
          </a:prstGeom>
        </p:spPr>
        <p:txBody>
          <a:bodyPr vert="horz"/>
          <a:lstStyle>
            <a:lvl1pPr>
              <a:defRPr>
                <a:latin typeface="Arial"/>
              </a:defRPr>
            </a:lvl1pPr>
          </a:lstStyle>
          <a:p>
            <a:endParaRPr lang="en-US" dirty="0"/>
          </a:p>
        </p:txBody>
      </p:sp>
      <p:sp>
        <p:nvSpPr>
          <p:cNvPr id="26" name="TextBox 25"/>
          <p:cNvSpPr txBox="1"/>
          <p:nvPr userDrawn="1"/>
        </p:nvSpPr>
        <p:spPr>
          <a:xfrm>
            <a:off x="2434059" y="6570003"/>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sp>
        <p:nvSpPr>
          <p:cNvPr id="28" name="TextBox 27"/>
          <p:cNvSpPr txBox="1"/>
          <p:nvPr userDrawn="1"/>
        </p:nvSpPr>
        <p:spPr>
          <a:xfrm>
            <a:off x="2434059" y="6564915"/>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nvGrpSpPr>
          <p:cNvPr id="22" name="Group 21"/>
          <p:cNvGrpSpPr/>
          <p:nvPr userDrawn="1"/>
        </p:nvGrpSpPr>
        <p:grpSpPr>
          <a:xfrm>
            <a:off x="0" y="6433849"/>
            <a:ext cx="9144000" cy="432292"/>
            <a:chOff x="0" y="6433849"/>
            <a:chExt cx="9144000" cy="432292"/>
          </a:xfrm>
        </p:grpSpPr>
        <p:pic>
          <p:nvPicPr>
            <p:cNvPr id="23" name="Picture 22"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24" name="TextBox 23"/>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811582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472140" y="373275"/>
            <a:ext cx="8229600" cy="1143000"/>
          </a:xfrm>
          <a:prstGeom prst="rect">
            <a:avLst/>
          </a:prstGeom>
        </p:spPr>
        <p:txBody>
          <a:bodyPr vert="horz"/>
          <a:lstStyle>
            <a:lvl1pPr algn="l">
              <a:defRPr b="1">
                <a:solidFill>
                  <a:srgbClr val="14487F"/>
                </a:solidFill>
                <a:latin typeface="Times New Roman"/>
                <a:cs typeface="Times New Roman"/>
              </a:defRPr>
            </a:lvl1pPr>
          </a:lstStyle>
          <a:p>
            <a:r>
              <a:rPr lang="en-US" dirty="0"/>
              <a:t>Six Photo Slide Header</a:t>
            </a:r>
          </a:p>
        </p:txBody>
      </p:sp>
      <p:sp>
        <p:nvSpPr>
          <p:cNvPr id="19" name="Picture Placeholder 6"/>
          <p:cNvSpPr>
            <a:spLocks noGrp="1"/>
          </p:cNvSpPr>
          <p:nvPr>
            <p:ph type="pic" sz="quarter" idx="13"/>
          </p:nvPr>
        </p:nvSpPr>
        <p:spPr>
          <a:xfrm>
            <a:off x="6229806" y="1378278"/>
            <a:ext cx="2007116" cy="1655671"/>
          </a:xfrm>
          <a:prstGeom prst="rect">
            <a:avLst/>
          </a:prstGeom>
        </p:spPr>
        <p:txBody>
          <a:bodyPr vert="horz"/>
          <a:lstStyle>
            <a:lvl1pPr>
              <a:defRPr>
                <a:latin typeface="Arial"/>
              </a:defRPr>
            </a:lvl1pPr>
          </a:lstStyle>
          <a:p>
            <a:endParaRPr lang="en-US" dirty="0"/>
          </a:p>
        </p:txBody>
      </p:sp>
      <p:sp>
        <p:nvSpPr>
          <p:cNvPr id="20" name="Picture Placeholder 6"/>
          <p:cNvSpPr>
            <a:spLocks noGrp="1"/>
          </p:cNvSpPr>
          <p:nvPr>
            <p:ph type="pic" sz="quarter" idx="14"/>
          </p:nvPr>
        </p:nvSpPr>
        <p:spPr>
          <a:xfrm>
            <a:off x="6234505" y="3784472"/>
            <a:ext cx="2007116" cy="1655671"/>
          </a:xfrm>
          <a:prstGeom prst="rect">
            <a:avLst/>
          </a:prstGeom>
        </p:spPr>
        <p:txBody>
          <a:bodyPr vert="horz"/>
          <a:lstStyle>
            <a:lvl1pPr>
              <a:defRPr>
                <a:latin typeface="Arial"/>
              </a:defRPr>
            </a:lvl1pPr>
          </a:lstStyle>
          <a:p>
            <a:endParaRPr lang="en-US" dirty="0"/>
          </a:p>
        </p:txBody>
      </p:sp>
      <p:sp>
        <p:nvSpPr>
          <p:cNvPr id="21" name="Picture Placeholder 6"/>
          <p:cNvSpPr>
            <a:spLocks noGrp="1"/>
          </p:cNvSpPr>
          <p:nvPr>
            <p:ph type="pic" sz="quarter" idx="15"/>
          </p:nvPr>
        </p:nvSpPr>
        <p:spPr>
          <a:xfrm>
            <a:off x="3465892" y="1384999"/>
            <a:ext cx="2007116" cy="1655671"/>
          </a:xfrm>
          <a:prstGeom prst="rect">
            <a:avLst/>
          </a:prstGeom>
        </p:spPr>
        <p:txBody>
          <a:bodyPr vert="horz"/>
          <a:lstStyle>
            <a:lvl1pPr>
              <a:defRPr>
                <a:latin typeface="Arial"/>
              </a:defRPr>
            </a:lvl1pPr>
          </a:lstStyle>
          <a:p>
            <a:endParaRPr lang="en-US" dirty="0"/>
          </a:p>
        </p:txBody>
      </p:sp>
      <p:sp>
        <p:nvSpPr>
          <p:cNvPr id="22" name="Picture Placeholder 6"/>
          <p:cNvSpPr>
            <a:spLocks noGrp="1"/>
          </p:cNvSpPr>
          <p:nvPr>
            <p:ph type="pic" sz="quarter" idx="16"/>
          </p:nvPr>
        </p:nvSpPr>
        <p:spPr>
          <a:xfrm>
            <a:off x="3487114" y="3795812"/>
            <a:ext cx="2007116" cy="1655671"/>
          </a:xfrm>
          <a:prstGeom prst="rect">
            <a:avLst/>
          </a:prstGeom>
        </p:spPr>
        <p:txBody>
          <a:bodyPr vert="horz"/>
          <a:lstStyle>
            <a:lvl1pPr>
              <a:defRPr>
                <a:latin typeface="Arial"/>
              </a:defRPr>
            </a:lvl1pPr>
          </a:lstStyle>
          <a:p>
            <a:endParaRPr lang="en-US" dirty="0"/>
          </a:p>
        </p:txBody>
      </p:sp>
      <p:sp>
        <p:nvSpPr>
          <p:cNvPr id="23" name="Picture Placeholder 6"/>
          <p:cNvSpPr>
            <a:spLocks noGrp="1"/>
          </p:cNvSpPr>
          <p:nvPr>
            <p:ph type="pic" sz="quarter" idx="17"/>
          </p:nvPr>
        </p:nvSpPr>
        <p:spPr>
          <a:xfrm>
            <a:off x="560628" y="1425994"/>
            <a:ext cx="2007116" cy="1655671"/>
          </a:xfrm>
          <a:prstGeom prst="rect">
            <a:avLst/>
          </a:prstGeom>
        </p:spPr>
        <p:txBody>
          <a:bodyPr vert="horz"/>
          <a:lstStyle>
            <a:lvl1pPr>
              <a:defRPr>
                <a:latin typeface="Arial"/>
              </a:defRPr>
            </a:lvl1pPr>
          </a:lstStyle>
          <a:p>
            <a:endParaRPr lang="en-US" dirty="0"/>
          </a:p>
        </p:txBody>
      </p:sp>
      <p:sp>
        <p:nvSpPr>
          <p:cNvPr id="24" name="Picture Placeholder 6"/>
          <p:cNvSpPr>
            <a:spLocks noGrp="1"/>
          </p:cNvSpPr>
          <p:nvPr>
            <p:ph type="pic" sz="quarter" idx="18"/>
          </p:nvPr>
        </p:nvSpPr>
        <p:spPr>
          <a:xfrm>
            <a:off x="560629" y="3781273"/>
            <a:ext cx="2007116" cy="1655671"/>
          </a:xfrm>
          <a:prstGeom prst="rect">
            <a:avLst/>
          </a:prstGeom>
        </p:spPr>
        <p:txBody>
          <a:bodyPr vert="horz"/>
          <a:lstStyle>
            <a:lvl1pPr>
              <a:defRPr>
                <a:latin typeface="Arial"/>
              </a:defRPr>
            </a:lvl1pPr>
          </a:lstStyle>
          <a:p>
            <a:endParaRPr lang="en-US" dirty="0"/>
          </a:p>
        </p:txBody>
      </p:sp>
      <p:sp>
        <p:nvSpPr>
          <p:cNvPr id="27" name="TextBox 26"/>
          <p:cNvSpPr txBox="1"/>
          <p:nvPr userDrawn="1"/>
        </p:nvSpPr>
        <p:spPr>
          <a:xfrm>
            <a:off x="0" y="6591221"/>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28" name="TextBox 27"/>
          <p:cNvSpPr txBox="1"/>
          <p:nvPr userDrawn="1"/>
        </p:nvSpPr>
        <p:spPr>
          <a:xfrm>
            <a:off x="160700" y="6585919"/>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30" name="Text Placeholder 2"/>
          <p:cNvSpPr>
            <a:spLocks noGrp="1"/>
          </p:cNvSpPr>
          <p:nvPr>
            <p:ph type="body" sz="quarter" idx="19" hasCustomPrompt="1"/>
          </p:nvPr>
        </p:nvSpPr>
        <p:spPr>
          <a:xfrm>
            <a:off x="561966" y="3215326"/>
            <a:ext cx="2034906" cy="43196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radipi.Scing</a:t>
            </a:r>
            <a:r>
              <a:rPr lang="en-US" sz="1050" dirty="0">
                <a:solidFill>
                  <a:srgbClr val="000000"/>
                </a:solidFill>
                <a:latin typeface="Arial"/>
                <a:cs typeface="Arial"/>
              </a:rPr>
              <a:t> </a:t>
            </a:r>
            <a:br>
              <a:rPr lang="en-US" sz="1050" dirty="0">
                <a:solidFill>
                  <a:srgbClr val="000000"/>
                </a:solidFill>
                <a:latin typeface="Arial"/>
                <a:cs typeface="Arial"/>
              </a:rPr>
            </a:br>
            <a:endParaRPr lang="en-US" dirty="0"/>
          </a:p>
        </p:txBody>
      </p:sp>
      <p:sp>
        <p:nvSpPr>
          <p:cNvPr id="31" name="Text Placeholder 2"/>
          <p:cNvSpPr>
            <a:spLocks noGrp="1"/>
          </p:cNvSpPr>
          <p:nvPr>
            <p:ph type="body" sz="quarter" idx="20" hasCustomPrompt="1"/>
          </p:nvPr>
        </p:nvSpPr>
        <p:spPr>
          <a:xfrm>
            <a:off x="3465910" y="3213042"/>
            <a:ext cx="2034906" cy="43196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radipi.Scing</a:t>
            </a:r>
            <a:r>
              <a:rPr lang="en-US" sz="1050" dirty="0">
                <a:solidFill>
                  <a:srgbClr val="000000"/>
                </a:solidFill>
                <a:latin typeface="Arial"/>
                <a:cs typeface="Arial"/>
              </a:rPr>
              <a:t> </a:t>
            </a:r>
            <a:br>
              <a:rPr lang="en-US" sz="1050" dirty="0">
                <a:solidFill>
                  <a:srgbClr val="000000"/>
                </a:solidFill>
                <a:latin typeface="Arial"/>
                <a:cs typeface="Arial"/>
              </a:rPr>
            </a:br>
            <a:endParaRPr lang="en-US" dirty="0"/>
          </a:p>
        </p:txBody>
      </p:sp>
      <p:sp>
        <p:nvSpPr>
          <p:cNvPr id="32" name="Text Placeholder 2"/>
          <p:cNvSpPr>
            <a:spLocks noGrp="1"/>
          </p:cNvSpPr>
          <p:nvPr>
            <p:ph type="body" sz="quarter" idx="21" hasCustomPrompt="1"/>
          </p:nvPr>
        </p:nvSpPr>
        <p:spPr>
          <a:xfrm>
            <a:off x="6211586" y="3190903"/>
            <a:ext cx="2034906" cy="43196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radipi.Scing</a:t>
            </a:r>
            <a:r>
              <a:rPr lang="en-US" sz="1050" dirty="0">
                <a:solidFill>
                  <a:srgbClr val="000000"/>
                </a:solidFill>
                <a:latin typeface="Arial"/>
                <a:cs typeface="Arial"/>
              </a:rPr>
              <a:t> </a:t>
            </a:r>
            <a:br>
              <a:rPr lang="en-US" sz="1050" dirty="0">
                <a:solidFill>
                  <a:srgbClr val="000000"/>
                </a:solidFill>
                <a:latin typeface="Arial"/>
                <a:cs typeface="Arial"/>
              </a:rPr>
            </a:br>
            <a:endParaRPr lang="en-US" dirty="0"/>
          </a:p>
        </p:txBody>
      </p:sp>
      <p:sp>
        <p:nvSpPr>
          <p:cNvPr id="33" name="Text Placeholder 2"/>
          <p:cNvSpPr>
            <a:spLocks noGrp="1"/>
          </p:cNvSpPr>
          <p:nvPr>
            <p:ph type="body" sz="quarter" idx="22" hasCustomPrompt="1"/>
          </p:nvPr>
        </p:nvSpPr>
        <p:spPr>
          <a:xfrm>
            <a:off x="561966" y="5682130"/>
            <a:ext cx="2034906" cy="43196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radipi.Scing</a:t>
            </a:r>
            <a:r>
              <a:rPr lang="en-US" sz="1050" dirty="0">
                <a:solidFill>
                  <a:srgbClr val="000000"/>
                </a:solidFill>
                <a:latin typeface="Arial"/>
                <a:cs typeface="Arial"/>
              </a:rPr>
              <a:t> </a:t>
            </a:r>
            <a:br>
              <a:rPr lang="en-US" sz="1050" dirty="0">
                <a:solidFill>
                  <a:srgbClr val="000000"/>
                </a:solidFill>
                <a:latin typeface="Arial"/>
                <a:cs typeface="Arial"/>
              </a:rPr>
            </a:br>
            <a:endParaRPr lang="en-US" dirty="0"/>
          </a:p>
        </p:txBody>
      </p:sp>
      <p:sp>
        <p:nvSpPr>
          <p:cNvPr id="34" name="Text Placeholder 2"/>
          <p:cNvSpPr>
            <a:spLocks noGrp="1"/>
          </p:cNvSpPr>
          <p:nvPr>
            <p:ph type="body" sz="quarter" idx="23" hasCustomPrompt="1"/>
          </p:nvPr>
        </p:nvSpPr>
        <p:spPr>
          <a:xfrm>
            <a:off x="3468182" y="5673989"/>
            <a:ext cx="2034906" cy="43196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radipi.Scing</a:t>
            </a:r>
            <a:r>
              <a:rPr lang="en-US" sz="1050" dirty="0">
                <a:solidFill>
                  <a:srgbClr val="000000"/>
                </a:solidFill>
                <a:latin typeface="Arial"/>
                <a:cs typeface="Arial"/>
              </a:rPr>
              <a:t> </a:t>
            </a:r>
            <a:br>
              <a:rPr lang="en-US" sz="1050" dirty="0">
                <a:solidFill>
                  <a:srgbClr val="000000"/>
                </a:solidFill>
                <a:latin typeface="Arial"/>
                <a:cs typeface="Arial"/>
              </a:rPr>
            </a:br>
            <a:endParaRPr lang="en-US" dirty="0"/>
          </a:p>
        </p:txBody>
      </p:sp>
      <p:sp>
        <p:nvSpPr>
          <p:cNvPr id="35" name="Text Placeholder 2"/>
          <p:cNvSpPr>
            <a:spLocks noGrp="1"/>
          </p:cNvSpPr>
          <p:nvPr>
            <p:ph type="body" sz="quarter" idx="24" hasCustomPrompt="1"/>
          </p:nvPr>
        </p:nvSpPr>
        <p:spPr>
          <a:xfrm>
            <a:off x="6227867" y="5690271"/>
            <a:ext cx="2034906" cy="43196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05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050" b="1" dirty="0">
                <a:solidFill>
                  <a:srgbClr val="000000"/>
                </a:solidFill>
                <a:latin typeface="Arial"/>
                <a:cs typeface="Arial"/>
              </a:rPr>
              <a:t>Sit </a:t>
            </a:r>
            <a:r>
              <a:rPr lang="en-US" sz="1050" b="1" dirty="0" err="1">
                <a:solidFill>
                  <a:srgbClr val="000000"/>
                </a:solidFill>
                <a:latin typeface="Arial"/>
                <a:cs typeface="Arial"/>
              </a:rPr>
              <a:t>Amet</a:t>
            </a:r>
            <a:r>
              <a:rPr lang="en-US" sz="1050" dirty="0">
                <a:solidFill>
                  <a:srgbClr val="000000"/>
                </a:solidFill>
                <a:latin typeface="Arial"/>
                <a:cs typeface="Arial"/>
              </a:rPr>
              <a:t>, </a:t>
            </a:r>
            <a:r>
              <a:rPr lang="en-US" sz="1050" dirty="0" err="1">
                <a:solidFill>
                  <a:srgbClr val="000000"/>
                </a:solidFill>
                <a:latin typeface="Arial"/>
                <a:cs typeface="Arial"/>
              </a:rPr>
              <a:t>consectetueelit</a:t>
            </a:r>
            <a:r>
              <a:rPr lang="en-US" sz="1050" dirty="0">
                <a:solidFill>
                  <a:srgbClr val="000000"/>
                </a:solidFill>
                <a:latin typeface="Arial"/>
                <a:cs typeface="Arial"/>
              </a:rPr>
              <a:t>, </a:t>
            </a:r>
            <a:r>
              <a:rPr lang="en-US" sz="1050" dirty="0" err="1">
                <a:solidFill>
                  <a:srgbClr val="000000"/>
                </a:solidFill>
                <a:latin typeface="Arial"/>
                <a:cs typeface="Arial"/>
              </a:rPr>
              <a:t>sed</a:t>
            </a:r>
            <a:r>
              <a:rPr lang="en-US" sz="1050" dirty="0">
                <a:solidFill>
                  <a:srgbClr val="000000"/>
                </a:solidFill>
                <a:latin typeface="Arial"/>
                <a:cs typeface="Arial"/>
              </a:rPr>
              <a:t> </a:t>
            </a:r>
            <a:r>
              <a:rPr lang="en-US" sz="1050" dirty="0" err="1">
                <a:solidFill>
                  <a:srgbClr val="000000"/>
                </a:solidFill>
                <a:latin typeface="Arial"/>
                <a:cs typeface="Arial"/>
              </a:rPr>
              <a:t>diamgfd</a:t>
            </a:r>
            <a:r>
              <a:rPr lang="en-US" sz="1050" dirty="0">
                <a:solidFill>
                  <a:srgbClr val="000000"/>
                </a:solidFill>
                <a:latin typeface="Arial"/>
                <a:cs typeface="Arial"/>
              </a:rPr>
              <a:t> </a:t>
            </a:r>
            <a:r>
              <a:rPr lang="en-US" sz="1050" dirty="0" err="1">
                <a:solidFill>
                  <a:srgbClr val="000000"/>
                </a:solidFill>
                <a:latin typeface="Arial"/>
                <a:cs typeface="Arial"/>
              </a:rPr>
              <a:t>nonummy</a:t>
            </a:r>
            <a:r>
              <a:rPr lang="en-US" sz="1050" dirty="0">
                <a:solidFill>
                  <a:srgbClr val="000000"/>
                </a:solidFill>
                <a:latin typeface="Arial"/>
                <a:cs typeface="Arial"/>
              </a:rPr>
              <a:t> </a:t>
            </a:r>
            <a:r>
              <a:rPr lang="en-US" sz="1050" dirty="0" err="1">
                <a:solidFill>
                  <a:srgbClr val="000000"/>
                </a:solidFill>
                <a:latin typeface="Arial"/>
                <a:cs typeface="Arial"/>
              </a:rPr>
              <a:t>radipi.Scing</a:t>
            </a:r>
            <a:r>
              <a:rPr lang="en-US" sz="1050" dirty="0">
                <a:solidFill>
                  <a:srgbClr val="000000"/>
                </a:solidFill>
                <a:latin typeface="Arial"/>
                <a:cs typeface="Arial"/>
              </a:rPr>
              <a:t> </a:t>
            </a:r>
            <a:br>
              <a:rPr lang="en-US" sz="1050" dirty="0">
                <a:solidFill>
                  <a:srgbClr val="000000"/>
                </a:solidFill>
                <a:latin typeface="Arial"/>
                <a:cs typeface="Arial"/>
              </a:rPr>
            </a:br>
            <a:endParaRPr lang="en-US" dirty="0"/>
          </a:p>
        </p:txBody>
      </p:sp>
      <p:sp>
        <p:nvSpPr>
          <p:cNvPr id="37" name="TextBox 36"/>
          <p:cNvSpPr txBox="1"/>
          <p:nvPr userDrawn="1"/>
        </p:nvSpPr>
        <p:spPr>
          <a:xfrm>
            <a:off x="2434059" y="6570003"/>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nvGrpSpPr>
          <p:cNvPr id="25" name="Group 24"/>
          <p:cNvGrpSpPr/>
          <p:nvPr userDrawn="1"/>
        </p:nvGrpSpPr>
        <p:grpSpPr>
          <a:xfrm>
            <a:off x="0" y="6433849"/>
            <a:ext cx="9144000" cy="432292"/>
            <a:chOff x="0" y="6433849"/>
            <a:chExt cx="9144000" cy="432292"/>
          </a:xfrm>
        </p:grpSpPr>
        <p:pic>
          <p:nvPicPr>
            <p:cNvPr id="26" name="Picture 25"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29" name="TextBox 28"/>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1991815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TextBox 5"/>
          <p:cNvSpPr txBox="1"/>
          <p:nvPr userDrawn="1"/>
        </p:nvSpPr>
        <p:spPr>
          <a:xfrm>
            <a:off x="325338" y="1108961"/>
            <a:ext cx="8156518" cy="2298849"/>
          </a:xfrm>
          <a:prstGeom prst="rect">
            <a:avLst/>
          </a:prstGeom>
          <a:noFill/>
        </p:spPr>
        <p:txBody>
          <a:bodyPr wrap="square" lIns="82056" tIns="41028" rIns="82056" bIns="41028" rtlCol="0">
            <a:spAutoFit/>
          </a:bodyPr>
          <a:lstStyle/>
          <a:p>
            <a:r>
              <a:rPr lang="en-US" sz="4300" dirty="0">
                <a:solidFill>
                  <a:srgbClr val="002D72"/>
                </a:solidFill>
                <a:latin typeface="Times New Roman"/>
                <a:cs typeface="Times New Roman"/>
              </a:rPr>
              <a:t>Header/Full Bleed Image</a:t>
            </a:r>
            <a:br>
              <a:rPr lang="en-US" sz="4300" dirty="0">
                <a:solidFill>
                  <a:srgbClr val="002D72"/>
                </a:solidFill>
                <a:latin typeface="Times New Roman"/>
                <a:cs typeface="Times New Roman"/>
              </a:rPr>
            </a:br>
            <a:endParaRPr lang="en-US" sz="2900" b="1" dirty="0">
              <a:solidFill>
                <a:srgbClr val="002D72"/>
              </a:solidFill>
              <a:latin typeface="Arial"/>
              <a:cs typeface="Arial"/>
            </a:endParaRPr>
          </a:p>
          <a:p>
            <a:br>
              <a:rPr lang="en-US" sz="4300" dirty="0">
                <a:solidFill>
                  <a:srgbClr val="006949"/>
                </a:solidFill>
                <a:latin typeface="Times New Roman"/>
                <a:cs typeface="Times New Roman"/>
              </a:rPr>
            </a:br>
            <a:endParaRPr lang="en-US" sz="2900" b="1" dirty="0">
              <a:solidFill>
                <a:srgbClr val="000000"/>
              </a:solidFill>
              <a:latin typeface="Arial"/>
              <a:cs typeface="Arial"/>
            </a:endParaRPr>
          </a:p>
        </p:txBody>
      </p:sp>
      <p:sp>
        <p:nvSpPr>
          <p:cNvPr id="7" name="Picture Placeholder 6"/>
          <p:cNvSpPr>
            <a:spLocks noGrp="1"/>
          </p:cNvSpPr>
          <p:nvPr>
            <p:ph type="pic" sz="quarter" idx="13"/>
          </p:nvPr>
        </p:nvSpPr>
        <p:spPr>
          <a:xfrm>
            <a:off x="64645" y="101505"/>
            <a:ext cx="9225405" cy="6456025"/>
          </a:xfrm>
          <a:prstGeom prst="rect">
            <a:avLst/>
          </a:prstGeom>
        </p:spPr>
        <p:txBody>
          <a:bodyPr vert="horz"/>
          <a:lstStyle>
            <a:lvl1pPr>
              <a:defRPr>
                <a:latin typeface="Arial"/>
              </a:defRPr>
            </a:lvl1pPr>
          </a:lstStyle>
          <a:p>
            <a:endParaRPr lang="en-US" dirty="0"/>
          </a:p>
        </p:txBody>
      </p:sp>
    </p:spTree>
    <p:extLst>
      <p:ext uri="{BB962C8B-B14F-4D97-AF65-F5344CB8AC3E}">
        <p14:creationId xmlns:p14="http://schemas.microsoft.com/office/powerpoint/2010/main" val="9088078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TextBox 5"/>
          <p:cNvSpPr txBox="1"/>
          <p:nvPr userDrawn="1"/>
        </p:nvSpPr>
        <p:spPr>
          <a:xfrm>
            <a:off x="536995" y="5490982"/>
            <a:ext cx="8156518" cy="744577"/>
          </a:xfrm>
          <a:prstGeom prst="rect">
            <a:avLst/>
          </a:prstGeom>
          <a:noFill/>
        </p:spPr>
        <p:txBody>
          <a:bodyPr wrap="square" lIns="82056" tIns="41028" rIns="82056" bIns="41028" rtlCol="0">
            <a:spAutoFit/>
          </a:bodyPr>
          <a:lstStyle/>
          <a:p>
            <a:r>
              <a:rPr lang="en-US" sz="4300" dirty="0">
                <a:solidFill>
                  <a:schemeClr val="bg1"/>
                </a:solidFill>
                <a:latin typeface="Times New Roman"/>
                <a:cs typeface="Times New Roman"/>
              </a:rPr>
              <a:t>Header/Full Bleed Image</a:t>
            </a:r>
            <a:endParaRPr lang="en-US" sz="2900" b="1" dirty="0">
              <a:solidFill>
                <a:schemeClr val="bg1"/>
              </a:solidFill>
              <a:latin typeface="Arial"/>
              <a:cs typeface="Arial"/>
            </a:endParaRPr>
          </a:p>
        </p:txBody>
      </p:sp>
      <p:sp>
        <p:nvSpPr>
          <p:cNvPr id="7" name="Rectangle 6"/>
          <p:cNvSpPr/>
          <p:nvPr userDrawn="1"/>
        </p:nvSpPr>
        <p:spPr>
          <a:xfrm>
            <a:off x="649871" y="4653355"/>
            <a:ext cx="2080971" cy="683022"/>
          </a:xfrm>
          <a:prstGeom prst="rect">
            <a:avLst/>
          </a:prstGeom>
        </p:spPr>
        <p:txBody>
          <a:bodyPr wrap="square" lIns="82056" tIns="41028" rIns="82056" bIns="41028">
            <a:spAutoFit/>
          </a:bodyPr>
          <a:lstStyle/>
          <a:p>
            <a:r>
              <a:rPr lang="en-US" sz="1300" b="1" dirty="0">
                <a:solidFill>
                  <a:srgbClr val="FFFFFF"/>
                </a:solidFill>
                <a:latin typeface="Arial"/>
                <a:cs typeface="Arial"/>
              </a:rPr>
              <a:t>Name/Subject Subhead </a:t>
            </a:r>
            <a:br>
              <a:rPr lang="en-US" sz="1300" b="1" dirty="0">
                <a:solidFill>
                  <a:srgbClr val="FFFFFF"/>
                </a:solidFill>
                <a:latin typeface="Arial"/>
                <a:cs typeface="Arial"/>
              </a:rPr>
            </a:br>
            <a:r>
              <a:rPr lang="en-US" sz="1300" dirty="0">
                <a:solidFill>
                  <a:srgbClr val="FFFFFF"/>
                </a:solidFill>
                <a:latin typeface="Arial"/>
                <a:cs typeface="Arial"/>
              </a:rPr>
              <a:t>Title/caption</a:t>
            </a:r>
            <a:br>
              <a:rPr lang="en-US" sz="1300" dirty="0">
                <a:solidFill>
                  <a:srgbClr val="FFFFFF"/>
                </a:solidFill>
                <a:latin typeface="Arial"/>
                <a:cs typeface="Arial"/>
              </a:rPr>
            </a:br>
            <a:r>
              <a:rPr lang="en-US" sz="1300" dirty="0">
                <a:solidFill>
                  <a:srgbClr val="FFFFFF"/>
                </a:solidFill>
                <a:latin typeface="Arial"/>
                <a:cs typeface="Arial"/>
              </a:rPr>
              <a:t>Title/caption</a:t>
            </a:r>
          </a:p>
        </p:txBody>
      </p:sp>
      <p:sp>
        <p:nvSpPr>
          <p:cNvPr id="9" name="Picture Placeholder 6"/>
          <p:cNvSpPr>
            <a:spLocks noGrp="1"/>
          </p:cNvSpPr>
          <p:nvPr>
            <p:ph type="pic" sz="quarter" idx="13"/>
          </p:nvPr>
        </p:nvSpPr>
        <p:spPr>
          <a:xfrm>
            <a:off x="0" y="-1"/>
            <a:ext cx="9142413" cy="6858001"/>
          </a:xfrm>
          <a:prstGeom prst="rect">
            <a:avLst/>
          </a:prstGeom>
        </p:spPr>
        <p:txBody>
          <a:bodyPr vert="horz"/>
          <a:lstStyle>
            <a:lvl1pPr>
              <a:defRPr>
                <a:latin typeface="Arial"/>
              </a:defRPr>
            </a:lvl1pPr>
          </a:lstStyle>
          <a:p>
            <a:endParaRPr lang="en-US" dirty="0"/>
          </a:p>
        </p:txBody>
      </p:sp>
      <p:sp>
        <p:nvSpPr>
          <p:cNvPr id="10" name="TextBox 9"/>
          <p:cNvSpPr txBox="1"/>
          <p:nvPr userDrawn="1"/>
        </p:nvSpPr>
        <p:spPr>
          <a:xfrm>
            <a:off x="2434059" y="6570003"/>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sp>
        <p:nvSpPr>
          <p:cNvPr id="12" name="TextBox 11"/>
          <p:cNvSpPr txBox="1"/>
          <p:nvPr userDrawn="1"/>
        </p:nvSpPr>
        <p:spPr>
          <a:xfrm>
            <a:off x="2434059" y="6561862"/>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©2015,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nvGrpSpPr>
          <p:cNvPr id="8" name="Group 7"/>
          <p:cNvGrpSpPr/>
          <p:nvPr userDrawn="1"/>
        </p:nvGrpSpPr>
        <p:grpSpPr>
          <a:xfrm>
            <a:off x="0" y="6433849"/>
            <a:ext cx="9144000" cy="432292"/>
            <a:chOff x="0" y="6433849"/>
            <a:chExt cx="9144000" cy="432292"/>
          </a:xfrm>
        </p:grpSpPr>
        <p:pic>
          <p:nvPicPr>
            <p:cNvPr id="13" name="Picture 12"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4" name="TextBox 13"/>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6510548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5" name="TextBox 4"/>
          <p:cNvSpPr txBox="1"/>
          <p:nvPr userDrawn="1"/>
        </p:nvSpPr>
        <p:spPr>
          <a:xfrm>
            <a:off x="0" y="2198235"/>
            <a:ext cx="9144000" cy="2117260"/>
          </a:xfrm>
          <a:prstGeom prst="rect">
            <a:avLst/>
          </a:prstGeom>
          <a:noFill/>
        </p:spPr>
        <p:txBody>
          <a:bodyPr wrap="square" lIns="82056" tIns="41028" rIns="82056" bIns="41028" rtlCol="0">
            <a:spAutoFit/>
          </a:bodyPr>
          <a:lstStyle/>
          <a:p>
            <a:pPr algn="ctr">
              <a:lnSpc>
                <a:spcPct val="80000"/>
              </a:lnSpc>
            </a:pPr>
            <a:r>
              <a:rPr lang="en-US" sz="4300" b="1" dirty="0">
                <a:solidFill>
                  <a:schemeClr val="tx1"/>
                </a:solidFill>
                <a:latin typeface="Times New Roman"/>
                <a:cs typeface="Times New Roman"/>
              </a:rPr>
              <a:t>Questions?</a:t>
            </a:r>
          </a:p>
          <a:p>
            <a:pPr algn="ctr">
              <a:lnSpc>
                <a:spcPct val="80000"/>
              </a:lnSpc>
            </a:pPr>
            <a:endParaRPr lang="en-US" sz="4300" b="1" dirty="0">
              <a:solidFill>
                <a:schemeClr val="tx1"/>
              </a:solidFill>
              <a:latin typeface="Times New Roman"/>
              <a:cs typeface="Times New Roman"/>
            </a:endParaRPr>
          </a:p>
          <a:p>
            <a:pPr algn="ctr">
              <a:lnSpc>
                <a:spcPct val="80000"/>
              </a:lnSpc>
            </a:pPr>
            <a:r>
              <a:rPr lang="en-US" sz="4300" b="1" dirty="0">
                <a:solidFill>
                  <a:schemeClr val="tx1"/>
                </a:solidFill>
                <a:latin typeface="Times New Roman"/>
                <a:cs typeface="Times New Roman"/>
              </a:rPr>
              <a:t>Thank You!</a:t>
            </a:r>
          </a:p>
          <a:p>
            <a:pPr algn="ctr"/>
            <a:endParaRPr lang="en-US" sz="2900" b="1" dirty="0">
              <a:solidFill>
                <a:srgbClr val="800000"/>
              </a:solidFill>
              <a:latin typeface="Arial"/>
              <a:cs typeface="Arial"/>
            </a:endParaRPr>
          </a:p>
        </p:txBody>
      </p:sp>
      <p:grpSp>
        <p:nvGrpSpPr>
          <p:cNvPr id="8" name="Group 7"/>
          <p:cNvGrpSpPr/>
          <p:nvPr userDrawn="1"/>
        </p:nvGrpSpPr>
        <p:grpSpPr>
          <a:xfrm>
            <a:off x="0" y="6433849"/>
            <a:ext cx="9144000" cy="432292"/>
            <a:chOff x="0" y="6433849"/>
            <a:chExt cx="9144000" cy="432292"/>
          </a:xfrm>
        </p:grpSpPr>
        <p:pic>
          <p:nvPicPr>
            <p:cNvPr id="9" name="Picture 8"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0" name="TextBox 9"/>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2761609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D2F72D-AE24-43E2-B803-5A65F036F094}" type="slidenum">
              <a:rPr lang="en-GB" smtClean="0"/>
              <a:t>‹#›</a:t>
            </a:fld>
            <a:endParaRPr lang="en-GB"/>
          </a:p>
        </p:txBody>
      </p:sp>
    </p:spTree>
    <p:extLst>
      <p:ext uri="{BB962C8B-B14F-4D97-AF65-F5344CB8AC3E}">
        <p14:creationId xmlns:p14="http://schemas.microsoft.com/office/powerpoint/2010/main" val="376146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4" name="TextBox 3"/>
          <p:cNvSpPr txBox="1"/>
          <p:nvPr userDrawn="1"/>
        </p:nvSpPr>
        <p:spPr>
          <a:xfrm>
            <a:off x="0" y="6615173"/>
            <a:ext cx="9144000" cy="190579"/>
          </a:xfrm>
          <a:prstGeom prst="rect">
            <a:avLst/>
          </a:prstGeom>
          <a:noFill/>
          <a:ln>
            <a:noFill/>
          </a:ln>
        </p:spPr>
        <p:txBody>
          <a:bodyPr wrap="square" lIns="82056" tIns="41028" rIns="82056" bIns="41028" rtlCol="0">
            <a:spAutoFit/>
          </a:bodyPr>
          <a:lstStyle/>
          <a:p>
            <a:pPr algn="ctr" rtl="0"/>
            <a:r>
              <a:rPr lang="en-US" sz="1050" b="0" i="0" u="none" strike="noStrike" kern="1200" baseline="30000" dirty="0">
                <a:solidFill>
                  <a:srgbClr val="FFFFFF"/>
                </a:solidFill>
                <a:latin typeface="Arial"/>
                <a:ea typeface="+mn-ea"/>
                <a:cs typeface="Arial"/>
              </a:rPr>
              <a:t>© 2014, Johns Hopkins University. All rights reserved.</a:t>
            </a:r>
          </a:p>
        </p:txBody>
      </p:sp>
      <p:sp>
        <p:nvSpPr>
          <p:cNvPr id="7" name="Title 1"/>
          <p:cNvSpPr>
            <a:spLocks noGrp="1"/>
          </p:cNvSpPr>
          <p:nvPr>
            <p:ph type="title" hasCustomPrompt="1"/>
          </p:nvPr>
        </p:nvSpPr>
        <p:spPr>
          <a:xfrm>
            <a:off x="472140" y="373275"/>
            <a:ext cx="8229600" cy="1143000"/>
          </a:xfrm>
          <a:prstGeom prst="rect">
            <a:avLst/>
          </a:prstGeom>
        </p:spPr>
        <p:txBody>
          <a:bodyPr vert="horz"/>
          <a:lstStyle>
            <a:lvl1pPr algn="l">
              <a:defRPr b="1">
                <a:solidFill>
                  <a:srgbClr val="14487F"/>
                </a:solidFill>
                <a:latin typeface="Times New Roman"/>
                <a:cs typeface="Times New Roman"/>
              </a:defRPr>
            </a:lvl1pPr>
          </a:lstStyle>
          <a:p>
            <a:r>
              <a:rPr lang="en-US" dirty="0"/>
              <a:t>Contact</a:t>
            </a:r>
          </a:p>
        </p:txBody>
      </p:sp>
      <p:sp>
        <p:nvSpPr>
          <p:cNvPr id="8" name="Text Placeholder 7"/>
          <p:cNvSpPr>
            <a:spLocks noGrp="1"/>
          </p:cNvSpPr>
          <p:nvPr>
            <p:ph type="body" sz="quarter" idx="10" hasCustomPrompt="1"/>
          </p:nvPr>
        </p:nvSpPr>
        <p:spPr>
          <a:xfrm>
            <a:off x="476542" y="1226130"/>
            <a:ext cx="5589668" cy="4096328"/>
          </a:xfrm>
          <a:prstGeom prst="rect">
            <a:avLst/>
          </a:prstGeom>
        </p:spPr>
        <p:txBody>
          <a:bodyPr vert="horz"/>
          <a:lstStyle>
            <a:lvl1pPr marL="0" indent="0">
              <a:lnSpc>
                <a:spcPct val="80000"/>
              </a:lnSpc>
              <a:buNone/>
              <a:defRPr baseline="0">
                <a:latin typeface="Arial"/>
              </a:defRPr>
            </a:lvl1pPr>
          </a:lstStyle>
          <a:p>
            <a:pPr lvl="0"/>
            <a:r>
              <a:rPr lang="en-US" dirty="0"/>
              <a:t>Name</a:t>
            </a:r>
            <a:br>
              <a:rPr lang="en-US" dirty="0"/>
            </a:br>
            <a:r>
              <a:rPr lang="en-US" dirty="0"/>
              <a:t>Title/Position</a:t>
            </a:r>
            <a:br>
              <a:rPr lang="en-US" dirty="0"/>
            </a:br>
            <a:r>
              <a:rPr lang="en-US" dirty="0"/>
              <a:t>Name of Institution</a:t>
            </a:r>
            <a:br>
              <a:rPr lang="en-US" dirty="0"/>
            </a:br>
            <a:r>
              <a:rPr lang="en-US" dirty="0"/>
              <a:t>Address</a:t>
            </a:r>
            <a:br>
              <a:rPr lang="en-US" dirty="0"/>
            </a:br>
            <a:r>
              <a:rPr lang="en-US" dirty="0"/>
              <a:t>City, State 00000</a:t>
            </a:r>
          </a:p>
          <a:p>
            <a:pPr lvl="0"/>
            <a:r>
              <a:rPr lang="en-US" dirty="0"/>
              <a:t>000-000-0000</a:t>
            </a:r>
            <a:br>
              <a:rPr lang="en-US" dirty="0"/>
            </a:br>
            <a:r>
              <a:rPr lang="en-US" dirty="0" err="1"/>
              <a:t>www.jhsph.edu</a:t>
            </a:r>
            <a:endParaRPr lang="en-US" dirty="0"/>
          </a:p>
        </p:txBody>
      </p:sp>
      <p:grpSp>
        <p:nvGrpSpPr>
          <p:cNvPr id="9" name="Group 8"/>
          <p:cNvGrpSpPr/>
          <p:nvPr userDrawn="1"/>
        </p:nvGrpSpPr>
        <p:grpSpPr>
          <a:xfrm>
            <a:off x="0" y="6433849"/>
            <a:ext cx="9144000" cy="432292"/>
            <a:chOff x="0" y="6433849"/>
            <a:chExt cx="9144000" cy="432292"/>
          </a:xfrm>
        </p:grpSpPr>
        <p:pic>
          <p:nvPicPr>
            <p:cNvPr id="10" name="Picture 9" descr="Bloomberg foot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33849"/>
              <a:ext cx="9144000" cy="432292"/>
            </a:xfrm>
            <a:prstGeom prst="rect">
              <a:avLst/>
            </a:prstGeom>
          </p:spPr>
        </p:pic>
        <p:sp>
          <p:nvSpPr>
            <p:cNvPr id="11" name="TextBox 10"/>
            <p:cNvSpPr txBox="1"/>
            <p:nvPr userDrawn="1"/>
          </p:nvSpPr>
          <p:spPr>
            <a:xfrm>
              <a:off x="2467925" y="6567886"/>
              <a:ext cx="4233145" cy="200055"/>
            </a:xfrm>
            <a:prstGeom prst="rect">
              <a:avLst/>
            </a:prstGeom>
            <a:noFill/>
          </p:spPr>
          <p:txBody>
            <a:bodyPr wrap="square" rtlCol="0">
              <a:spAutoFit/>
            </a:bodyPr>
            <a:lstStyle/>
            <a:p>
              <a:pPr algn="ctr"/>
              <a:r>
                <a:rPr lang="en-US" sz="700" dirty="0">
                  <a:solidFill>
                    <a:schemeClr val="bg1"/>
                  </a:solidFill>
                  <a:latin typeface="Arial"/>
                  <a:cs typeface="Arial"/>
                </a:rPr>
                <a:t>©2018, Johns Hopkins University. All rights</a:t>
              </a:r>
              <a:r>
                <a:rPr lang="en-US" sz="700" baseline="0" dirty="0">
                  <a:solidFill>
                    <a:schemeClr val="bg1"/>
                  </a:solidFill>
                  <a:latin typeface="Arial"/>
                  <a:cs typeface="Arial"/>
                </a:rPr>
                <a:t> reserved.</a:t>
              </a:r>
              <a:endParaRPr lang="en-US" sz="700" dirty="0">
                <a:solidFill>
                  <a:schemeClr val="bg1"/>
                </a:solidFill>
                <a:latin typeface="Arial"/>
                <a:cs typeface="Arial"/>
              </a:endParaRPr>
            </a:p>
          </p:txBody>
        </p:sp>
      </p:grpSp>
    </p:spTree>
    <p:extLst>
      <p:ext uri="{BB962C8B-B14F-4D97-AF65-F5344CB8AC3E}">
        <p14:creationId xmlns:p14="http://schemas.microsoft.com/office/powerpoint/2010/main" val="1220133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3" name="Picture 2" descr="*Bloomberg.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239653" cy="6920077"/>
          </a:xfrm>
          <a:prstGeom prst="rect">
            <a:avLst/>
          </a:prstGeom>
        </p:spPr>
      </p:pic>
    </p:spTree>
    <p:extLst>
      <p:ext uri="{BB962C8B-B14F-4D97-AF65-F5344CB8AC3E}">
        <p14:creationId xmlns:p14="http://schemas.microsoft.com/office/powerpoint/2010/main" val="20582535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357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ED2F72D-AE24-43E2-B803-5A65F036F094}" type="slidenum">
              <a:rPr lang="en-GB" smtClean="0"/>
              <a:t>‹#›</a:t>
            </a:fld>
            <a:endParaRPr lang="en-GB"/>
          </a:p>
        </p:txBody>
      </p:sp>
    </p:spTree>
    <p:extLst>
      <p:ext uri="{BB962C8B-B14F-4D97-AF65-F5344CB8AC3E}">
        <p14:creationId xmlns:p14="http://schemas.microsoft.com/office/powerpoint/2010/main" val="4148640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ED2F72D-AE24-43E2-B803-5A65F036F094}" type="slidenum">
              <a:rPr lang="en-GB" smtClean="0"/>
              <a:t>‹#›</a:t>
            </a:fld>
            <a:endParaRPr lang="en-GB" dirty="0"/>
          </a:p>
        </p:txBody>
      </p:sp>
      <p:pic>
        <p:nvPicPr>
          <p:cNvPr id="6" name="Picture 5" descr="*Bloomberg.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324599"/>
          </a:xfrm>
          <a:prstGeom prst="rect">
            <a:avLst/>
          </a:prstGeom>
        </p:spPr>
      </p:pic>
    </p:spTree>
    <p:extLst>
      <p:ext uri="{BB962C8B-B14F-4D97-AF65-F5344CB8AC3E}">
        <p14:creationId xmlns:p14="http://schemas.microsoft.com/office/powerpoint/2010/main" val="1467053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ED2F72D-AE24-43E2-B803-5A65F036F094}" type="slidenum">
              <a:rPr lang="en-GB" smtClean="0"/>
              <a:t>‹#›</a:t>
            </a:fld>
            <a:endParaRPr lang="en-GB"/>
          </a:p>
        </p:txBody>
      </p:sp>
    </p:spTree>
    <p:extLst>
      <p:ext uri="{BB962C8B-B14F-4D97-AF65-F5344CB8AC3E}">
        <p14:creationId xmlns:p14="http://schemas.microsoft.com/office/powerpoint/2010/main" val="3884425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D2F72D-AE24-43E2-B803-5A65F036F094}" type="slidenum">
              <a:rPr lang="en-GB" smtClean="0"/>
              <a:t>‹#›</a:t>
            </a:fld>
            <a:endParaRPr lang="en-GB"/>
          </a:p>
        </p:txBody>
      </p:sp>
    </p:spTree>
    <p:extLst>
      <p:ext uri="{BB962C8B-B14F-4D97-AF65-F5344CB8AC3E}">
        <p14:creationId xmlns:p14="http://schemas.microsoft.com/office/powerpoint/2010/main" val="4191226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D2F72D-AE24-43E2-B803-5A65F036F094}" type="slidenum">
              <a:rPr lang="en-GB" smtClean="0"/>
              <a:t>‹#›</a:t>
            </a:fld>
            <a:endParaRPr lang="en-GB"/>
          </a:p>
        </p:txBody>
      </p:sp>
    </p:spTree>
    <p:extLst>
      <p:ext uri="{BB962C8B-B14F-4D97-AF65-F5344CB8AC3E}">
        <p14:creationId xmlns:p14="http://schemas.microsoft.com/office/powerpoint/2010/main" val="3716316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2F72D-AE24-43E2-B803-5A65F036F094}" type="slidenum">
              <a:rPr lang="en-GB" smtClean="0"/>
              <a:t>‹#›</a:t>
            </a:fld>
            <a:endParaRPr lang="en-GB"/>
          </a:p>
        </p:txBody>
      </p:sp>
    </p:spTree>
    <p:extLst>
      <p:ext uri="{BB962C8B-B14F-4D97-AF65-F5344CB8AC3E}">
        <p14:creationId xmlns:p14="http://schemas.microsoft.com/office/powerpoint/2010/main" val="17468034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64655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hyperlink" Target="https://github.com/ejgreene/ccr-sa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9.png"/><Relationship Id="rId4" Type="http://schemas.openxmlformats.org/officeDocument/2006/relationships/hyperlink" Target="https://blogs.worldbank.org/impactevaluations/be-optimista-not-randomista-when-you-have-small-samples"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9.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a:t>Randomization: Beyond the </a:t>
            </a:r>
            <a:r>
              <a:rPr lang="en-US" sz="6000" dirty="0" err="1"/>
              <a:t>Closurization</a:t>
            </a:r>
            <a:r>
              <a:rPr lang="en-US" sz="6000" dirty="0"/>
              <a:t> Principle</a:t>
            </a:r>
            <a:endParaRPr lang="en-US" dirty="0"/>
          </a:p>
        </p:txBody>
      </p:sp>
      <p:sp>
        <p:nvSpPr>
          <p:cNvPr id="3" name="Text Placeholder 2"/>
          <p:cNvSpPr>
            <a:spLocks noGrp="1"/>
          </p:cNvSpPr>
          <p:nvPr>
            <p:ph type="body" sz="quarter" idx="10"/>
          </p:nvPr>
        </p:nvSpPr>
        <p:spPr/>
        <p:txBody>
          <a:bodyPr>
            <a:normAutofit fontScale="92500" lnSpcReduction="10000"/>
          </a:bodyPr>
          <a:lstStyle/>
          <a:p>
            <a:endParaRPr lang="en-US" dirty="0"/>
          </a:p>
          <a:p>
            <a:endParaRPr lang="en-US" dirty="0"/>
          </a:p>
          <a:p>
            <a:r>
              <a:rPr lang="en-US" dirty="0"/>
              <a:t>Lawrence H. Moulton</a:t>
            </a:r>
          </a:p>
          <a:p>
            <a:r>
              <a:rPr lang="en-US" dirty="0"/>
              <a:t>University of Pennsylvania </a:t>
            </a:r>
          </a:p>
          <a:p>
            <a:r>
              <a:rPr lang="en-US" dirty="0"/>
              <a:t>12 April 2021</a:t>
            </a:r>
          </a:p>
        </p:txBody>
      </p:sp>
      <p:pic>
        <p:nvPicPr>
          <p:cNvPr id="5" name="Video 4">
            <a:hlinkClick r:id="" action="ppaction://media"/>
            <a:extLst>
              <a:ext uri="{FF2B5EF4-FFF2-40B4-BE49-F238E27FC236}">
                <a16:creationId xmlns:a16="http://schemas.microsoft.com/office/drawing/2014/main" id="{C8B4A925-90E2-4D12-8F94-4FC82ECEF31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0" y="5143500"/>
            <a:ext cx="2285999" cy="1714500"/>
          </a:xfrm>
          <a:prstGeom prst="rect">
            <a:avLst/>
          </a:prstGeom>
        </p:spPr>
      </p:pic>
    </p:spTree>
    <p:extLst>
      <p:ext uri="{BB962C8B-B14F-4D97-AF65-F5344CB8AC3E}">
        <p14:creationId xmlns:p14="http://schemas.microsoft.com/office/powerpoint/2010/main" val="1602744243"/>
      </p:ext>
    </p:extLst>
  </p:cSld>
  <p:clrMapOvr>
    <a:masterClrMapping/>
  </p:clrMapOvr>
  <mc:AlternateContent xmlns:mc="http://schemas.openxmlformats.org/markup-compatibility/2006" xmlns:p14="http://schemas.microsoft.com/office/powerpoint/2010/main">
    <mc:Choice Requires="p14">
      <p:transition spd="slow" p14:dur="2000" advTm="13564"/>
    </mc:Choice>
    <mc:Fallback xmlns="">
      <p:transition spd="slow" advTm="13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p>
        </p:txBody>
      </p:sp>
      <p:sp>
        <p:nvSpPr>
          <p:cNvPr id="5" name="Slide Number Placeholder 4"/>
          <p:cNvSpPr>
            <a:spLocks noGrp="1"/>
          </p:cNvSpPr>
          <p:nvPr>
            <p:ph type="sldNum" sz="quarter" idx="12"/>
          </p:nvPr>
        </p:nvSpPr>
        <p:spPr/>
        <p:txBody>
          <a:bodyPr/>
          <a:lstStyle/>
          <a:p>
            <a:fld id="{3ED2F72D-AE24-43E2-B803-5A65F036F094}" type="slidenum">
              <a:rPr lang="en-GB" smtClean="0"/>
              <a:t>10</a:t>
            </a:fld>
            <a:endParaRPr lang="en-GB" dirty="0"/>
          </a:p>
        </p:txBody>
      </p:sp>
      <p:sp>
        <p:nvSpPr>
          <p:cNvPr id="2" name="Rectangle 1">
            <a:extLst>
              <a:ext uri="{FF2B5EF4-FFF2-40B4-BE49-F238E27FC236}">
                <a16:creationId xmlns:a16="http://schemas.microsoft.com/office/drawing/2014/main" id="{183772CE-E037-4B7E-92CB-C2AA336149B5}"/>
              </a:ext>
            </a:extLst>
          </p:cNvPr>
          <p:cNvSpPr/>
          <p:nvPr/>
        </p:nvSpPr>
        <p:spPr>
          <a:xfrm>
            <a:off x="685800" y="846138"/>
            <a:ext cx="7543800" cy="5509200"/>
          </a:xfrm>
          <a:prstGeom prst="rect">
            <a:avLst/>
          </a:prstGeom>
        </p:spPr>
        <p:txBody>
          <a:bodyPr wrap="square">
            <a:spAutoFit/>
          </a:bodyPr>
          <a:lstStyle/>
          <a:p>
            <a:r>
              <a:rPr lang="en-US" sz="3200" b="1" dirty="0"/>
              <a:t>Valid:</a:t>
            </a:r>
            <a:r>
              <a:rPr lang="en-US" sz="3200" dirty="0"/>
              <a:t>  in a completely (simple) randomized design, the design is valid if each pair of randomization units has the same probability of being allocated</a:t>
            </a:r>
          </a:p>
          <a:p>
            <a:r>
              <a:rPr lang="en-US" sz="3200" dirty="0"/>
              <a:t>the same treatment.</a:t>
            </a:r>
          </a:p>
          <a:p>
            <a:endParaRPr lang="en-US" sz="3200" dirty="0"/>
          </a:p>
          <a:p>
            <a:r>
              <a:rPr lang="en-US" sz="3200" dirty="0"/>
              <a:t>More formally: </a:t>
            </a:r>
            <a:r>
              <a:rPr lang="en-GB" sz="3200" dirty="0"/>
              <a:t>"scheme is said to be </a:t>
            </a:r>
            <a:r>
              <a:rPr lang="en-GB" sz="3200" i="1" dirty="0"/>
              <a:t>valid</a:t>
            </a:r>
            <a:r>
              <a:rPr lang="en-GB" sz="3200" dirty="0"/>
              <a:t> if the expectations of the treatment mean square and the error mean square are equal in the absence of treatment effects" (Bailey, 1987 JASA; Bailey &amp; Rowley, 1987 JRSSA). </a:t>
            </a:r>
            <a:endParaRPr lang="en-US" sz="3200" dirty="0"/>
          </a:p>
        </p:txBody>
      </p:sp>
      <p:pic>
        <p:nvPicPr>
          <p:cNvPr id="3" name="Audio 2">
            <a:hlinkClick r:id="" action="ppaction://media"/>
            <a:extLst>
              <a:ext uri="{FF2B5EF4-FFF2-40B4-BE49-F238E27FC236}">
                <a16:creationId xmlns:a16="http://schemas.microsoft.com/office/drawing/2014/main" id="{B05736FD-1AF1-46AE-AEE0-0170C1EAFC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51511"/>
    </mc:Choice>
    <mc:Fallback xmlns="">
      <p:transition spd="slow" advTm="51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609600"/>
            <a:ext cx="8229600" cy="1143000"/>
          </a:xfrm>
        </p:spPr>
        <p:txBody>
          <a:bodyPr>
            <a:noAutofit/>
          </a:bodyPr>
          <a:lstStyle/>
          <a:p>
            <a:pPr algn="l"/>
            <a:br>
              <a:rPr lang="en-US" sz="3200" dirty="0"/>
            </a:br>
            <a:br>
              <a:rPr lang="en-US" sz="3200" dirty="0"/>
            </a:br>
            <a:r>
              <a:rPr lang="en-US" sz="3200" dirty="0"/>
              <a:t>Everyone is familiar with unbiasedness, which deals with means (first moment considerations). Validity, which deals with variances (second moment considerations), is another matter.</a:t>
            </a:r>
            <a:endParaRPr lang="en-GB" sz="3200" dirty="0"/>
          </a:p>
        </p:txBody>
      </p:sp>
      <p:sp>
        <p:nvSpPr>
          <p:cNvPr id="5" name="Slide Number Placeholder 4"/>
          <p:cNvSpPr>
            <a:spLocks noGrp="1"/>
          </p:cNvSpPr>
          <p:nvPr>
            <p:ph type="sldNum" sz="quarter" idx="12"/>
          </p:nvPr>
        </p:nvSpPr>
        <p:spPr/>
        <p:txBody>
          <a:bodyPr/>
          <a:lstStyle/>
          <a:p>
            <a:fld id="{3ED2F72D-AE24-43E2-B803-5A65F036F094}" type="slidenum">
              <a:rPr lang="en-GB" smtClean="0"/>
              <a:t>11</a:t>
            </a:fld>
            <a:endParaRPr lang="en-GB" dirty="0"/>
          </a:p>
        </p:txBody>
      </p:sp>
      <p:sp>
        <p:nvSpPr>
          <p:cNvPr id="3" name="Rectangle 2">
            <a:extLst>
              <a:ext uri="{FF2B5EF4-FFF2-40B4-BE49-F238E27FC236}">
                <a16:creationId xmlns:a16="http://schemas.microsoft.com/office/drawing/2014/main" id="{FC41F66A-68EF-401E-A173-63A010C35A38}"/>
              </a:ext>
            </a:extLst>
          </p:cNvPr>
          <p:cNvSpPr/>
          <p:nvPr/>
        </p:nvSpPr>
        <p:spPr>
          <a:xfrm>
            <a:off x="1066800" y="3276600"/>
            <a:ext cx="6858000" cy="2062103"/>
          </a:xfrm>
          <a:prstGeom prst="rect">
            <a:avLst/>
          </a:prstGeom>
        </p:spPr>
        <p:txBody>
          <a:bodyPr wrap="square">
            <a:spAutoFit/>
          </a:bodyPr>
          <a:lstStyle/>
          <a:p>
            <a:r>
              <a:rPr lang="en-US" sz="3200" dirty="0"/>
              <a:t>Validity refers to the ‘</a:t>
            </a:r>
            <a:r>
              <a:rPr lang="en-US" sz="3200" dirty="0" err="1"/>
              <a:t>unlinkedness</a:t>
            </a:r>
            <a:r>
              <a:rPr lang="en-US" sz="3200" dirty="0"/>
              <a:t>’ of experimental units, i.e. to the correlation of treatment assignment to them.</a:t>
            </a:r>
          </a:p>
        </p:txBody>
      </p:sp>
      <p:pic>
        <p:nvPicPr>
          <p:cNvPr id="2" name="Audio 1">
            <a:hlinkClick r:id="" action="ppaction://media"/>
            <a:extLst>
              <a:ext uri="{FF2B5EF4-FFF2-40B4-BE49-F238E27FC236}">
                <a16:creationId xmlns:a16="http://schemas.microsoft.com/office/drawing/2014/main" id="{ADB83D3D-B0DA-4BE8-84E2-BB47CEE84A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30172"/>
    </mc:Choice>
    <mc:Fallback xmlns="">
      <p:transition spd="slow" advTm="3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Of course—it all goes back to Fisher!</a:t>
            </a:r>
          </a:p>
        </p:txBody>
      </p:sp>
      <p:sp>
        <p:nvSpPr>
          <p:cNvPr id="5" name="Slide Number Placeholder 4"/>
          <p:cNvSpPr>
            <a:spLocks noGrp="1"/>
          </p:cNvSpPr>
          <p:nvPr>
            <p:ph type="sldNum" sz="quarter" idx="12"/>
          </p:nvPr>
        </p:nvSpPr>
        <p:spPr/>
        <p:txBody>
          <a:bodyPr/>
          <a:lstStyle/>
          <a:p>
            <a:fld id="{3ED2F72D-AE24-43E2-B803-5A65F036F094}" type="slidenum">
              <a:rPr lang="en-GB" smtClean="0"/>
              <a:t>12</a:t>
            </a:fld>
            <a:endParaRPr lang="en-GB" dirty="0"/>
          </a:p>
        </p:txBody>
      </p:sp>
      <p:sp>
        <p:nvSpPr>
          <p:cNvPr id="2" name="Rectangle 1">
            <a:extLst>
              <a:ext uri="{FF2B5EF4-FFF2-40B4-BE49-F238E27FC236}">
                <a16:creationId xmlns:a16="http://schemas.microsoft.com/office/drawing/2014/main" id="{F91CBC74-ADE4-40D3-8F90-CA07EC9D5885}"/>
              </a:ext>
            </a:extLst>
          </p:cNvPr>
          <p:cNvSpPr/>
          <p:nvPr/>
        </p:nvSpPr>
        <p:spPr>
          <a:xfrm>
            <a:off x="914400" y="1427163"/>
            <a:ext cx="8229600" cy="4893647"/>
          </a:xfrm>
          <a:prstGeom prst="rect">
            <a:avLst/>
          </a:prstGeom>
        </p:spPr>
        <p:txBody>
          <a:bodyPr wrap="square">
            <a:spAutoFit/>
          </a:bodyPr>
          <a:lstStyle/>
          <a:p>
            <a:pPr marL="342900" indent="-342900">
              <a:buFont typeface="Arial" panose="020B0604020202020204" pitchFamily="34" charset="0"/>
              <a:buChar char="•"/>
            </a:pPr>
            <a:r>
              <a:rPr lang="en-US" sz="2400" dirty="0"/>
              <a:t>R.A. Fisher gave as an example an agricultural experiment in which there are 15 pots, each with a West side and an East side, and each pot is to have one plant of type A in it, and one of type B, to see which type grows highest.</a:t>
            </a:r>
          </a:p>
          <a:p>
            <a:r>
              <a:rPr lang="en-US" sz="2400" dirty="0"/>
              <a:t>             </a:t>
            </a:r>
            <a:r>
              <a:rPr lang="en-US" dirty="0"/>
              <a:t>( Fisher—</a:t>
            </a:r>
            <a:r>
              <a:rPr lang="en-US" i="1" dirty="0"/>
              <a:t>Design of Experiments 4</a:t>
            </a:r>
            <a:r>
              <a:rPr lang="en-US" i="1" baseline="30000" dirty="0"/>
              <a:t>th</a:t>
            </a:r>
            <a:r>
              <a:rPr lang="en-US" i="1" dirty="0"/>
              <a:t> </a:t>
            </a:r>
            <a:r>
              <a:rPr lang="en-US" i="1" dirty="0" err="1"/>
              <a:t>Edn</a:t>
            </a:r>
            <a:r>
              <a:rPr lang="en-US" i="1" dirty="0"/>
              <a:t> 1947 New </a:t>
            </a:r>
            <a:r>
              <a:rPr lang="en-US" i="1" dirty="0" err="1"/>
              <a:t>York:Hafner</a:t>
            </a:r>
            <a:r>
              <a:rPr lang="en-US" dirty="0"/>
              <a:t>)</a:t>
            </a:r>
          </a:p>
          <a:p>
            <a:pPr marL="342900" indent="-342900">
              <a:buFont typeface="Arial" panose="020B0604020202020204" pitchFamily="34" charset="0"/>
              <a:buChar char="•"/>
            </a:pPr>
            <a:endParaRPr lang="en-US" sz="2400" dirty="0"/>
          </a:p>
          <a:p>
            <a:r>
              <a:rPr lang="en-US" sz="2400" dirty="0"/>
              <a:t>                      If a coin is flipped for each pot (each pair) to see  </a:t>
            </a:r>
          </a:p>
          <a:p>
            <a:r>
              <a:rPr lang="en-US" sz="2400" dirty="0"/>
              <a:t>                     which side the A or B plant is to be placed, the </a:t>
            </a:r>
          </a:p>
          <a:p>
            <a:r>
              <a:rPr lang="en-US" sz="2400" dirty="0"/>
              <a:t>                     experiment’s randomization is both unbiased and </a:t>
            </a:r>
          </a:p>
          <a:p>
            <a:r>
              <a:rPr lang="en-US" sz="2400" dirty="0"/>
              <a:t>                     valid.</a:t>
            </a:r>
          </a:p>
          <a:p>
            <a:endParaRPr lang="en-US" sz="2400" dirty="0"/>
          </a:p>
          <a:p>
            <a:r>
              <a:rPr lang="en-US" sz="2400" dirty="0"/>
              <a:t>                      But suppose we try an alternative randomization </a:t>
            </a:r>
          </a:p>
          <a:p>
            <a:r>
              <a:rPr lang="en-US" sz="2400" dirty="0"/>
              <a:t>                      strategy…</a:t>
            </a:r>
          </a:p>
        </p:txBody>
      </p:sp>
      <p:pic>
        <p:nvPicPr>
          <p:cNvPr id="1026" name="Picture 2" descr="Youngronaldfisher2.JPG">
            <a:extLst>
              <a:ext uri="{FF2B5EF4-FFF2-40B4-BE49-F238E27FC236}">
                <a16:creationId xmlns:a16="http://schemas.microsoft.com/office/drawing/2014/main" id="{63FEBF95-2392-476F-A47D-298A5CD28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24300"/>
            <a:ext cx="2095500" cy="2933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0" y="1101550"/>
            <a:ext cx="2024593" cy="369332"/>
          </a:xfrm>
          <a:prstGeom prst="rect">
            <a:avLst/>
          </a:prstGeom>
          <a:noFill/>
        </p:spPr>
        <p:txBody>
          <a:bodyPr wrap="none" rtlCol="0">
            <a:spAutoFit/>
          </a:bodyPr>
          <a:lstStyle/>
          <a:p>
            <a:r>
              <a:rPr lang="en-US" dirty="0"/>
              <a:t>(as noted by Bailey)</a:t>
            </a:r>
            <a:endParaRPr lang="en-GB" dirty="0"/>
          </a:p>
        </p:txBody>
      </p:sp>
      <p:pic>
        <p:nvPicPr>
          <p:cNvPr id="6" name="Audio 5">
            <a:hlinkClick r:id="" action="ppaction://media"/>
            <a:extLst>
              <a:ext uri="{FF2B5EF4-FFF2-40B4-BE49-F238E27FC236}">
                <a16:creationId xmlns:a16="http://schemas.microsoft.com/office/drawing/2014/main" id="{5862ADB9-8603-4A5A-A14A-0D20BD66D3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50327"/>
    </mc:Choice>
    <mc:Fallback xmlns="">
      <p:transition spd="slow" advTm="50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p>
        </p:txBody>
      </p:sp>
      <p:sp>
        <p:nvSpPr>
          <p:cNvPr id="5" name="Slide Number Placeholder 4"/>
          <p:cNvSpPr>
            <a:spLocks noGrp="1"/>
          </p:cNvSpPr>
          <p:nvPr>
            <p:ph type="sldNum" sz="quarter" idx="12"/>
          </p:nvPr>
        </p:nvSpPr>
        <p:spPr/>
        <p:txBody>
          <a:bodyPr/>
          <a:lstStyle/>
          <a:p>
            <a:fld id="{3ED2F72D-AE24-43E2-B803-5A65F036F094}" type="slidenum">
              <a:rPr lang="en-GB" smtClean="0"/>
              <a:t>13</a:t>
            </a:fld>
            <a:endParaRPr lang="en-GB" dirty="0"/>
          </a:p>
        </p:txBody>
      </p:sp>
      <p:sp>
        <p:nvSpPr>
          <p:cNvPr id="2" name="Rectangle 1">
            <a:extLst>
              <a:ext uri="{FF2B5EF4-FFF2-40B4-BE49-F238E27FC236}">
                <a16:creationId xmlns:a16="http://schemas.microsoft.com/office/drawing/2014/main" id="{C5010E8D-7EA2-4095-93D4-EFC4035DA4C8}"/>
              </a:ext>
            </a:extLst>
          </p:cNvPr>
          <p:cNvSpPr/>
          <p:nvPr/>
        </p:nvSpPr>
        <p:spPr>
          <a:xfrm>
            <a:off x="457200" y="117475"/>
            <a:ext cx="6477000" cy="6278642"/>
          </a:xfrm>
          <a:prstGeom prst="rect">
            <a:avLst/>
          </a:prstGeom>
        </p:spPr>
        <p:txBody>
          <a:bodyPr wrap="square">
            <a:spAutoFit/>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sz="2400" dirty="0"/>
              <a:t>If just one coin flip is made, with the result: if heads, put type A plants in the West side of each of the pots, and if tails, put type A plants in all the East  pot sides--still results in an </a:t>
            </a:r>
            <a:r>
              <a:rPr lang="en-US" sz="2400" i="1" dirty="0"/>
              <a:t>unbiased </a:t>
            </a:r>
            <a:r>
              <a:rPr lang="en-US" sz="2400" dirty="0"/>
              <a:t>randomization.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But it is not valid—all those on the West side are always in the same study arm, i.e. their treatment assignments are completely correlated.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And not very satisfactory—the East side may</a:t>
            </a:r>
          </a:p>
          <a:p>
            <a:r>
              <a:rPr lang="en-US" sz="2400" dirty="0"/>
              <a:t>     get good sun, the West side might be shaded.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(Note: this outcome could also arise from bad luck even if each pair randomized separately!)</a:t>
            </a:r>
          </a:p>
        </p:txBody>
      </p:sp>
      <p:pic>
        <p:nvPicPr>
          <p:cNvPr id="14" name="Picture 13">
            <a:extLst>
              <a:ext uri="{FF2B5EF4-FFF2-40B4-BE49-F238E27FC236}">
                <a16:creationId xmlns:a16="http://schemas.microsoft.com/office/drawing/2014/main" id="{0804BCD0-3701-45D3-AAB5-E777BAA7ECD6}"/>
              </a:ext>
            </a:extLst>
          </p:cNvPr>
          <p:cNvPicPr>
            <a:picLocks noChangeAspect="1"/>
          </p:cNvPicPr>
          <p:nvPr/>
        </p:nvPicPr>
        <p:blipFill>
          <a:blip r:embed="rId4"/>
          <a:stretch>
            <a:fillRect/>
          </a:stretch>
        </p:blipFill>
        <p:spPr>
          <a:xfrm>
            <a:off x="7219950" y="801954"/>
            <a:ext cx="812599" cy="729962"/>
          </a:xfrm>
          <a:prstGeom prst="rect">
            <a:avLst/>
          </a:prstGeom>
        </p:spPr>
      </p:pic>
      <p:pic>
        <p:nvPicPr>
          <p:cNvPr id="15" name="Picture 14">
            <a:extLst>
              <a:ext uri="{FF2B5EF4-FFF2-40B4-BE49-F238E27FC236}">
                <a16:creationId xmlns:a16="http://schemas.microsoft.com/office/drawing/2014/main" id="{24D1FF15-C92E-4000-A65E-4777BB690B48}"/>
              </a:ext>
            </a:extLst>
          </p:cNvPr>
          <p:cNvPicPr>
            <a:picLocks noChangeAspect="1"/>
          </p:cNvPicPr>
          <p:nvPr/>
        </p:nvPicPr>
        <p:blipFill>
          <a:blip r:embed="rId4"/>
          <a:stretch>
            <a:fillRect/>
          </a:stretch>
        </p:blipFill>
        <p:spPr>
          <a:xfrm>
            <a:off x="7219950" y="1534353"/>
            <a:ext cx="812599" cy="729962"/>
          </a:xfrm>
          <a:prstGeom prst="rect">
            <a:avLst/>
          </a:prstGeom>
        </p:spPr>
      </p:pic>
      <p:pic>
        <p:nvPicPr>
          <p:cNvPr id="16" name="Picture 15">
            <a:extLst>
              <a:ext uri="{FF2B5EF4-FFF2-40B4-BE49-F238E27FC236}">
                <a16:creationId xmlns:a16="http://schemas.microsoft.com/office/drawing/2014/main" id="{75C71FF1-5009-4916-8905-45115881BACC}"/>
              </a:ext>
            </a:extLst>
          </p:cNvPr>
          <p:cNvPicPr>
            <a:picLocks noChangeAspect="1"/>
          </p:cNvPicPr>
          <p:nvPr/>
        </p:nvPicPr>
        <p:blipFill>
          <a:blip r:embed="rId4"/>
          <a:stretch>
            <a:fillRect/>
          </a:stretch>
        </p:blipFill>
        <p:spPr>
          <a:xfrm>
            <a:off x="7219950" y="3840955"/>
            <a:ext cx="812599" cy="729962"/>
          </a:xfrm>
          <a:prstGeom prst="rect">
            <a:avLst/>
          </a:prstGeom>
        </p:spPr>
      </p:pic>
      <p:pic>
        <p:nvPicPr>
          <p:cNvPr id="17" name="Picture 16">
            <a:extLst>
              <a:ext uri="{FF2B5EF4-FFF2-40B4-BE49-F238E27FC236}">
                <a16:creationId xmlns:a16="http://schemas.microsoft.com/office/drawing/2014/main" id="{FE8DFB9F-4632-493E-B5F2-EF14BB092739}"/>
              </a:ext>
            </a:extLst>
          </p:cNvPr>
          <p:cNvPicPr>
            <a:picLocks noChangeAspect="1"/>
          </p:cNvPicPr>
          <p:nvPr/>
        </p:nvPicPr>
        <p:blipFill>
          <a:blip r:embed="rId4"/>
          <a:stretch>
            <a:fillRect/>
          </a:stretch>
        </p:blipFill>
        <p:spPr>
          <a:xfrm>
            <a:off x="7219950" y="4536932"/>
            <a:ext cx="812599" cy="729962"/>
          </a:xfrm>
          <a:prstGeom prst="rect">
            <a:avLst/>
          </a:prstGeom>
        </p:spPr>
      </p:pic>
      <p:pic>
        <p:nvPicPr>
          <p:cNvPr id="18" name="Picture 17">
            <a:extLst>
              <a:ext uri="{FF2B5EF4-FFF2-40B4-BE49-F238E27FC236}">
                <a16:creationId xmlns:a16="http://schemas.microsoft.com/office/drawing/2014/main" id="{DA2B15AC-9080-4CCE-A4E9-76CE3B375274}"/>
              </a:ext>
            </a:extLst>
          </p:cNvPr>
          <p:cNvPicPr>
            <a:picLocks noChangeAspect="1"/>
          </p:cNvPicPr>
          <p:nvPr/>
        </p:nvPicPr>
        <p:blipFill>
          <a:blip r:embed="rId4"/>
          <a:stretch>
            <a:fillRect/>
          </a:stretch>
        </p:blipFill>
        <p:spPr>
          <a:xfrm>
            <a:off x="7219950" y="2227893"/>
            <a:ext cx="812599" cy="729962"/>
          </a:xfrm>
          <a:prstGeom prst="rect">
            <a:avLst/>
          </a:prstGeom>
        </p:spPr>
      </p:pic>
      <p:sp>
        <p:nvSpPr>
          <p:cNvPr id="20" name="TextBox 19">
            <a:extLst>
              <a:ext uri="{FF2B5EF4-FFF2-40B4-BE49-F238E27FC236}">
                <a16:creationId xmlns:a16="http://schemas.microsoft.com/office/drawing/2014/main" id="{75359D30-118B-4CB8-9094-7D0EF676819B}"/>
              </a:ext>
            </a:extLst>
          </p:cNvPr>
          <p:cNvSpPr txBox="1"/>
          <p:nvPr/>
        </p:nvSpPr>
        <p:spPr>
          <a:xfrm>
            <a:off x="7481981" y="3006092"/>
            <a:ext cx="276038" cy="786626"/>
          </a:xfrm>
          <a:prstGeom prst="rect">
            <a:avLst/>
          </a:prstGeom>
          <a:noFill/>
        </p:spPr>
        <p:txBody>
          <a:bodyPr wrap="none" rtlCol="0">
            <a:spAutoFit/>
          </a:bodyPr>
          <a:lstStyle/>
          <a:p>
            <a:pPr>
              <a:lnSpc>
                <a:spcPts val="1700"/>
              </a:lnSpc>
            </a:pPr>
            <a:r>
              <a:rPr lang="en-US" sz="2800" dirty="0"/>
              <a:t>.</a:t>
            </a:r>
          </a:p>
          <a:p>
            <a:pPr>
              <a:lnSpc>
                <a:spcPts val="1700"/>
              </a:lnSpc>
            </a:pPr>
            <a:r>
              <a:rPr lang="en-US" sz="2800" dirty="0"/>
              <a:t>.</a:t>
            </a:r>
          </a:p>
          <a:p>
            <a:pPr>
              <a:lnSpc>
                <a:spcPts val="1700"/>
              </a:lnSpc>
            </a:pPr>
            <a:r>
              <a:rPr lang="en-US" sz="2800" dirty="0"/>
              <a:t>.</a:t>
            </a:r>
          </a:p>
        </p:txBody>
      </p:sp>
      <p:pic>
        <p:nvPicPr>
          <p:cNvPr id="21" name="Picture 20">
            <a:extLst>
              <a:ext uri="{FF2B5EF4-FFF2-40B4-BE49-F238E27FC236}">
                <a16:creationId xmlns:a16="http://schemas.microsoft.com/office/drawing/2014/main" id="{AF9488B5-B204-47B3-A3C6-F842B5E0CD6B}"/>
              </a:ext>
            </a:extLst>
          </p:cNvPr>
          <p:cNvPicPr>
            <a:picLocks noChangeAspect="1"/>
          </p:cNvPicPr>
          <p:nvPr/>
        </p:nvPicPr>
        <p:blipFill>
          <a:blip r:embed="rId5"/>
          <a:stretch>
            <a:fillRect/>
          </a:stretch>
        </p:blipFill>
        <p:spPr>
          <a:xfrm>
            <a:off x="8106461" y="2526144"/>
            <a:ext cx="947738" cy="994348"/>
          </a:xfrm>
          <a:prstGeom prst="rect">
            <a:avLst/>
          </a:prstGeom>
        </p:spPr>
      </p:pic>
      <p:pic>
        <p:nvPicPr>
          <p:cNvPr id="3" name="Audio 2">
            <a:hlinkClick r:id="" action="ppaction://media"/>
            <a:extLst>
              <a:ext uri="{FF2B5EF4-FFF2-40B4-BE49-F238E27FC236}">
                <a16:creationId xmlns:a16="http://schemas.microsoft.com/office/drawing/2014/main" id="{3BB01292-1990-4D3B-993D-C60C8594F1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65629"/>
    </mc:Choice>
    <mc:Fallback xmlns="">
      <p:transition spd="slow" advTm="65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609600"/>
            <a:ext cx="8229600" cy="1143000"/>
          </a:xfrm>
        </p:spPr>
        <p:txBody>
          <a:bodyPr>
            <a:noAutofit/>
          </a:bodyPr>
          <a:lstStyle/>
          <a:p>
            <a:pPr algn="l"/>
            <a:br>
              <a:rPr lang="en-US" sz="3200" dirty="0"/>
            </a:br>
            <a:br>
              <a:rPr lang="en-US" sz="3200" dirty="0"/>
            </a:br>
            <a:endParaRPr lang="en-GB" sz="3200" dirty="0"/>
          </a:p>
        </p:txBody>
      </p:sp>
      <p:sp>
        <p:nvSpPr>
          <p:cNvPr id="5" name="Slide Number Placeholder 4"/>
          <p:cNvSpPr>
            <a:spLocks noGrp="1"/>
          </p:cNvSpPr>
          <p:nvPr>
            <p:ph type="sldNum" sz="quarter" idx="12"/>
          </p:nvPr>
        </p:nvSpPr>
        <p:spPr/>
        <p:txBody>
          <a:bodyPr/>
          <a:lstStyle/>
          <a:p>
            <a:fld id="{3ED2F72D-AE24-43E2-B803-5A65F036F094}" type="slidenum">
              <a:rPr lang="en-GB" smtClean="0"/>
              <a:t>14</a:t>
            </a:fld>
            <a:endParaRPr lang="en-GB" dirty="0"/>
          </a:p>
        </p:txBody>
      </p:sp>
      <p:sp>
        <p:nvSpPr>
          <p:cNvPr id="2" name="Rectangle 1"/>
          <p:cNvSpPr/>
          <p:nvPr/>
        </p:nvSpPr>
        <p:spPr>
          <a:xfrm>
            <a:off x="1371600" y="646611"/>
            <a:ext cx="4923912" cy="584775"/>
          </a:xfrm>
          <a:prstGeom prst="rect">
            <a:avLst/>
          </a:prstGeom>
        </p:spPr>
        <p:txBody>
          <a:bodyPr wrap="none">
            <a:spAutoFit/>
          </a:bodyPr>
          <a:lstStyle/>
          <a:p>
            <a:r>
              <a:rPr lang="en-US" sz="3200" dirty="0"/>
              <a:t>Ridiculously small example…</a:t>
            </a:r>
          </a:p>
        </p:txBody>
      </p:sp>
      <p:sp>
        <p:nvSpPr>
          <p:cNvPr id="6" name="Rectangle 5"/>
          <p:cNvSpPr/>
          <p:nvPr/>
        </p:nvSpPr>
        <p:spPr>
          <a:xfrm>
            <a:off x="990600" y="1905000"/>
            <a:ext cx="7467600" cy="3816429"/>
          </a:xfrm>
          <a:prstGeom prst="rect">
            <a:avLst/>
          </a:prstGeom>
        </p:spPr>
        <p:txBody>
          <a:bodyPr wrap="square">
            <a:spAutoFit/>
          </a:bodyPr>
          <a:lstStyle/>
          <a:p>
            <a:r>
              <a:rPr lang="en-US" sz="2800" dirty="0"/>
              <a:t>HIV vaccine study in 4 villages,</a:t>
            </a:r>
          </a:p>
          <a:p>
            <a:r>
              <a:rPr lang="en-US" sz="2800" dirty="0"/>
              <a:t>  with baseline HIV </a:t>
            </a:r>
            <a:r>
              <a:rPr lang="en-US" sz="2800" dirty="0" err="1"/>
              <a:t>prevalences</a:t>
            </a:r>
            <a:r>
              <a:rPr lang="en-US" sz="2800" dirty="0"/>
              <a:t> (%):</a:t>
            </a:r>
          </a:p>
          <a:p>
            <a:r>
              <a:rPr lang="en-US" sz="2800" dirty="0">
                <a:cs typeface="Times New Roman" pitchFamily="18" charset="0"/>
              </a:rPr>
              <a:t>                    (2, 4, 10, 12)</a:t>
            </a:r>
            <a:r>
              <a:rPr lang="en-US" sz="2800" dirty="0"/>
              <a:t> </a:t>
            </a:r>
          </a:p>
          <a:p>
            <a:endParaRPr lang="en-US" sz="2800" dirty="0"/>
          </a:p>
          <a:p>
            <a:r>
              <a:rPr lang="en-US" sz="2800" dirty="0"/>
              <a:t>  If don’t constrain the randomization, is unbiased</a:t>
            </a:r>
          </a:p>
          <a:p>
            <a:r>
              <a:rPr lang="en-US" sz="2800" dirty="0"/>
              <a:t>  and valid, but have a 2/3 chance of imbalance,  </a:t>
            </a:r>
          </a:p>
          <a:p>
            <a:r>
              <a:rPr lang="en-US" sz="2800" dirty="0"/>
              <a:t>  and a 1/3 chance of all vaccine villages having  </a:t>
            </a:r>
          </a:p>
          <a:p>
            <a:r>
              <a:rPr lang="en-US" sz="2800" dirty="0"/>
              <a:t>  highest, or lowest, </a:t>
            </a:r>
            <a:r>
              <a:rPr lang="en-US" sz="2800" dirty="0" err="1"/>
              <a:t>prevalences</a:t>
            </a:r>
            <a:r>
              <a:rPr lang="en-US" sz="2800" dirty="0"/>
              <a:t>.</a:t>
            </a:r>
          </a:p>
          <a:p>
            <a:endParaRPr lang="en-GB" dirty="0"/>
          </a:p>
        </p:txBody>
      </p:sp>
      <p:pic>
        <p:nvPicPr>
          <p:cNvPr id="8" name="Audio 7">
            <a:hlinkClick r:id="" action="ppaction://media"/>
            <a:extLst>
              <a:ext uri="{FF2B5EF4-FFF2-40B4-BE49-F238E27FC236}">
                <a16:creationId xmlns:a16="http://schemas.microsoft.com/office/drawing/2014/main" id="{43274EF8-DE05-4E9F-8BF3-7E5CB6FB124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8516051"/>
      </p:ext>
    </p:extLst>
  </p:cSld>
  <p:clrMapOvr>
    <a:masterClrMapping/>
  </p:clrMapOvr>
  <mc:AlternateContent xmlns:mc="http://schemas.openxmlformats.org/markup-compatibility/2006" xmlns:p14="http://schemas.microsoft.com/office/powerpoint/2010/main">
    <mc:Choice Requires="p14">
      <p:transition spd="slow" p14:dur="2000" advTm="34561"/>
    </mc:Choice>
    <mc:Fallback xmlns="">
      <p:transition spd="slow" advTm="3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All 4-choose-2 Potential Allocations </a:t>
            </a:r>
            <a:r>
              <a:rPr lang="en-US" sz="2800" dirty="0"/>
              <a:t>(prevalence % stands for village label)</a:t>
            </a:r>
            <a:endParaRPr lang="en-GB" sz="2800" dirty="0"/>
          </a:p>
        </p:txBody>
      </p:sp>
      <p:sp>
        <p:nvSpPr>
          <p:cNvPr id="4" name="Slide Number Placeholder 3"/>
          <p:cNvSpPr>
            <a:spLocks noGrp="1"/>
          </p:cNvSpPr>
          <p:nvPr>
            <p:ph type="sldNum" sz="quarter" idx="12"/>
          </p:nvPr>
        </p:nvSpPr>
        <p:spPr/>
        <p:txBody>
          <a:bodyPr/>
          <a:lstStyle/>
          <a:p>
            <a:fld id="{38A14DFB-2D2D-4C34-AB2F-4E38832D4B47}" type="slidenum">
              <a:rPr lang="en-US" smtClean="0"/>
              <a:pPr/>
              <a:t>15</a:t>
            </a:fld>
            <a:endParaRPr lang="en-US" dirty="0"/>
          </a:p>
        </p:txBody>
      </p:sp>
      <p:sp>
        <p:nvSpPr>
          <p:cNvPr id="3" name="Content Placeholder 2"/>
          <p:cNvSpPr>
            <a:spLocks noGrp="1"/>
          </p:cNvSpPr>
          <p:nvPr>
            <p:ph idx="4294967295"/>
          </p:nvPr>
        </p:nvSpPr>
        <p:spPr>
          <a:xfrm>
            <a:off x="304800" y="1600200"/>
            <a:ext cx="8839200" cy="4525963"/>
          </a:xfrm>
        </p:spPr>
        <p:txBody>
          <a:bodyPr/>
          <a:lstStyle/>
          <a:p>
            <a:pPr marL="0" indent="0">
              <a:buNone/>
            </a:pPr>
            <a:r>
              <a:rPr lang="en-US" sz="2400" dirty="0">
                <a:latin typeface="Courier New" pitchFamily="49" charset="0"/>
                <a:ea typeface="MS Mincho" pitchFamily="49" charset="-128"/>
              </a:rPr>
              <a:t>                              Mean     </a:t>
            </a:r>
            <a:endParaRPr lang="en-US" sz="2400" dirty="0">
              <a:latin typeface="Courier New" pitchFamily="49" charset="0"/>
              <a:cs typeface="Courier New" pitchFamily="49" charset="0"/>
            </a:endParaRPr>
          </a:p>
          <a:p>
            <a:pPr marL="0" indent="0">
              <a:buNone/>
            </a:pPr>
            <a:r>
              <a:rPr lang="en-US" sz="2400" u="sng" dirty="0">
                <a:latin typeface="Courier New" pitchFamily="49" charset="0"/>
                <a:ea typeface="MS Mincho" pitchFamily="49" charset="-128"/>
              </a:rPr>
              <a:t>Allocation</a:t>
            </a:r>
            <a:r>
              <a:rPr lang="en-US" sz="2400" dirty="0">
                <a:latin typeface="Courier New" pitchFamily="49" charset="0"/>
                <a:ea typeface="MS Mincho" pitchFamily="49" charset="-128"/>
              </a:rPr>
              <a:t>  </a:t>
            </a:r>
            <a:r>
              <a:rPr lang="en-US" sz="2400" u="sng" dirty="0">
                <a:latin typeface="Courier New" pitchFamily="49" charset="0"/>
                <a:ea typeface="MS Mincho" pitchFamily="49" charset="-128"/>
              </a:rPr>
              <a:t>Vaccine</a:t>
            </a:r>
            <a:r>
              <a:rPr lang="en-US" sz="2400" dirty="0">
                <a:latin typeface="Courier New" pitchFamily="49" charset="0"/>
                <a:ea typeface="MS Mincho" pitchFamily="49" charset="-128"/>
              </a:rPr>
              <a:t>  </a:t>
            </a:r>
            <a:r>
              <a:rPr lang="en-US" sz="2400" u="sng" dirty="0">
                <a:latin typeface="Courier New" pitchFamily="49" charset="0"/>
                <a:ea typeface="MS Mincho" pitchFamily="49" charset="-128"/>
              </a:rPr>
              <a:t>Control</a:t>
            </a:r>
            <a:r>
              <a:rPr lang="en-US" sz="2400" dirty="0">
                <a:latin typeface="Courier New" pitchFamily="49" charset="0"/>
                <a:ea typeface="MS Mincho" pitchFamily="49" charset="-128"/>
              </a:rPr>
              <a:t>  </a:t>
            </a:r>
            <a:r>
              <a:rPr lang="en-US" sz="2400" u="sng" dirty="0">
                <a:latin typeface="Courier New" pitchFamily="49" charset="0"/>
                <a:ea typeface="MS Mincho" pitchFamily="49" charset="-128"/>
              </a:rPr>
              <a:t>Diff </a:t>
            </a:r>
            <a:r>
              <a:rPr lang="en-US" sz="1800" dirty="0">
                <a:latin typeface="Courier New" pitchFamily="49" charset="0"/>
                <a:ea typeface="MS Mincho" pitchFamily="49" charset="-128"/>
              </a:rPr>
              <a:t>(equal </a:t>
            </a:r>
            <a:r>
              <a:rPr lang="en-US" sz="1800" dirty="0" err="1">
                <a:latin typeface="Courier New" pitchFamily="49" charset="0"/>
                <a:ea typeface="MS Mincho" pitchFamily="49" charset="-128"/>
              </a:rPr>
              <a:t>popn</a:t>
            </a:r>
            <a:r>
              <a:rPr lang="en-US" sz="1800" dirty="0">
                <a:latin typeface="Courier New" pitchFamily="49" charset="0"/>
                <a:ea typeface="MS Mincho" pitchFamily="49" charset="-128"/>
              </a:rPr>
              <a:t> say)</a:t>
            </a:r>
            <a:endParaRPr lang="en-US" sz="2400" dirty="0">
              <a:latin typeface="Courier New" pitchFamily="49" charset="0"/>
              <a:cs typeface="Courier New" pitchFamily="49" charset="0"/>
            </a:endParaRPr>
          </a:p>
          <a:p>
            <a:pPr marL="0" indent="0">
              <a:buNone/>
            </a:pPr>
            <a:r>
              <a:rPr lang="en-US" sz="2400" dirty="0">
                <a:latin typeface="Courier New" pitchFamily="49" charset="0"/>
                <a:ea typeface="MS Mincho" pitchFamily="49" charset="-128"/>
              </a:rPr>
              <a:t>    A        2   4   10  12    -8  </a:t>
            </a:r>
            <a:endParaRPr lang="en-US" sz="2400" dirty="0">
              <a:latin typeface="Courier New" pitchFamily="49" charset="0"/>
              <a:cs typeface="Courier New" pitchFamily="49" charset="0"/>
            </a:endParaRPr>
          </a:p>
          <a:p>
            <a:pPr marL="0" indent="0">
              <a:buNone/>
            </a:pPr>
            <a:r>
              <a:rPr lang="en-US" sz="2400" dirty="0">
                <a:latin typeface="Courier New" pitchFamily="49" charset="0"/>
                <a:ea typeface="MS Mincho" pitchFamily="49" charset="-128"/>
              </a:rPr>
              <a:t>    B        2  10    4  12    -2</a:t>
            </a:r>
            <a:endParaRPr lang="en-US" sz="2400" dirty="0">
              <a:latin typeface="Courier New" pitchFamily="49" charset="0"/>
              <a:cs typeface="Courier New" pitchFamily="49" charset="0"/>
            </a:endParaRPr>
          </a:p>
          <a:p>
            <a:pPr marL="0" indent="0">
              <a:buNone/>
            </a:pPr>
            <a:r>
              <a:rPr lang="en-US" sz="2400" dirty="0">
                <a:latin typeface="Courier New" pitchFamily="49" charset="0"/>
                <a:ea typeface="MS Mincho" pitchFamily="49" charset="-128"/>
              </a:rPr>
              <a:t>    C        2  12    4  10     0</a:t>
            </a:r>
            <a:endParaRPr lang="en-US" sz="2400" dirty="0">
              <a:latin typeface="Courier New" pitchFamily="49" charset="0"/>
              <a:cs typeface="Courier New" pitchFamily="49" charset="0"/>
            </a:endParaRPr>
          </a:p>
          <a:p>
            <a:pPr marL="0" indent="0">
              <a:buNone/>
            </a:pPr>
            <a:r>
              <a:rPr lang="en-US" sz="2400" dirty="0">
                <a:latin typeface="Courier New" pitchFamily="49" charset="0"/>
                <a:ea typeface="MS Mincho" pitchFamily="49" charset="-128"/>
              </a:rPr>
              <a:t>    D        4  10    2  12     0</a:t>
            </a:r>
            <a:endParaRPr lang="en-US" sz="2400" dirty="0">
              <a:latin typeface="Courier New" pitchFamily="49" charset="0"/>
              <a:cs typeface="Courier New" pitchFamily="49" charset="0"/>
            </a:endParaRPr>
          </a:p>
          <a:p>
            <a:pPr marL="0" indent="0">
              <a:buNone/>
            </a:pPr>
            <a:r>
              <a:rPr lang="en-US" sz="2400" dirty="0">
                <a:latin typeface="Courier New" pitchFamily="49" charset="0"/>
                <a:ea typeface="MS Mincho" pitchFamily="49" charset="-128"/>
              </a:rPr>
              <a:t>    E        4  12    2  10     2</a:t>
            </a:r>
            <a:endParaRPr lang="en-US" sz="2400" dirty="0">
              <a:latin typeface="Courier New" pitchFamily="49" charset="0"/>
              <a:cs typeface="Courier New" pitchFamily="49" charset="0"/>
            </a:endParaRPr>
          </a:p>
          <a:p>
            <a:pPr marL="0" indent="0">
              <a:buNone/>
            </a:pPr>
            <a:r>
              <a:rPr lang="en-US" sz="2400" dirty="0">
                <a:latin typeface="Courier New" pitchFamily="49" charset="0"/>
                <a:ea typeface="MS Mincho" pitchFamily="49" charset="-128"/>
              </a:rPr>
              <a:t>    F       10  12    2   4     8</a:t>
            </a:r>
            <a:endParaRPr lang="en-GB" sz="2400" dirty="0"/>
          </a:p>
        </p:txBody>
      </p:sp>
      <p:sp>
        <p:nvSpPr>
          <p:cNvPr id="5" name="TextBox 4"/>
          <p:cNvSpPr txBox="1"/>
          <p:nvPr/>
        </p:nvSpPr>
        <p:spPr>
          <a:xfrm>
            <a:off x="838200" y="5715000"/>
            <a:ext cx="7674024" cy="646331"/>
          </a:xfrm>
          <a:prstGeom prst="rect">
            <a:avLst/>
          </a:prstGeom>
          <a:noFill/>
        </p:spPr>
        <p:txBody>
          <a:bodyPr wrap="none" rtlCol="0">
            <a:spAutoFit/>
          </a:bodyPr>
          <a:lstStyle/>
          <a:p>
            <a:r>
              <a:rPr lang="en-US" dirty="0"/>
              <a:t>Note: allocations A and F have all vaccine villages with highest, or lowest,</a:t>
            </a:r>
          </a:p>
          <a:p>
            <a:r>
              <a:rPr lang="en-US" dirty="0"/>
              <a:t>          </a:t>
            </a:r>
            <a:r>
              <a:rPr lang="en-US" dirty="0" err="1"/>
              <a:t>prevalences</a:t>
            </a:r>
            <a:r>
              <a:rPr lang="en-US" dirty="0"/>
              <a:t>.</a:t>
            </a:r>
            <a:endParaRPr lang="en-GB" dirty="0"/>
          </a:p>
        </p:txBody>
      </p:sp>
      <p:pic>
        <p:nvPicPr>
          <p:cNvPr id="6" name="Audio 5">
            <a:hlinkClick r:id="" action="ppaction://media"/>
            <a:extLst>
              <a:ext uri="{FF2B5EF4-FFF2-40B4-BE49-F238E27FC236}">
                <a16:creationId xmlns:a16="http://schemas.microsoft.com/office/drawing/2014/main" id="{018311C0-2A76-4468-8DB6-40DDA2824E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0811359"/>
      </p:ext>
    </p:extLst>
  </p:cSld>
  <p:clrMapOvr>
    <a:masterClrMapping/>
  </p:clrMapOvr>
  <mc:AlternateContent xmlns:mc="http://schemas.openxmlformats.org/markup-compatibility/2006" xmlns:p14="http://schemas.microsoft.com/office/powerpoint/2010/main">
    <mc:Choice Requires="p14">
      <p:transition spd="slow" p14:dur="2000" advTm="39367"/>
    </mc:Choice>
    <mc:Fallback xmlns="">
      <p:transition spd="slow" advTm="39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What else this implies…</a:t>
            </a:r>
            <a:endParaRPr lang="en-GB" sz="3200" dirty="0"/>
          </a:p>
        </p:txBody>
      </p:sp>
      <p:sp>
        <p:nvSpPr>
          <p:cNvPr id="4" name="Slide Number Placeholder 3"/>
          <p:cNvSpPr>
            <a:spLocks noGrp="1"/>
          </p:cNvSpPr>
          <p:nvPr>
            <p:ph type="sldNum" sz="quarter" idx="12"/>
          </p:nvPr>
        </p:nvSpPr>
        <p:spPr/>
        <p:txBody>
          <a:bodyPr/>
          <a:lstStyle/>
          <a:p>
            <a:fld id="{38A14DFB-2D2D-4C34-AB2F-4E38832D4B47}" type="slidenum">
              <a:rPr lang="en-US" smtClean="0"/>
              <a:pPr/>
              <a:t>16</a:t>
            </a:fld>
            <a:endParaRPr lang="en-US" dirty="0"/>
          </a:p>
        </p:txBody>
      </p:sp>
      <p:sp>
        <p:nvSpPr>
          <p:cNvPr id="3" name="Content Placeholder 2"/>
          <p:cNvSpPr>
            <a:spLocks noGrp="1"/>
          </p:cNvSpPr>
          <p:nvPr>
            <p:ph idx="4294967295"/>
          </p:nvPr>
        </p:nvSpPr>
        <p:spPr>
          <a:xfrm>
            <a:off x="454367" y="1143000"/>
            <a:ext cx="8229600" cy="4525963"/>
          </a:xfrm>
        </p:spPr>
        <p:txBody>
          <a:bodyPr>
            <a:normAutofit lnSpcReduction="10000"/>
          </a:bodyPr>
          <a:lstStyle/>
          <a:p>
            <a:r>
              <a:rPr lang="en-US" sz="2400" dirty="0"/>
              <a:t>In fact, we have only a 1/3 chance of getting perfect balance on HIV prevalence.</a:t>
            </a:r>
          </a:p>
          <a:p>
            <a:r>
              <a:rPr lang="en-US" sz="2400" dirty="0"/>
              <a:t>Constraining the randomization to C &amp; D, i.e. just saying “I’ll only choose between C &amp; D, will flip a coin to decide”,</a:t>
            </a:r>
          </a:p>
          <a:p>
            <a:pPr marL="0" indent="0">
              <a:buNone/>
            </a:pPr>
            <a:r>
              <a:rPr lang="en-US" sz="2400" dirty="0"/>
              <a:t>    is NOT VALID, because for example, 2 &amp; 10 are never on the same arm, and 2 and 12 are always linked together.</a:t>
            </a:r>
          </a:p>
          <a:p>
            <a:pPr marL="0" indent="0">
              <a:buNone/>
            </a:pPr>
            <a:r>
              <a:rPr lang="en-US" sz="1600" dirty="0">
                <a:latin typeface="Courier New" pitchFamily="49" charset="0"/>
                <a:ea typeface="MS Mincho" pitchFamily="49" charset="-128"/>
              </a:rPr>
              <a:t>                              Mean     </a:t>
            </a:r>
            <a:endParaRPr lang="en-US" sz="1600" dirty="0">
              <a:latin typeface="Courier New" pitchFamily="49" charset="0"/>
              <a:cs typeface="Courier New" pitchFamily="49" charset="0"/>
            </a:endParaRPr>
          </a:p>
          <a:p>
            <a:pPr marL="0" indent="0">
              <a:buNone/>
            </a:pPr>
            <a:r>
              <a:rPr lang="en-US" sz="1600" u="sng" dirty="0">
                <a:latin typeface="Courier New" pitchFamily="49" charset="0"/>
                <a:ea typeface="MS Mincho" pitchFamily="49" charset="-128"/>
              </a:rPr>
              <a:t>Allocation</a:t>
            </a:r>
            <a:r>
              <a:rPr lang="en-US" sz="1600" dirty="0">
                <a:latin typeface="Courier New" pitchFamily="49" charset="0"/>
                <a:ea typeface="MS Mincho" pitchFamily="49" charset="-128"/>
              </a:rPr>
              <a:t>  </a:t>
            </a:r>
            <a:r>
              <a:rPr lang="en-US" sz="1600" u="sng" dirty="0">
                <a:latin typeface="Courier New" pitchFamily="49" charset="0"/>
                <a:ea typeface="MS Mincho" pitchFamily="49" charset="-128"/>
              </a:rPr>
              <a:t>Vaccine</a:t>
            </a:r>
            <a:r>
              <a:rPr lang="en-US" sz="1600" dirty="0">
                <a:latin typeface="Courier New" pitchFamily="49" charset="0"/>
                <a:ea typeface="MS Mincho" pitchFamily="49" charset="-128"/>
              </a:rPr>
              <a:t>  </a:t>
            </a:r>
            <a:r>
              <a:rPr lang="en-US" sz="1600" u="sng" dirty="0">
                <a:latin typeface="Courier New" pitchFamily="49" charset="0"/>
                <a:ea typeface="MS Mincho" pitchFamily="49" charset="-128"/>
              </a:rPr>
              <a:t>Control</a:t>
            </a:r>
            <a:r>
              <a:rPr lang="en-US" sz="1600" dirty="0">
                <a:latin typeface="Courier New" pitchFamily="49" charset="0"/>
                <a:ea typeface="MS Mincho" pitchFamily="49" charset="-128"/>
              </a:rPr>
              <a:t>  </a:t>
            </a:r>
            <a:r>
              <a:rPr lang="en-US" sz="1600" u="sng" dirty="0">
                <a:latin typeface="Courier New" pitchFamily="49" charset="0"/>
                <a:ea typeface="MS Mincho" pitchFamily="49" charset="-128"/>
              </a:rPr>
              <a:t>Diff</a:t>
            </a:r>
            <a:endParaRPr lang="en-US" sz="1600" dirty="0">
              <a:latin typeface="Courier New" pitchFamily="49" charset="0"/>
              <a:cs typeface="Courier New" pitchFamily="49" charset="0"/>
            </a:endParaRPr>
          </a:p>
          <a:p>
            <a:pPr marL="0" indent="0">
              <a:buNone/>
            </a:pPr>
            <a:r>
              <a:rPr lang="en-US" sz="1600" dirty="0">
                <a:latin typeface="Courier New" pitchFamily="49" charset="0"/>
                <a:ea typeface="MS Mincho" pitchFamily="49" charset="-128"/>
              </a:rPr>
              <a:t>    A        2   4   10  12    8  </a:t>
            </a:r>
            <a:endParaRPr lang="en-US" sz="1600" dirty="0">
              <a:latin typeface="Courier New" pitchFamily="49" charset="0"/>
              <a:cs typeface="Courier New" pitchFamily="49" charset="0"/>
            </a:endParaRPr>
          </a:p>
          <a:p>
            <a:pPr marL="0" indent="0">
              <a:buNone/>
            </a:pPr>
            <a:r>
              <a:rPr lang="en-US" sz="1600" dirty="0">
                <a:latin typeface="Courier New" pitchFamily="49" charset="0"/>
                <a:ea typeface="MS Mincho" pitchFamily="49" charset="-128"/>
              </a:rPr>
              <a:t>    B        2  10    4  12    2</a:t>
            </a:r>
            <a:endParaRPr lang="en-US" sz="1600" dirty="0">
              <a:latin typeface="Courier New" pitchFamily="49" charset="0"/>
              <a:cs typeface="Courier New" pitchFamily="49" charset="0"/>
            </a:endParaRPr>
          </a:p>
          <a:p>
            <a:pPr marL="0" indent="0">
              <a:buNone/>
            </a:pPr>
            <a:r>
              <a:rPr lang="en-US" sz="1600" dirty="0">
                <a:latin typeface="Courier New" pitchFamily="49" charset="0"/>
                <a:ea typeface="MS Mincho" pitchFamily="49" charset="-128"/>
              </a:rPr>
              <a:t>    C        2  12    4  10    0</a:t>
            </a:r>
            <a:endParaRPr lang="en-US" sz="1600" dirty="0">
              <a:latin typeface="Courier New" pitchFamily="49" charset="0"/>
              <a:cs typeface="Courier New" pitchFamily="49" charset="0"/>
            </a:endParaRPr>
          </a:p>
          <a:p>
            <a:pPr marL="0" indent="0">
              <a:buNone/>
            </a:pPr>
            <a:r>
              <a:rPr lang="en-US" sz="1600" dirty="0">
                <a:latin typeface="Courier New" pitchFamily="49" charset="0"/>
                <a:ea typeface="MS Mincho" pitchFamily="49" charset="-128"/>
              </a:rPr>
              <a:t>    D        4  10    2  12    0</a:t>
            </a:r>
            <a:endParaRPr lang="en-US" sz="1600" dirty="0">
              <a:latin typeface="Courier New" pitchFamily="49" charset="0"/>
              <a:cs typeface="Courier New" pitchFamily="49" charset="0"/>
            </a:endParaRPr>
          </a:p>
          <a:p>
            <a:pPr marL="0" indent="0">
              <a:buNone/>
            </a:pPr>
            <a:r>
              <a:rPr lang="en-US" sz="1600" dirty="0">
                <a:latin typeface="Courier New" pitchFamily="49" charset="0"/>
                <a:ea typeface="MS Mincho" pitchFamily="49" charset="-128"/>
              </a:rPr>
              <a:t>    E        4  12    2  10    2</a:t>
            </a:r>
            <a:endParaRPr lang="en-US" sz="1600" dirty="0">
              <a:latin typeface="Courier New" pitchFamily="49" charset="0"/>
              <a:cs typeface="Courier New" pitchFamily="49" charset="0"/>
            </a:endParaRPr>
          </a:p>
          <a:p>
            <a:pPr marL="0" indent="0">
              <a:buNone/>
            </a:pPr>
            <a:r>
              <a:rPr lang="en-US" sz="1600" dirty="0">
                <a:latin typeface="Courier New" pitchFamily="49" charset="0"/>
                <a:ea typeface="MS Mincho" pitchFamily="49" charset="-128"/>
              </a:rPr>
              <a:t>    F       10  12    2   4    8</a:t>
            </a:r>
            <a:endParaRPr lang="en-GB" sz="1600" dirty="0"/>
          </a:p>
        </p:txBody>
      </p:sp>
      <p:sp>
        <p:nvSpPr>
          <p:cNvPr id="5" name="Rounded Rectangle 4"/>
          <p:cNvSpPr/>
          <p:nvPr/>
        </p:nvSpPr>
        <p:spPr>
          <a:xfrm>
            <a:off x="911567" y="4343400"/>
            <a:ext cx="3657600" cy="533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5562600" y="4695735"/>
            <a:ext cx="3121367" cy="1200329"/>
          </a:xfrm>
          <a:prstGeom prst="rect">
            <a:avLst/>
          </a:prstGeom>
          <a:noFill/>
        </p:spPr>
        <p:txBody>
          <a:bodyPr wrap="none" rtlCol="0">
            <a:spAutoFit/>
          </a:bodyPr>
          <a:lstStyle/>
          <a:p>
            <a:r>
              <a:rPr lang="en-US" b="1" i="1" dirty="0"/>
              <a:t>We may as well  think of</a:t>
            </a:r>
          </a:p>
          <a:p>
            <a:r>
              <a:rPr lang="en-US" b="1" i="1" dirty="0"/>
              <a:t>2 and 12 as making up one</a:t>
            </a:r>
          </a:p>
          <a:p>
            <a:r>
              <a:rPr lang="en-US" b="1" i="1" dirty="0"/>
              <a:t>randomization unit! </a:t>
            </a:r>
          </a:p>
          <a:p>
            <a:r>
              <a:rPr lang="en-US" b="1" i="1" dirty="0"/>
              <a:t>(likewise for 4 and 10)</a:t>
            </a:r>
            <a:endParaRPr lang="en-GB" b="1" i="1" dirty="0"/>
          </a:p>
        </p:txBody>
      </p:sp>
      <p:pic>
        <p:nvPicPr>
          <p:cNvPr id="7" name="Audio 6">
            <a:hlinkClick r:id="" action="ppaction://media"/>
            <a:extLst>
              <a:ext uri="{FF2B5EF4-FFF2-40B4-BE49-F238E27FC236}">
                <a16:creationId xmlns:a16="http://schemas.microsoft.com/office/drawing/2014/main" id="{8024A7D7-A101-4ED3-8CBA-332D1A4F23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07828119"/>
      </p:ext>
    </p:extLst>
  </p:cSld>
  <p:clrMapOvr>
    <a:masterClrMapping/>
  </p:clrMapOvr>
  <mc:AlternateContent xmlns:mc="http://schemas.openxmlformats.org/markup-compatibility/2006" xmlns:p14="http://schemas.microsoft.com/office/powerpoint/2010/main">
    <mc:Choice Requires="p14">
      <p:transition spd="slow" p14:dur="2000" advTm="42177"/>
    </mc:Choice>
    <mc:Fallback xmlns="">
      <p:transition spd="slow" advTm="42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Tradeoff</a:t>
            </a:r>
            <a:endParaRPr lang="en-GB" dirty="0"/>
          </a:p>
        </p:txBody>
      </p:sp>
      <p:sp>
        <p:nvSpPr>
          <p:cNvPr id="5" name="Slide Number Placeholder 4"/>
          <p:cNvSpPr>
            <a:spLocks noGrp="1"/>
          </p:cNvSpPr>
          <p:nvPr>
            <p:ph type="sldNum" sz="quarter" idx="12"/>
          </p:nvPr>
        </p:nvSpPr>
        <p:spPr/>
        <p:txBody>
          <a:bodyPr/>
          <a:lstStyle/>
          <a:p>
            <a:fld id="{3ED2F72D-AE24-43E2-B803-5A65F036F094}" type="slidenum">
              <a:rPr lang="en-GB" smtClean="0"/>
              <a:t>17</a:t>
            </a:fld>
            <a:endParaRPr lang="en-GB" dirty="0"/>
          </a:p>
        </p:txBody>
      </p:sp>
      <p:sp>
        <p:nvSpPr>
          <p:cNvPr id="2" name="Rectangle 1">
            <a:extLst>
              <a:ext uri="{FF2B5EF4-FFF2-40B4-BE49-F238E27FC236}">
                <a16:creationId xmlns:a16="http://schemas.microsoft.com/office/drawing/2014/main" id="{05BE172F-03B4-441E-9B0D-9371DC35D937}"/>
              </a:ext>
            </a:extLst>
          </p:cNvPr>
          <p:cNvSpPr/>
          <p:nvPr/>
        </p:nvSpPr>
        <p:spPr>
          <a:xfrm>
            <a:off x="990600" y="1676400"/>
            <a:ext cx="6629400" cy="4401205"/>
          </a:xfrm>
          <a:prstGeom prst="rect">
            <a:avLst/>
          </a:prstGeom>
        </p:spPr>
        <p:txBody>
          <a:bodyPr wrap="square">
            <a:spAutoFit/>
          </a:bodyPr>
          <a:lstStyle/>
          <a:p>
            <a:pPr marL="285750" indent="-285750">
              <a:buFont typeface="Arial" panose="020B0604020202020204" pitchFamily="34" charset="0"/>
              <a:buChar char="•"/>
            </a:pPr>
            <a:r>
              <a:rPr lang="en-US" sz="2800" dirty="0"/>
              <a:t>Want to constrain enough so that ensure marginal balance on relevant covariates—like minimization technique for balancing trials with sequential enrollment except do it all up front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Don’t want to constrain so much that validity (independence) is lost, setting one up for criticism, and possibly increasing Type I error</a:t>
            </a:r>
          </a:p>
        </p:txBody>
      </p:sp>
      <p:pic>
        <p:nvPicPr>
          <p:cNvPr id="3" name="Audio 2">
            <a:hlinkClick r:id="" action="ppaction://media"/>
            <a:extLst>
              <a:ext uri="{FF2B5EF4-FFF2-40B4-BE49-F238E27FC236}">
                <a16:creationId xmlns:a16="http://schemas.microsoft.com/office/drawing/2014/main" id="{7FAAEA89-3E8A-4DB4-8BDC-288F73C823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30846"/>
    </mc:Choice>
    <mc:Fallback xmlns="">
      <p:transition spd="slow" advTm="30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b="1" dirty="0"/>
              <a:t>Algorithm for highly restricted randomization</a:t>
            </a:r>
            <a:endParaRPr lang="en-GB" sz="2800" dirty="0"/>
          </a:p>
        </p:txBody>
      </p:sp>
      <p:sp>
        <p:nvSpPr>
          <p:cNvPr id="5" name="Slide Number Placeholder 4"/>
          <p:cNvSpPr>
            <a:spLocks noGrp="1"/>
          </p:cNvSpPr>
          <p:nvPr>
            <p:ph type="sldNum" sz="quarter" idx="12"/>
          </p:nvPr>
        </p:nvSpPr>
        <p:spPr/>
        <p:txBody>
          <a:bodyPr/>
          <a:lstStyle/>
          <a:p>
            <a:fld id="{3ED2F72D-AE24-43E2-B803-5A65F036F094}" type="slidenum">
              <a:rPr lang="en-GB" smtClean="0"/>
              <a:t>18</a:t>
            </a:fld>
            <a:endParaRPr lang="en-GB" dirty="0"/>
          </a:p>
        </p:txBody>
      </p:sp>
      <p:sp>
        <p:nvSpPr>
          <p:cNvPr id="2" name="Rectangle 1">
            <a:extLst>
              <a:ext uri="{FF2B5EF4-FFF2-40B4-BE49-F238E27FC236}">
                <a16:creationId xmlns:a16="http://schemas.microsoft.com/office/drawing/2014/main" id="{0BC4B850-E771-4246-A8CC-7ABFBC8872B6}"/>
              </a:ext>
            </a:extLst>
          </p:cNvPr>
          <p:cNvSpPr/>
          <p:nvPr/>
        </p:nvSpPr>
        <p:spPr>
          <a:xfrm>
            <a:off x="457200" y="1388442"/>
            <a:ext cx="7924800" cy="4462760"/>
          </a:xfrm>
          <a:prstGeom prst="rect">
            <a:avLst/>
          </a:prstGeom>
        </p:spPr>
        <p:txBody>
          <a:bodyPr wrap="square">
            <a:spAutoFit/>
          </a:bodyPr>
          <a:lstStyle/>
          <a:p>
            <a:pPr marL="609600" indent="-609600">
              <a:spcAft>
                <a:spcPts val="600"/>
              </a:spcAft>
              <a:buFontTx/>
              <a:buAutoNum type="arabicParenR"/>
            </a:pPr>
            <a:r>
              <a:rPr lang="en-US" sz="2400" dirty="0"/>
              <a:t>Form a list of all possible randomization outcomes</a:t>
            </a:r>
          </a:p>
          <a:p>
            <a:pPr marL="609600" indent="-609600">
              <a:spcAft>
                <a:spcPts val="600"/>
              </a:spcAft>
              <a:buFontTx/>
              <a:buAutoNum type="arabicParenR"/>
            </a:pPr>
            <a:r>
              <a:rPr lang="en-US" sz="2400" dirty="0"/>
              <a:t>Making a pass through these, select those that meet the specified minimization criteria (balance, or near-balance on set of covariates)</a:t>
            </a:r>
          </a:p>
          <a:p>
            <a:pPr marL="609600" indent="-609600">
              <a:spcAft>
                <a:spcPts val="600"/>
              </a:spcAft>
              <a:buFontTx/>
              <a:buAutoNum type="arabicParenR"/>
            </a:pPr>
            <a:r>
              <a:rPr lang="en-US" sz="2400" dirty="0"/>
              <a:t>Check degree of validity of design; can make matrix showing number of times all pairs have the chance to be together from among those identified in step 2)</a:t>
            </a:r>
          </a:p>
          <a:p>
            <a:pPr marL="609600" indent="-609600">
              <a:spcAft>
                <a:spcPts val="600"/>
              </a:spcAft>
              <a:buFontTx/>
              <a:buAutoNum type="arabicParenR"/>
            </a:pPr>
            <a:r>
              <a:rPr lang="en-US" sz="2400" dirty="0"/>
              <a:t>Accept and go to 5), or lighten up or tighten up criteria and go back to 2); or change the stratification, go to 1) </a:t>
            </a:r>
          </a:p>
          <a:p>
            <a:pPr marL="609600" indent="-609600">
              <a:spcAft>
                <a:spcPts val="600"/>
              </a:spcAft>
              <a:buFontTx/>
              <a:buAutoNum type="arabicParenR"/>
            </a:pPr>
            <a:r>
              <a:rPr lang="en-US" sz="2400" dirty="0"/>
              <a:t>Randomly select one randomization from among the acceptable ones identified in step 2)</a:t>
            </a:r>
          </a:p>
        </p:txBody>
      </p:sp>
      <p:sp>
        <p:nvSpPr>
          <p:cNvPr id="3" name="Rectangle 2">
            <a:extLst>
              <a:ext uri="{FF2B5EF4-FFF2-40B4-BE49-F238E27FC236}">
                <a16:creationId xmlns:a16="http://schemas.microsoft.com/office/drawing/2014/main" id="{39BF6970-C100-4837-9E3F-8F78101A5FB5}"/>
              </a:ext>
            </a:extLst>
          </p:cNvPr>
          <p:cNvSpPr/>
          <p:nvPr/>
        </p:nvSpPr>
        <p:spPr>
          <a:xfrm>
            <a:off x="5257800" y="5987018"/>
            <a:ext cx="2825517" cy="369332"/>
          </a:xfrm>
          <a:prstGeom prst="rect">
            <a:avLst/>
          </a:prstGeom>
        </p:spPr>
        <p:txBody>
          <a:bodyPr wrap="none">
            <a:spAutoFit/>
          </a:bodyPr>
          <a:lstStyle/>
          <a:p>
            <a:r>
              <a:rPr lang="en-US" i="1" dirty="0"/>
              <a:t>Moulton, 2004 Clinical Trials</a:t>
            </a:r>
            <a:endParaRPr lang="en-GB" i="1" dirty="0"/>
          </a:p>
        </p:txBody>
      </p:sp>
      <p:pic>
        <p:nvPicPr>
          <p:cNvPr id="6" name="Audio 5">
            <a:hlinkClick r:id="" action="ppaction://media"/>
            <a:extLst>
              <a:ext uri="{FF2B5EF4-FFF2-40B4-BE49-F238E27FC236}">
                <a16:creationId xmlns:a16="http://schemas.microsoft.com/office/drawing/2014/main" id="{BB6FE0AD-F00B-4C48-80B4-2F2A4EDA47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73175"/>
    </mc:Choice>
    <mc:Fallback xmlns="">
      <p:transition spd="slow" advTm="73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Implementation of highly restricted randomization</a:t>
            </a:r>
            <a:endParaRPr lang="en-GB" sz="2800" dirty="0"/>
          </a:p>
        </p:txBody>
      </p:sp>
      <p:sp>
        <p:nvSpPr>
          <p:cNvPr id="5" name="Slide Number Placeholder 4"/>
          <p:cNvSpPr>
            <a:spLocks noGrp="1"/>
          </p:cNvSpPr>
          <p:nvPr>
            <p:ph type="sldNum" sz="quarter" idx="12"/>
          </p:nvPr>
        </p:nvSpPr>
        <p:spPr/>
        <p:txBody>
          <a:bodyPr/>
          <a:lstStyle/>
          <a:p>
            <a:fld id="{3ED2F72D-AE24-43E2-B803-5A65F036F094}" type="slidenum">
              <a:rPr lang="en-GB" smtClean="0"/>
              <a:t>19</a:t>
            </a:fld>
            <a:endParaRPr lang="en-GB" dirty="0"/>
          </a:p>
        </p:txBody>
      </p:sp>
      <p:sp>
        <p:nvSpPr>
          <p:cNvPr id="2" name="Rectangle 1">
            <a:extLst>
              <a:ext uri="{FF2B5EF4-FFF2-40B4-BE49-F238E27FC236}">
                <a16:creationId xmlns:a16="http://schemas.microsoft.com/office/drawing/2014/main" id="{060C3F6D-B9C4-4239-939C-EC81B921E466}"/>
              </a:ext>
            </a:extLst>
          </p:cNvPr>
          <p:cNvSpPr/>
          <p:nvPr/>
        </p:nvSpPr>
        <p:spPr>
          <a:xfrm>
            <a:off x="571500" y="1219200"/>
            <a:ext cx="8001000" cy="5509200"/>
          </a:xfrm>
          <a:prstGeom prst="rect">
            <a:avLst/>
          </a:prstGeom>
        </p:spPr>
        <p:txBody>
          <a:bodyPr wrap="square">
            <a:spAutoFit/>
          </a:bodyPr>
          <a:lstStyle/>
          <a:p>
            <a:r>
              <a:rPr lang="en-US" sz="2200" dirty="0"/>
              <a:t>We have a SAS macro that can handle small numbers of clusters. Better ones are by </a:t>
            </a:r>
            <a:r>
              <a:rPr lang="en-US" sz="2200" dirty="0">
                <a:solidFill>
                  <a:srgbClr val="0000FF"/>
                </a:solidFill>
              </a:rPr>
              <a:t>E.J. Greene </a:t>
            </a:r>
            <a:r>
              <a:rPr lang="en-US" dirty="0">
                <a:solidFill>
                  <a:srgbClr val="0000FF"/>
                </a:solidFill>
              </a:rPr>
              <a:t>(</a:t>
            </a:r>
            <a:r>
              <a:rPr lang="en-US" dirty="0" err="1">
                <a:solidFill>
                  <a:srgbClr val="0000FF"/>
                </a:solidFill>
              </a:rPr>
              <a:t>J.Statistical</a:t>
            </a:r>
            <a:r>
              <a:rPr lang="en-US" dirty="0">
                <a:solidFill>
                  <a:srgbClr val="0000FF"/>
                </a:solidFill>
              </a:rPr>
              <a:t> Software 77 code Snippet 1, 2017)</a:t>
            </a:r>
            <a:r>
              <a:rPr lang="en-US" sz="2200" dirty="0">
                <a:solidFill>
                  <a:srgbClr val="0000FF"/>
                </a:solidFill>
              </a:rPr>
              <a:t>:  </a:t>
            </a:r>
            <a:r>
              <a:rPr lang="en-GB" sz="2200" i="1" dirty="0">
                <a:hlinkClick r:id="rId4"/>
              </a:rPr>
              <a:t>https://github.com/ejgreene/ccr-sas</a:t>
            </a:r>
            <a:endParaRPr lang="en-GB" sz="2200" i="1" dirty="0"/>
          </a:p>
          <a:p>
            <a:endParaRPr lang="en-GB" sz="2200" i="1" dirty="0"/>
          </a:p>
          <a:p>
            <a:r>
              <a:rPr lang="en-US" sz="2200" dirty="0"/>
              <a:t>and </a:t>
            </a:r>
            <a:r>
              <a:rPr lang="en-US" sz="2200" dirty="0" err="1">
                <a:solidFill>
                  <a:srgbClr val="0000FF"/>
                </a:solidFill>
              </a:rPr>
              <a:t>Lorenz&amp;Gabrysch</a:t>
            </a:r>
            <a:r>
              <a:rPr lang="en-US" sz="2200" dirty="0">
                <a:solidFill>
                  <a:srgbClr val="0000FF"/>
                </a:solidFill>
              </a:rPr>
              <a:t>:  </a:t>
            </a:r>
            <a:r>
              <a:rPr lang="en-US" sz="2200" dirty="0" err="1">
                <a:solidFill>
                  <a:srgbClr val="0000FF"/>
                </a:solidFill>
              </a:rPr>
              <a:t>ccrand</a:t>
            </a:r>
            <a:r>
              <a:rPr lang="en-US" sz="2200" dirty="0">
                <a:solidFill>
                  <a:srgbClr val="0000FF"/>
                </a:solidFill>
              </a:rPr>
              <a:t> Stata routine (Stata J 17:2;503-510).</a:t>
            </a:r>
            <a:endParaRPr lang="en-GB" sz="2200" i="1" dirty="0">
              <a:solidFill>
                <a:srgbClr val="0000FF"/>
              </a:solidFill>
            </a:endParaRPr>
          </a:p>
          <a:p>
            <a:endParaRPr lang="en-US" sz="2200" i="1" dirty="0"/>
          </a:p>
          <a:p>
            <a:r>
              <a:rPr lang="en-US" sz="2200" dirty="0"/>
              <a:t>I have found that it is almost impossible to pre-program this approach to handle all the variations one is faced with.  So, special-purpose programming in a lower-level language becomes the easiest way to do it, using existing subroutines for random permutations and listing of all combinations.</a:t>
            </a:r>
          </a:p>
          <a:p>
            <a:endParaRPr lang="en-US" sz="2200" dirty="0"/>
          </a:p>
          <a:p>
            <a:r>
              <a:rPr lang="en-US" sz="2200" dirty="0"/>
              <a:t>Modification for larger numbers of clusters (say, 20 in each arm, which has </a:t>
            </a:r>
            <a:r>
              <a:rPr lang="en-GB" sz="2200" dirty="0"/>
              <a:t>137,846,528,820 potential allocations</a:t>
            </a:r>
            <a:r>
              <a:rPr lang="en-US" sz="2200" dirty="0"/>
              <a:t>):  instead of listing all possible randomization outcomes, </a:t>
            </a:r>
            <a:r>
              <a:rPr lang="en-US" sz="2200" i="1" dirty="0"/>
              <a:t>randomly sample </a:t>
            </a:r>
            <a:r>
              <a:rPr lang="en-US" sz="2200" dirty="0"/>
              <a:t>from them, say a million times, and apply the constraining criteria to them.   </a:t>
            </a:r>
            <a:endParaRPr lang="en-GB" sz="2200" dirty="0"/>
          </a:p>
        </p:txBody>
      </p:sp>
      <p:pic>
        <p:nvPicPr>
          <p:cNvPr id="3" name="Audio 2">
            <a:hlinkClick r:id="" action="ppaction://media"/>
            <a:extLst>
              <a:ext uri="{FF2B5EF4-FFF2-40B4-BE49-F238E27FC236}">
                <a16:creationId xmlns:a16="http://schemas.microsoft.com/office/drawing/2014/main" id="{0780A157-A83E-48CB-9FAE-ADCEEAAA95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38137"/>
    </mc:Choice>
    <mc:Fallback xmlns="">
      <p:transition spd="slow" advTm="38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p>
        </p:txBody>
      </p:sp>
      <p:sp>
        <p:nvSpPr>
          <p:cNvPr id="5" name="Slide Number Placeholder 4"/>
          <p:cNvSpPr>
            <a:spLocks noGrp="1"/>
          </p:cNvSpPr>
          <p:nvPr>
            <p:ph type="sldNum" sz="quarter" idx="12"/>
          </p:nvPr>
        </p:nvSpPr>
        <p:spPr/>
        <p:txBody>
          <a:bodyPr/>
          <a:lstStyle/>
          <a:p>
            <a:fld id="{3ED2F72D-AE24-43E2-B803-5A65F036F094}" type="slidenum">
              <a:rPr lang="en-GB" smtClean="0"/>
              <a:t>2</a:t>
            </a:fld>
            <a:endParaRPr lang="en-GB" dirty="0"/>
          </a:p>
        </p:txBody>
      </p:sp>
      <p:sp>
        <p:nvSpPr>
          <p:cNvPr id="2" name="Rectangle 1">
            <a:extLst>
              <a:ext uri="{FF2B5EF4-FFF2-40B4-BE49-F238E27FC236}">
                <a16:creationId xmlns:a16="http://schemas.microsoft.com/office/drawing/2014/main" id="{A2DE4361-1583-4B4F-BE9C-D5779F40545C}"/>
              </a:ext>
            </a:extLst>
          </p:cNvPr>
          <p:cNvSpPr/>
          <p:nvPr/>
        </p:nvSpPr>
        <p:spPr>
          <a:xfrm>
            <a:off x="1066800" y="1209338"/>
            <a:ext cx="7162800" cy="3939540"/>
          </a:xfrm>
          <a:prstGeom prst="rect">
            <a:avLst/>
          </a:prstGeom>
        </p:spPr>
        <p:txBody>
          <a:bodyPr wrap="square">
            <a:spAutoFit/>
          </a:bodyPr>
          <a:lstStyle/>
          <a:p>
            <a:r>
              <a:rPr lang="en-US" sz="2400" dirty="0"/>
              <a:t>The issues discussed today are very much the same for randomization of any study that has a small number of randomization units.  Thus, much of what is said here is applicable more generally.</a:t>
            </a:r>
          </a:p>
          <a:p>
            <a:endParaRPr lang="en-US" dirty="0"/>
          </a:p>
          <a:p>
            <a:r>
              <a:rPr lang="en-US" sz="2400" b="1" i="1" dirty="0"/>
              <a:t>Detailed outline:</a:t>
            </a:r>
            <a:endParaRPr lang="en-US" sz="2800" b="1" i="1" dirty="0"/>
          </a:p>
          <a:p>
            <a:endParaRPr lang="en-US" sz="2800" dirty="0"/>
          </a:p>
          <a:p>
            <a:pPr marL="457200" indent="-457200">
              <a:buFont typeface="Arial" pitchFamily="34" charset="0"/>
              <a:buChar char="•"/>
            </a:pPr>
            <a:r>
              <a:rPr lang="en-US" sz="2800" dirty="0"/>
              <a:t>Why randomize?</a:t>
            </a:r>
          </a:p>
          <a:p>
            <a:pPr marL="457200" indent="-457200">
              <a:buFont typeface="Arial" pitchFamily="34" charset="0"/>
              <a:buChar char="•"/>
            </a:pPr>
            <a:endParaRPr lang="en-US" sz="2800" dirty="0"/>
          </a:p>
          <a:p>
            <a:pPr marL="457200" indent="-457200">
              <a:buFont typeface="Arial" pitchFamily="34" charset="0"/>
              <a:buChar char="•"/>
            </a:pPr>
            <a:r>
              <a:rPr lang="en-US" sz="2800" dirty="0"/>
              <a:t>How to randomize?</a:t>
            </a:r>
            <a:endParaRPr lang="en-GB" sz="2800" dirty="0"/>
          </a:p>
        </p:txBody>
      </p:sp>
      <p:pic>
        <p:nvPicPr>
          <p:cNvPr id="6" name="Audio 5">
            <a:hlinkClick r:id="" action="ppaction://media"/>
            <a:extLst>
              <a:ext uri="{FF2B5EF4-FFF2-40B4-BE49-F238E27FC236}">
                <a16:creationId xmlns:a16="http://schemas.microsoft.com/office/drawing/2014/main" id="{50528E8E-9F46-47C3-9D1D-4B8DA9FB94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0883173"/>
      </p:ext>
    </p:extLst>
  </p:cSld>
  <p:clrMapOvr>
    <a:masterClrMapping/>
  </p:clrMapOvr>
  <mc:AlternateContent xmlns:mc="http://schemas.openxmlformats.org/markup-compatibility/2006" xmlns:p14="http://schemas.microsoft.com/office/powerpoint/2010/main">
    <mc:Choice Requires="p14">
      <p:transition spd="slow" p14:dur="2000" advTm="22672"/>
    </mc:Choice>
    <mc:Fallback xmlns="">
      <p:transition spd="slow" advTm="22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Other methods are available</a:t>
            </a:r>
            <a:endParaRPr lang="en-GB" dirty="0"/>
          </a:p>
        </p:txBody>
      </p:sp>
      <p:sp>
        <p:nvSpPr>
          <p:cNvPr id="5" name="Slide Number Placeholder 4"/>
          <p:cNvSpPr>
            <a:spLocks noGrp="1"/>
          </p:cNvSpPr>
          <p:nvPr>
            <p:ph type="sldNum" sz="quarter" idx="12"/>
          </p:nvPr>
        </p:nvSpPr>
        <p:spPr/>
        <p:txBody>
          <a:bodyPr/>
          <a:lstStyle/>
          <a:p>
            <a:fld id="{3ED2F72D-AE24-43E2-B803-5A65F036F094}" type="slidenum">
              <a:rPr lang="en-GB" smtClean="0"/>
              <a:t>20</a:t>
            </a:fld>
            <a:endParaRPr lang="en-GB" dirty="0"/>
          </a:p>
        </p:txBody>
      </p:sp>
      <p:sp>
        <p:nvSpPr>
          <p:cNvPr id="2" name="Rectangle 1">
            <a:extLst>
              <a:ext uri="{FF2B5EF4-FFF2-40B4-BE49-F238E27FC236}">
                <a16:creationId xmlns:a16="http://schemas.microsoft.com/office/drawing/2014/main" id="{F53D8BD9-5A88-49B1-A9BF-72DA127335CF}"/>
              </a:ext>
            </a:extLst>
          </p:cNvPr>
          <p:cNvSpPr/>
          <p:nvPr/>
        </p:nvSpPr>
        <p:spPr>
          <a:xfrm>
            <a:off x="1143000" y="1166843"/>
            <a:ext cx="6705600" cy="4401205"/>
          </a:xfrm>
          <a:prstGeom prst="rect">
            <a:avLst/>
          </a:prstGeom>
        </p:spPr>
        <p:txBody>
          <a:bodyPr wrap="square">
            <a:spAutoFit/>
          </a:bodyPr>
          <a:lstStyle/>
          <a:p>
            <a:r>
              <a:rPr lang="en-US" sz="2000" dirty="0"/>
              <a:t>Some other methods balance an overall score, e.g.: </a:t>
            </a:r>
          </a:p>
          <a:p>
            <a:endParaRPr lang="en-US" sz="2000" dirty="0"/>
          </a:p>
          <a:p>
            <a:r>
              <a:rPr lang="en-US" sz="2000" dirty="0"/>
              <a:t>    </a:t>
            </a:r>
            <a:r>
              <a:rPr lang="en-US" sz="2000" dirty="0" err="1"/>
              <a:t>Raab</a:t>
            </a:r>
            <a:r>
              <a:rPr lang="en-US" sz="2000" dirty="0"/>
              <a:t>, G. M. and I. Butcher. 2001. Balance in cluster  </a:t>
            </a:r>
          </a:p>
          <a:p>
            <a:r>
              <a:rPr lang="en-US" sz="2000" dirty="0"/>
              <a:t>    randomized trials. </a:t>
            </a:r>
            <a:r>
              <a:rPr lang="en-US" sz="2000" i="1" dirty="0"/>
              <a:t>Statistics in </a:t>
            </a:r>
            <a:r>
              <a:rPr lang="en-GB" sz="2000" i="1" dirty="0"/>
              <a:t>Medicine </a:t>
            </a:r>
            <a:r>
              <a:rPr lang="en-GB" sz="2000" dirty="0"/>
              <a:t>20: 351– 65.</a:t>
            </a:r>
          </a:p>
          <a:p>
            <a:r>
              <a:rPr lang="en-US" sz="2000" dirty="0"/>
              <a:t>          (balance on weighted sum of covariate mean diffs)</a:t>
            </a:r>
          </a:p>
          <a:p>
            <a:endParaRPr lang="en-GB" sz="2000" dirty="0"/>
          </a:p>
          <a:p>
            <a:r>
              <a:rPr lang="en-GB" sz="2000" dirty="0"/>
              <a:t>    Xu Z, </a:t>
            </a:r>
            <a:r>
              <a:rPr lang="en-GB" sz="2000" dirty="0" err="1"/>
              <a:t>Kalbfleisch</a:t>
            </a:r>
            <a:r>
              <a:rPr lang="en-GB" sz="2000" dirty="0"/>
              <a:t> JD B. Propensity score matching in  </a:t>
            </a:r>
          </a:p>
          <a:p>
            <a:r>
              <a:rPr lang="en-GB" sz="2000" dirty="0"/>
              <a:t>    randomized clinical trials.  2010 </a:t>
            </a:r>
            <a:r>
              <a:rPr lang="en-GB" sz="2000" i="1" dirty="0"/>
              <a:t>Biometrics</a:t>
            </a:r>
            <a:r>
              <a:rPr lang="en-GB" sz="2000" dirty="0"/>
              <a:t>.</a:t>
            </a:r>
          </a:p>
          <a:p>
            <a:r>
              <a:rPr lang="en-US" sz="2000" dirty="0"/>
              <a:t>          (balance on propensity score)              </a:t>
            </a:r>
          </a:p>
          <a:p>
            <a:endParaRPr lang="en-GB" sz="2000" dirty="0"/>
          </a:p>
          <a:p>
            <a:r>
              <a:rPr lang="en-GB" sz="2000" dirty="0"/>
              <a:t>Or use the ‘big stick’ (Bruhn &amp; </a:t>
            </a:r>
            <a:r>
              <a:rPr lang="en-GB" sz="2000" dirty="0" err="1"/>
              <a:t>MacKenzie</a:t>
            </a:r>
            <a:r>
              <a:rPr lang="en-GB" sz="2000" dirty="0"/>
              <a:t>, 2009 </a:t>
            </a:r>
            <a:r>
              <a:rPr lang="en-GB" sz="2000" i="1" dirty="0"/>
              <a:t>American Economic Journal</a:t>
            </a:r>
            <a:r>
              <a:rPr lang="en-GB" sz="2000" dirty="0"/>
              <a:t>) approach:</a:t>
            </a:r>
          </a:p>
          <a:p>
            <a:r>
              <a:rPr lang="en-GB" sz="2000" dirty="0"/>
              <a:t>   rerandomize until all Table 1 comparisons have P&gt;0.05</a:t>
            </a:r>
            <a:endParaRPr lang="en-US" sz="2000" dirty="0"/>
          </a:p>
          <a:p>
            <a:endParaRPr lang="en-GB" sz="2000" dirty="0"/>
          </a:p>
        </p:txBody>
      </p:sp>
      <p:pic>
        <p:nvPicPr>
          <p:cNvPr id="7" name="Audio 6">
            <a:hlinkClick r:id="" action="ppaction://media"/>
            <a:extLst>
              <a:ext uri="{FF2B5EF4-FFF2-40B4-BE49-F238E27FC236}">
                <a16:creationId xmlns:a16="http://schemas.microsoft.com/office/drawing/2014/main" id="{C3292A7F-4B51-467C-BED7-CDF33F7BA3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36720"/>
    </mc:Choice>
    <mc:Fallback xmlns="">
      <p:transition spd="slow" advTm="36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Overview of methods with theoretical results:</a:t>
            </a:r>
            <a:br>
              <a:rPr lang="en-US" sz="3200" dirty="0"/>
            </a:br>
            <a:endParaRPr lang="en-GB" sz="3200" dirty="0"/>
          </a:p>
        </p:txBody>
      </p:sp>
      <p:sp>
        <p:nvSpPr>
          <p:cNvPr id="4" name="Slide Number Placeholder 3"/>
          <p:cNvSpPr>
            <a:spLocks noGrp="1"/>
          </p:cNvSpPr>
          <p:nvPr>
            <p:ph type="sldNum" sz="quarter" idx="12"/>
          </p:nvPr>
        </p:nvSpPr>
        <p:spPr/>
        <p:txBody>
          <a:bodyPr/>
          <a:lstStyle/>
          <a:p>
            <a:fld id="{3ED2F72D-AE24-43E2-B803-5A65F036F094}" type="slidenum">
              <a:rPr lang="en-GB" smtClean="0"/>
              <a:t>21</a:t>
            </a:fld>
            <a:endParaRPr lang="en-GB"/>
          </a:p>
        </p:txBody>
      </p:sp>
      <p:sp>
        <p:nvSpPr>
          <p:cNvPr id="3" name="Content Placeholder 2"/>
          <p:cNvSpPr>
            <a:spLocks noGrp="1"/>
          </p:cNvSpPr>
          <p:nvPr>
            <p:ph idx="4294967295"/>
          </p:nvPr>
        </p:nvSpPr>
        <p:spPr>
          <a:xfrm>
            <a:off x="914400" y="990600"/>
            <a:ext cx="8229600" cy="4525963"/>
          </a:xfrm>
        </p:spPr>
        <p:txBody>
          <a:bodyPr>
            <a:normAutofit/>
          </a:bodyPr>
          <a:lstStyle/>
          <a:p>
            <a:pPr marL="0" indent="0">
              <a:buNone/>
            </a:pPr>
            <a:r>
              <a:rPr lang="en-GB" sz="2400" dirty="0"/>
              <a:t>Morgan, Kari Lock; Rubin, Donald B. </a:t>
            </a:r>
            <a:r>
              <a:rPr lang="en-GB" sz="2400" dirty="0" err="1"/>
              <a:t>Rerandomization</a:t>
            </a:r>
            <a:r>
              <a:rPr lang="en-GB" sz="2400" dirty="0"/>
              <a:t> to   </a:t>
            </a:r>
          </a:p>
          <a:p>
            <a:pPr marL="0" indent="0">
              <a:buNone/>
            </a:pPr>
            <a:r>
              <a:rPr lang="en-GB" sz="2400" dirty="0"/>
              <a:t>    improve covariate balance in experiments. </a:t>
            </a:r>
            <a:r>
              <a:rPr lang="en-GB" sz="2400" i="1" dirty="0"/>
              <a:t>The Annals of </a:t>
            </a:r>
          </a:p>
          <a:p>
            <a:pPr marL="0" indent="0">
              <a:buNone/>
            </a:pPr>
            <a:r>
              <a:rPr lang="en-GB" sz="2400" i="1" dirty="0"/>
              <a:t>    Statistics </a:t>
            </a:r>
            <a:r>
              <a:rPr lang="en-GB" sz="2400" dirty="0"/>
              <a:t>40 (2012), no. 2, 1263-1282</a:t>
            </a:r>
          </a:p>
          <a:p>
            <a:pPr marL="0" indent="0">
              <a:buNone/>
            </a:pPr>
            <a:endParaRPr lang="en-US" sz="2400" dirty="0"/>
          </a:p>
          <a:p>
            <a:pPr marL="0" indent="0">
              <a:buNone/>
            </a:pPr>
            <a:r>
              <a:rPr lang="en-US" sz="2400" dirty="0"/>
              <a:t>They propose </a:t>
            </a:r>
            <a:r>
              <a:rPr lang="en-US" sz="2400" dirty="0" err="1"/>
              <a:t>Mahalanobis</a:t>
            </a:r>
            <a:r>
              <a:rPr lang="en-US" sz="2400" dirty="0"/>
              <a:t> distance as a summary criterion,</a:t>
            </a:r>
          </a:p>
          <a:p>
            <a:pPr marL="0" indent="0">
              <a:buNone/>
            </a:pPr>
            <a:r>
              <a:rPr lang="en-US" sz="2400" dirty="0"/>
              <a:t>and investigate some of its properties (and more generally, those that are affinely invariant transformations of the covariates); but do not look at relations to </a:t>
            </a:r>
            <a:r>
              <a:rPr lang="en-US" sz="2400" i="1" dirty="0"/>
              <a:t>Fisher-Bailey validity. </a:t>
            </a:r>
            <a:endParaRPr lang="en-GB" sz="2400" i="1" dirty="0"/>
          </a:p>
        </p:txBody>
      </p:sp>
      <p:pic>
        <p:nvPicPr>
          <p:cNvPr id="13" name="Audio 12">
            <a:hlinkClick r:id="" action="ppaction://media"/>
            <a:extLst>
              <a:ext uri="{FF2B5EF4-FFF2-40B4-BE49-F238E27FC236}">
                <a16:creationId xmlns:a16="http://schemas.microsoft.com/office/drawing/2014/main" id="{9A243E3A-7BF2-4FB4-ABC5-A611948B79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47328324"/>
      </p:ext>
    </p:extLst>
  </p:cSld>
  <p:clrMapOvr>
    <a:masterClrMapping/>
  </p:clrMapOvr>
  <mc:AlternateContent xmlns:mc="http://schemas.openxmlformats.org/markup-compatibility/2006" xmlns:p14="http://schemas.microsoft.com/office/powerpoint/2010/main">
    <mc:Choice Requires="p14">
      <p:transition spd="slow" p14:dur="2000" advTm="22802"/>
    </mc:Choice>
    <mc:Fallback xmlns="">
      <p:transition spd="slow" advTm="22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p>
        </p:txBody>
      </p:sp>
      <p:sp>
        <p:nvSpPr>
          <p:cNvPr id="5" name="Slide Number Placeholder 4"/>
          <p:cNvSpPr>
            <a:spLocks noGrp="1"/>
          </p:cNvSpPr>
          <p:nvPr>
            <p:ph type="sldNum" sz="quarter" idx="12"/>
          </p:nvPr>
        </p:nvSpPr>
        <p:spPr/>
        <p:txBody>
          <a:bodyPr/>
          <a:lstStyle/>
          <a:p>
            <a:fld id="{3ED2F72D-AE24-43E2-B803-5A65F036F094}" type="slidenum">
              <a:rPr lang="en-GB" smtClean="0"/>
              <a:t>22</a:t>
            </a:fld>
            <a:endParaRPr lang="en-GB" dirty="0"/>
          </a:p>
        </p:txBody>
      </p:sp>
      <p:sp>
        <p:nvSpPr>
          <p:cNvPr id="2" name="Rectangle 1">
            <a:extLst>
              <a:ext uri="{FF2B5EF4-FFF2-40B4-BE49-F238E27FC236}">
                <a16:creationId xmlns:a16="http://schemas.microsoft.com/office/drawing/2014/main" id="{A4313631-AB84-4CA3-BE5E-EBB233A2196C}"/>
              </a:ext>
            </a:extLst>
          </p:cNvPr>
          <p:cNvSpPr/>
          <p:nvPr/>
        </p:nvSpPr>
        <p:spPr>
          <a:xfrm>
            <a:off x="533400" y="990600"/>
            <a:ext cx="8153400" cy="2062103"/>
          </a:xfrm>
          <a:prstGeom prst="rect">
            <a:avLst/>
          </a:prstGeom>
        </p:spPr>
        <p:txBody>
          <a:bodyPr wrap="square">
            <a:spAutoFit/>
          </a:bodyPr>
          <a:lstStyle/>
          <a:p>
            <a:pPr marL="285750" indent="-285750">
              <a:buFont typeface="Arial" panose="020B0604020202020204" pitchFamily="34" charset="0"/>
              <a:buChar char="•"/>
            </a:pPr>
            <a:r>
              <a:rPr lang="en-US" sz="3200" dirty="0"/>
              <a:t>However, these methods do not guarantee validity, which still must be checked; and without control of individual variables, can still end up with undesirable imbalances.  </a:t>
            </a:r>
          </a:p>
        </p:txBody>
      </p:sp>
      <p:sp>
        <p:nvSpPr>
          <p:cNvPr id="3" name="TextBox 2"/>
          <p:cNvSpPr txBox="1"/>
          <p:nvPr/>
        </p:nvSpPr>
        <p:spPr>
          <a:xfrm>
            <a:off x="838200" y="3505200"/>
            <a:ext cx="7620000" cy="4154984"/>
          </a:xfrm>
          <a:prstGeom prst="rect">
            <a:avLst/>
          </a:prstGeom>
          <a:noFill/>
        </p:spPr>
        <p:txBody>
          <a:bodyPr wrap="square" rtlCol="0">
            <a:spAutoFit/>
          </a:bodyPr>
          <a:lstStyle/>
          <a:p>
            <a:r>
              <a:rPr lang="en-US" sz="2400" dirty="0"/>
              <a:t>Example: drug intervention study in Baltimore, randomizing 20 census tracts</a:t>
            </a:r>
          </a:p>
          <a:p>
            <a:endParaRPr lang="en-US" sz="2400" dirty="0"/>
          </a:p>
          <a:p>
            <a:r>
              <a:rPr lang="en-US" sz="2400" dirty="0">
                <a:cs typeface="Times New Roman" pitchFamily="18" charset="0"/>
              </a:rPr>
              <a:t>Covariates for balancing:   total population, family income, % vacant houses, % males employed, % high school education, % receiving Public Assistance, % 15-64 years of age, % African-American</a:t>
            </a:r>
            <a:endParaRPr lang="en-US" sz="2400" dirty="0"/>
          </a:p>
          <a:p>
            <a:endParaRPr lang="en-US" sz="2400" dirty="0"/>
          </a:p>
          <a:p>
            <a:endParaRPr lang="en-US" dirty="0"/>
          </a:p>
          <a:p>
            <a:endParaRPr lang="en-US" dirty="0"/>
          </a:p>
          <a:p>
            <a:endParaRPr lang="en-US" dirty="0"/>
          </a:p>
          <a:p>
            <a:endParaRPr lang="en-GB" dirty="0"/>
          </a:p>
        </p:txBody>
      </p:sp>
      <p:pic>
        <p:nvPicPr>
          <p:cNvPr id="6" name="Audio 5">
            <a:hlinkClick r:id="" action="ppaction://media"/>
            <a:extLst>
              <a:ext uri="{FF2B5EF4-FFF2-40B4-BE49-F238E27FC236}">
                <a16:creationId xmlns:a16="http://schemas.microsoft.com/office/drawing/2014/main" id="{FF525F33-EAAA-47F5-BFB8-BC61EBCD30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43036"/>
    </mc:Choice>
    <mc:Fallback xmlns="">
      <p:transition spd="slow" advTm="43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endParaRPr lang="en-GB" dirty="0"/>
          </a:p>
        </p:txBody>
      </p:sp>
      <p:sp>
        <p:nvSpPr>
          <p:cNvPr id="4" name="Slide Number Placeholder 3"/>
          <p:cNvSpPr>
            <a:spLocks noGrp="1"/>
          </p:cNvSpPr>
          <p:nvPr>
            <p:ph type="sldNum" sz="quarter" idx="12"/>
          </p:nvPr>
        </p:nvSpPr>
        <p:spPr/>
        <p:txBody>
          <a:bodyPr/>
          <a:lstStyle/>
          <a:p>
            <a:fld id="{3ED2F72D-AE24-43E2-B803-5A65F036F094}" type="slidenum">
              <a:rPr lang="en-GB" smtClean="0"/>
              <a:t>23</a:t>
            </a:fld>
            <a:endParaRPr lang="en-GB"/>
          </a:p>
        </p:txBody>
      </p:sp>
      <p:sp>
        <p:nvSpPr>
          <p:cNvPr id="3" name="Content Placeholder 2"/>
          <p:cNvSpPr>
            <a:spLocks noGrp="1"/>
          </p:cNvSpPr>
          <p:nvPr>
            <p:ph idx="4294967295"/>
          </p:nvPr>
        </p:nvSpPr>
        <p:spPr>
          <a:xfrm>
            <a:off x="685800" y="894353"/>
            <a:ext cx="8229600" cy="4525963"/>
          </a:xfrm>
        </p:spPr>
        <p:txBody>
          <a:bodyPr>
            <a:normAutofit fontScale="92500" lnSpcReduction="10000"/>
          </a:bodyPr>
          <a:lstStyle/>
          <a:p>
            <a:r>
              <a:rPr lang="en-US" dirty="0"/>
              <a:t>Constrained using two methods:</a:t>
            </a:r>
          </a:p>
          <a:p>
            <a:pPr marL="514350" indent="-514350">
              <a:buAutoNum type="arabicParenR"/>
            </a:pPr>
            <a:r>
              <a:rPr lang="en-US" dirty="0"/>
              <a:t>univariate caliper—requiring each variable’s means in the two arms to be +/- </a:t>
            </a:r>
            <a:r>
              <a:rPr lang="en-US" i="1" dirty="0"/>
              <a:t>p</a:t>
            </a:r>
            <a:r>
              <a:rPr lang="en-US" dirty="0"/>
              <a:t>% of each other </a:t>
            </a:r>
            <a:r>
              <a:rPr lang="en-US" sz="2200" i="1" dirty="0"/>
              <a:t>(ended up as +/- 13.04%)</a:t>
            </a:r>
          </a:p>
          <a:p>
            <a:pPr marL="0" indent="0">
              <a:buNone/>
            </a:pPr>
            <a:endParaRPr lang="en-US" sz="2200" i="1" dirty="0"/>
          </a:p>
          <a:p>
            <a:pPr marL="0" indent="0">
              <a:buNone/>
            </a:pPr>
            <a:r>
              <a:rPr lang="en-US" dirty="0"/>
              <a:t>2) </a:t>
            </a:r>
            <a:r>
              <a:rPr lang="en-US" dirty="0" err="1"/>
              <a:t>Mahalanobis</a:t>
            </a:r>
            <a:r>
              <a:rPr lang="en-US" dirty="0"/>
              <a:t> distance based on all the variables</a:t>
            </a:r>
          </a:p>
          <a:p>
            <a:endParaRPr lang="en-US" dirty="0"/>
          </a:p>
          <a:p>
            <a:r>
              <a:rPr lang="en-US" dirty="0"/>
              <a:t>Each criterion, </a:t>
            </a:r>
            <a:r>
              <a:rPr lang="en-US" i="1" dirty="0"/>
              <a:t>p</a:t>
            </a:r>
            <a:r>
              <a:rPr lang="en-US" dirty="0"/>
              <a:t> and summary distance, made progressively tighter until exactly 499 acceptable unique allocations were found with each method.</a:t>
            </a:r>
            <a:endParaRPr lang="en-GB" dirty="0"/>
          </a:p>
        </p:txBody>
      </p:sp>
      <p:pic>
        <p:nvPicPr>
          <p:cNvPr id="5" name="Audio 4">
            <a:hlinkClick r:id="" action="ppaction://media"/>
            <a:extLst>
              <a:ext uri="{FF2B5EF4-FFF2-40B4-BE49-F238E27FC236}">
                <a16:creationId xmlns:a16="http://schemas.microsoft.com/office/drawing/2014/main" id="{4B5CBC60-311B-4ED9-8C4C-94766E2F85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1328181"/>
      </p:ext>
    </p:extLst>
  </p:cSld>
  <p:clrMapOvr>
    <a:masterClrMapping/>
  </p:clrMapOvr>
  <mc:AlternateContent xmlns:mc="http://schemas.openxmlformats.org/markup-compatibility/2006" xmlns:p14="http://schemas.microsoft.com/office/powerpoint/2010/main">
    <mc:Choice Requires="p14">
      <p:transition spd="slow" p14:dur="2000" advTm="63516"/>
    </mc:Choice>
    <mc:Fallback xmlns="">
      <p:transition spd="slow" advTm="63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Min and max of ratios of means of variables in each arm</a:t>
            </a:r>
            <a:endParaRPr lang="en-GB" sz="2400" dirty="0"/>
          </a:p>
        </p:txBody>
      </p:sp>
      <p:sp>
        <p:nvSpPr>
          <p:cNvPr id="4" name="Slide Number Placeholder 3"/>
          <p:cNvSpPr>
            <a:spLocks noGrp="1"/>
          </p:cNvSpPr>
          <p:nvPr>
            <p:ph type="sldNum" sz="quarter" idx="12"/>
          </p:nvPr>
        </p:nvSpPr>
        <p:spPr/>
        <p:txBody>
          <a:bodyPr/>
          <a:lstStyle/>
          <a:p>
            <a:fld id="{3ED2F72D-AE24-43E2-B803-5A65F036F094}" type="slidenum">
              <a:rPr lang="en-GB" smtClean="0"/>
              <a:t>24</a:t>
            </a:fld>
            <a:endParaRPr lang="en-GB"/>
          </a:p>
        </p:txBody>
      </p:sp>
      <p:sp>
        <p:nvSpPr>
          <p:cNvPr id="3" name="Content Placeholder 2"/>
          <p:cNvSpPr>
            <a:spLocks noGrp="1"/>
          </p:cNvSpPr>
          <p:nvPr>
            <p:ph idx="4294967295"/>
          </p:nvPr>
        </p:nvSpPr>
        <p:spPr>
          <a:xfrm>
            <a:off x="0" y="1600200"/>
            <a:ext cx="8229600" cy="4525963"/>
          </a:xfrm>
        </p:spPr>
        <p:txBody>
          <a:bodyPr/>
          <a:lstStyle/>
          <a:p>
            <a:pPr marL="0" indent="0">
              <a:buNone/>
            </a:pPr>
            <a:r>
              <a:rPr lang="en-US" dirty="0"/>
              <a:t> </a:t>
            </a: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1400685507"/>
              </p:ext>
            </p:extLst>
          </p:nvPr>
        </p:nvGraphicFramePr>
        <p:xfrm>
          <a:off x="1676400" y="1370013"/>
          <a:ext cx="5791199" cy="3934274"/>
        </p:xfrm>
        <a:graphic>
          <a:graphicData uri="http://schemas.openxmlformats.org/drawingml/2006/table">
            <a:tbl>
              <a:tblPr firstRow="1" bandRow="1">
                <a:tableStyleId>{5C22544A-7EE6-4342-B048-85BDC9FD1C3A}</a:tableStyleId>
              </a:tblPr>
              <a:tblGrid>
                <a:gridCol w="1494130">
                  <a:extLst>
                    <a:ext uri="{9D8B030D-6E8A-4147-A177-3AD203B41FA5}">
                      <a16:colId xmlns:a16="http://schemas.microsoft.com/office/drawing/2014/main" val="20000"/>
                    </a:ext>
                  </a:extLst>
                </a:gridCol>
                <a:gridCol w="1086573">
                  <a:extLst>
                    <a:ext uri="{9D8B030D-6E8A-4147-A177-3AD203B41FA5}">
                      <a16:colId xmlns:a16="http://schemas.microsoft.com/office/drawing/2014/main" val="20001"/>
                    </a:ext>
                  </a:extLst>
                </a:gridCol>
                <a:gridCol w="930936">
                  <a:extLst>
                    <a:ext uri="{9D8B030D-6E8A-4147-A177-3AD203B41FA5}">
                      <a16:colId xmlns:a16="http://schemas.microsoft.com/office/drawing/2014/main" val="20002"/>
                    </a:ext>
                  </a:extLst>
                </a:gridCol>
                <a:gridCol w="1086573">
                  <a:extLst>
                    <a:ext uri="{9D8B030D-6E8A-4147-A177-3AD203B41FA5}">
                      <a16:colId xmlns:a16="http://schemas.microsoft.com/office/drawing/2014/main" val="20003"/>
                    </a:ext>
                  </a:extLst>
                </a:gridCol>
                <a:gridCol w="1192987">
                  <a:extLst>
                    <a:ext uri="{9D8B030D-6E8A-4147-A177-3AD203B41FA5}">
                      <a16:colId xmlns:a16="http://schemas.microsoft.com/office/drawing/2014/main" val="20004"/>
                    </a:ext>
                  </a:extLst>
                </a:gridCol>
              </a:tblGrid>
              <a:tr h="370840">
                <a:tc>
                  <a:txBody>
                    <a:bodyPr/>
                    <a:lstStyle/>
                    <a:p>
                      <a:endParaRPr lang="en-US" sz="1000" dirty="0">
                        <a:effectLst/>
                        <a:latin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dirty="0" err="1">
                          <a:effectLst/>
                        </a:rPr>
                        <a:t>Univ</a:t>
                      </a:r>
                      <a:r>
                        <a:rPr lang="en-US" sz="1800" dirty="0">
                          <a:effectLst/>
                        </a:rPr>
                        <a:t> Caliper Min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l" defTabSz="914400" rtl="0" eaLnBrk="1" latinLnBrk="0" hangingPunct="1">
                        <a:lnSpc>
                          <a:spcPct val="107000"/>
                        </a:lnSpc>
                        <a:spcBef>
                          <a:spcPts val="0"/>
                        </a:spcBef>
                        <a:spcAft>
                          <a:spcPts val="800"/>
                        </a:spcAft>
                      </a:pPr>
                      <a:r>
                        <a:rPr lang="en-US" sz="1800" b="1" kern="1200" dirty="0" err="1">
                          <a:solidFill>
                            <a:schemeClr val="lt1"/>
                          </a:solidFill>
                          <a:effectLst/>
                          <a:latin typeface="+mn-lt"/>
                          <a:ea typeface="+mn-ea"/>
                          <a:cs typeface="+mn-cs"/>
                        </a:rPr>
                        <a:t>Mahalan</a:t>
                      </a:r>
                      <a:r>
                        <a:rPr lang="en-US" sz="1800" b="1" kern="1200" dirty="0">
                          <a:solidFill>
                            <a:schemeClr val="lt1"/>
                          </a:solidFill>
                          <a:effectLst/>
                          <a:latin typeface="+mn-lt"/>
                          <a:ea typeface="+mn-ea"/>
                          <a:cs typeface="+mn-cs"/>
                        </a:rPr>
                        <a:t>-obis     Min</a:t>
                      </a:r>
                    </a:p>
                  </a:txBody>
                  <a:tcPr marL="0" marR="0" marT="0" marB="0"/>
                </a:tc>
                <a:tc>
                  <a:txBody>
                    <a:bodyPr/>
                    <a:lstStyle/>
                    <a:p>
                      <a:pPr marL="0" marR="0">
                        <a:lnSpc>
                          <a:spcPct val="107000"/>
                        </a:lnSpc>
                        <a:spcBef>
                          <a:spcPts val="0"/>
                        </a:spcBef>
                        <a:spcAft>
                          <a:spcPts val="800"/>
                        </a:spcAft>
                      </a:pPr>
                      <a:r>
                        <a:rPr lang="en-US" sz="1800" dirty="0" err="1">
                          <a:effectLst/>
                        </a:rPr>
                        <a:t>Univ</a:t>
                      </a:r>
                      <a:r>
                        <a:rPr lang="en-US" sz="1800" dirty="0">
                          <a:effectLst/>
                        </a:rPr>
                        <a:t> Caliper Max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US" sz="1800" dirty="0" err="1">
                          <a:effectLst/>
                        </a:rPr>
                        <a:t>Mahalan</a:t>
                      </a:r>
                      <a:r>
                        <a:rPr lang="en-US" sz="1800" dirty="0">
                          <a:effectLst/>
                        </a:rPr>
                        <a:t>-obis </a:t>
                      </a:r>
                      <a:r>
                        <a:rPr lang="en-US" sz="1800" baseline="0" dirty="0">
                          <a:effectLst/>
                        </a:rPr>
                        <a:t>    </a:t>
                      </a:r>
                      <a:r>
                        <a:rPr lang="en-US" sz="1800" dirty="0">
                          <a:effectLst/>
                        </a:rPr>
                        <a:t>Max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0"/>
                  </a:ext>
                </a:extLst>
              </a:tr>
              <a:tr h="370840">
                <a:tc>
                  <a:txBody>
                    <a:bodyPr/>
                    <a:lstStyle/>
                    <a:p>
                      <a:pPr marL="0" marR="0">
                        <a:lnSpc>
                          <a:spcPct val="107000"/>
                        </a:lnSpc>
                        <a:spcBef>
                          <a:spcPts val="0"/>
                        </a:spcBef>
                        <a:spcAft>
                          <a:spcPts val="800"/>
                        </a:spcAft>
                      </a:pPr>
                      <a:r>
                        <a:rPr lang="en-US" sz="1800" dirty="0">
                          <a:effectLst/>
                        </a:rPr>
                        <a:t>Total </a:t>
                      </a:r>
                      <a:r>
                        <a:rPr lang="en-US" sz="1800" dirty="0" err="1">
                          <a:effectLst/>
                        </a:rPr>
                        <a:t>popn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GB" sz="1800" dirty="0">
                          <a:effectLst/>
                        </a:rPr>
                        <a:t>0.886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800"/>
                        </a:spcAft>
                      </a:pPr>
                      <a:r>
                        <a:rPr lang="en-GB" sz="1800" dirty="0">
                          <a:effectLst/>
                        </a:rPr>
                        <a:t>0.853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GB" sz="1800" dirty="0">
                          <a:effectLst/>
                        </a:rPr>
                        <a:t> 1.13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800"/>
                        </a:spcAft>
                      </a:pPr>
                      <a:r>
                        <a:rPr lang="en-GB" sz="1800">
                          <a:effectLst/>
                        </a:rPr>
                        <a:t> 1.17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0001"/>
                  </a:ext>
                </a:extLst>
              </a:tr>
              <a:tr h="370840">
                <a:tc>
                  <a:txBody>
                    <a:bodyPr/>
                    <a:lstStyle/>
                    <a:p>
                      <a:pPr marL="0" marR="0">
                        <a:lnSpc>
                          <a:spcPct val="107000"/>
                        </a:lnSpc>
                        <a:spcBef>
                          <a:spcPts val="0"/>
                        </a:spcBef>
                        <a:spcAft>
                          <a:spcPts val="800"/>
                        </a:spcAft>
                      </a:pPr>
                      <a:r>
                        <a:rPr lang="en-US" sz="1800">
                          <a:effectLst/>
                        </a:rPr>
                        <a:t>Fam income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GB" sz="1800" dirty="0">
                          <a:effectLst/>
                        </a:rPr>
                        <a:t>0.885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800"/>
                        </a:spcAft>
                      </a:pPr>
                      <a:r>
                        <a:rPr lang="en-GB" sz="1800">
                          <a:effectLst/>
                        </a:rPr>
                        <a:t>0.843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GB" sz="1800" dirty="0">
                          <a:effectLst/>
                        </a:rPr>
                        <a:t> 1.13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800"/>
                        </a:spcAft>
                      </a:pPr>
                      <a:r>
                        <a:rPr lang="en-GB" sz="1800" dirty="0">
                          <a:effectLst/>
                        </a:rPr>
                        <a:t> 1.19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0002"/>
                  </a:ext>
                </a:extLst>
              </a:tr>
              <a:tr h="370840">
                <a:tc>
                  <a:txBody>
                    <a:bodyPr/>
                    <a:lstStyle/>
                    <a:p>
                      <a:pPr marL="0" marR="0">
                        <a:lnSpc>
                          <a:spcPct val="107000"/>
                        </a:lnSpc>
                        <a:spcBef>
                          <a:spcPts val="0"/>
                        </a:spcBef>
                        <a:spcAft>
                          <a:spcPts val="800"/>
                        </a:spcAft>
                      </a:pPr>
                      <a:r>
                        <a:rPr lang="en-US" sz="1800" dirty="0" err="1">
                          <a:effectLst/>
                        </a:rPr>
                        <a:t>Vac</a:t>
                      </a:r>
                      <a:r>
                        <a:rPr lang="en-US" sz="1800" dirty="0">
                          <a:effectLst/>
                        </a:rPr>
                        <a:t> houses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GB" sz="1800">
                          <a:effectLst/>
                        </a:rPr>
                        <a:t>0.885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800"/>
                        </a:spcAft>
                      </a:pPr>
                      <a:r>
                        <a:rPr lang="en-GB" sz="1800" dirty="0">
                          <a:effectLst/>
                          <a:highlight>
                            <a:srgbClr val="FFFF00"/>
                          </a:highlight>
                        </a:rPr>
                        <a:t>0.529</a:t>
                      </a:r>
                      <a:r>
                        <a:rPr lang="en-GB"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GB" sz="1800">
                          <a:effectLst/>
                        </a:rPr>
                        <a:t> 1.13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800"/>
                        </a:spcAft>
                      </a:pPr>
                      <a:r>
                        <a:rPr lang="en-GB" sz="1800" dirty="0">
                          <a:effectLst/>
                        </a:rPr>
                        <a:t> </a:t>
                      </a:r>
                      <a:r>
                        <a:rPr lang="en-GB" sz="1800" dirty="0">
                          <a:effectLst/>
                          <a:highlight>
                            <a:srgbClr val="FFFF00"/>
                          </a:highlight>
                        </a:rPr>
                        <a:t>1.89 </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0003"/>
                  </a:ext>
                </a:extLst>
              </a:tr>
              <a:tr h="370840">
                <a:tc>
                  <a:txBody>
                    <a:bodyPr/>
                    <a:lstStyle/>
                    <a:p>
                      <a:pPr marL="0" marR="0">
                        <a:lnSpc>
                          <a:spcPct val="107000"/>
                        </a:lnSpc>
                        <a:spcBef>
                          <a:spcPts val="0"/>
                        </a:spcBef>
                        <a:spcAft>
                          <a:spcPts val="800"/>
                        </a:spcAft>
                      </a:pPr>
                      <a:r>
                        <a:rPr lang="en-US" sz="1800">
                          <a:effectLst/>
                        </a:rPr>
                        <a:t>Males empl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GB" sz="1800">
                          <a:effectLst/>
                        </a:rPr>
                        <a:t>0.926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800"/>
                        </a:spcAft>
                      </a:pPr>
                      <a:r>
                        <a:rPr lang="en-GB" sz="1800">
                          <a:effectLst/>
                        </a:rPr>
                        <a:t>0.942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GB" sz="1800">
                          <a:effectLst/>
                        </a:rPr>
                        <a:t> 1.08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800"/>
                        </a:spcAft>
                      </a:pPr>
                      <a:r>
                        <a:rPr lang="en-GB" sz="1800" dirty="0">
                          <a:effectLst/>
                        </a:rPr>
                        <a:t> 1.06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0004"/>
                  </a:ext>
                </a:extLst>
              </a:tr>
              <a:tr h="370840">
                <a:tc>
                  <a:txBody>
                    <a:bodyPr/>
                    <a:lstStyle/>
                    <a:p>
                      <a:pPr marL="0" marR="0">
                        <a:lnSpc>
                          <a:spcPct val="107000"/>
                        </a:lnSpc>
                        <a:spcBef>
                          <a:spcPts val="0"/>
                        </a:spcBef>
                        <a:spcAft>
                          <a:spcPts val="800"/>
                        </a:spcAft>
                      </a:pPr>
                      <a:r>
                        <a:rPr lang="en-US" sz="1800">
                          <a:effectLst/>
                        </a:rPr>
                        <a:t>HS 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GB" sz="1800">
                          <a:effectLst/>
                        </a:rPr>
                        <a:t>0.885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800"/>
                        </a:spcAft>
                      </a:pPr>
                      <a:r>
                        <a:rPr lang="en-GB" sz="1800">
                          <a:effectLst/>
                        </a:rPr>
                        <a:t>0.884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GB" sz="1800">
                          <a:effectLst/>
                        </a:rPr>
                        <a:t> 1.13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800"/>
                        </a:spcAft>
                      </a:pPr>
                      <a:r>
                        <a:rPr lang="en-GB" sz="1800" dirty="0">
                          <a:effectLst/>
                        </a:rPr>
                        <a:t> 1.13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0005"/>
                  </a:ext>
                </a:extLst>
              </a:tr>
              <a:tr h="370840">
                <a:tc>
                  <a:txBody>
                    <a:bodyPr/>
                    <a:lstStyle/>
                    <a:p>
                      <a:pPr marL="0" marR="0">
                        <a:lnSpc>
                          <a:spcPct val="107000"/>
                        </a:lnSpc>
                        <a:spcBef>
                          <a:spcPts val="0"/>
                        </a:spcBef>
                        <a:spcAft>
                          <a:spcPts val="800"/>
                        </a:spcAft>
                      </a:pPr>
                      <a:r>
                        <a:rPr lang="en-US" sz="1800">
                          <a:effectLst/>
                        </a:rPr>
                        <a:t>Recv Pub Asst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GB" sz="1800">
                          <a:effectLst/>
                        </a:rPr>
                        <a:t>0.885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800"/>
                        </a:spcAft>
                      </a:pPr>
                      <a:r>
                        <a:rPr lang="en-GB" sz="1800">
                          <a:effectLst/>
                        </a:rPr>
                        <a:t>0.735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GB" sz="1800">
                          <a:effectLst/>
                        </a:rPr>
                        <a:t> 1.13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800"/>
                        </a:spcAft>
                      </a:pPr>
                      <a:r>
                        <a:rPr lang="en-GB" sz="1800" dirty="0">
                          <a:effectLst/>
                        </a:rPr>
                        <a:t> 1.36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0006"/>
                  </a:ext>
                </a:extLst>
              </a:tr>
              <a:tr h="370840">
                <a:tc>
                  <a:txBody>
                    <a:bodyPr/>
                    <a:lstStyle/>
                    <a:p>
                      <a:pPr marL="0" marR="0">
                        <a:lnSpc>
                          <a:spcPct val="107000"/>
                        </a:lnSpc>
                        <a:spcBef>
                          <a:spcPts val="0"/>
                        </a:spcBef>
                        <a:spcAft>
                          <a:spcPts val="800"/>
                        </a:spcAft>
                      </a:pPr>
                      <a:r>
                        <a:rPr lang="en-US" sz="1800">
                          <a:effectLst/>
                        </a:rPr>
                        <a:t>15-64 yr old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GB" sz="1800">
                          <a:effectLst/>
                        </a:rPr>
                        <a:t>0.958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800"/>
                        </a:spcAft>
                      </a:pPr>
                      <a:r>
                        <a:rPr lang="en-GB" sz="1800">
                          <a:effectLst/>
                        </a:rPr>
                        <a:t>0.963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GB" sz="1800">
                          <a:effectLst/>
                        </a:rPr>
                        <a:t> 1.04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800"/>
                        </a:spcAft>
                      </a:pPr>
                      <a:r>
                        <a:rPr lang="en-GB" sz="1800" dirty="0">
                          <a:effectLst/>
                        </a:rPr>
                        <a:t> 1.04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0007"/>
                  </a:ext>
                </a:extLst>
              </a:tr>
              <a:tr h="370840">
                <a:tc>
                  <a:txBody>
                    <a:bodyPr/>
                    <a:lstStyle/>
                    <a:p>
                      <a:pPr marL="0" marR="0">
                        <a:lnSpc>
                          <a:spcPct val="107000"/>
                        </a:lnSpc>
                        <a:spcBef>
                          <a:spcPts val="0"/>
                        </a:spcBef>
                        <a:spcAft>
                          <a:spcPts val="800"/>
                        </a:spcAft>
                      </a:pPr>
                      <a:r>
                        <a:rPr lang="en-US" sz="1800">
                          <a:effectLst/>
                        </a:rPr>
                        <a:t>African-Am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800"/>
                        </a:spcAft>
                      </a:pPr>
                      <a:r>
                        <a:rPr lang="en-GB" sz="1800">
                          <a:effectLst/>
                        </a:rPr>
                        <a:t>0.885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800"/>
                        </a:spcAft>
                      </a:pPr>
                      <a:r>
                        <a:rPr lang="en-GB" sz="1800" dirty="0">
                          <a:effectLst/>
                          <a:highlight>
                            <a:srgbClr val="FFFF00"/>
                          </a:highlight>
                        </a:rPr>
                        <a:t>0.640 </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800"/>
                        </a:spcAft>
                      </a:pPr>
                      <a:r>
                        <a:rPr lang="en-GB" sz="1800">
                          <a:effectLst/>
                        </a:rPr>
                        <a:t> 1.13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tc>
                  <a:txBody>
                    <a:bodyPr/>
                    <a:lstStyle/>
                    <a:p>
                      <a:pPr marL="0" marR="0">
                        <a:lnSpc>
                          <a:spcPct val="107000"/>
                        </a:lnSpc>
                        <a:spcBef>
                          <a:spcPts val="0"/>
                        </a:spcBef>
                        <a:spcAft>
                          <a:spcPts val="800"/>
                        </a:spcAft>
                      </a:pPr>
                      <a:r>
                        <a:rPr lang="en-GB" sz="1800" dirty="0">
                          <a:effectLst/>
                        </a:rPr>
                        <a:t> </a:t>
                      </a:r>
                      <a:r>
                        <a:rPr lang="en-GB" sz="1800" dirty="0">
                          <a:effectLst/>
                          <a:highlight>
                            <a:srgbClr val="FFFF00"/>
                          </a:highlight>
                        </a:rPr>
                        <a:t>1.56 </a:t>
                      </a:r>
                      <a:endPar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0008"/>
                  </a:ext>
                </a:extLst>
              </a:tr>
            </a:tbl>
          </a:graphicData>
        </a:graphic>
      </p:graphicFrame>
      <p:pic>
        <p:nvPicPr>
          <p:cNvPr id="8" name="Audio 7">
            <a:hlinkClick r:id="" action="ppaction://media"/>
            <a:extLst>
              <a:ext uri="{FF2B5EF4-FFF2-40B4-BE49-F238E27FC236}">
                <a16:creationId xmlns:a16="http://schemas.microsoft.com/office/drawing/2014/main" id="{B1EABA0E-81F7-46DF-89A2-BD05F9ECE2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11669349"/>
      </p:ext>
    </p:extLst>
  </p:cSld>
  <p:clrMapOvr>
    <a:masterClrMapping/>
  </p:clrMapOvr>
  <mc:AlternateContent xmlns:mc="http://schemas.openxmlformats.org/markup-compatibility/2006" xmlns:p14="http://schemas.microsoft.com/office/powerpoint/2010/main">
    <mc:Choice Requires="p14">
      <p:transition spd="slow" p14:dur="2000" advTm="42194"/>
    </mc:Choice>
    <mc:Fallback xmlns="">
      <p:transition spd="slow" advTm="42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endParaRPr lang="en-GB" dirty="0"/>
          </a:p>
        </p:txBody>
      </p:sp>
      <p:sp>
        <p:nvSpPr>
          <p:cNvPr id="4" name="Slide Number Placeholder 3"/>
          <p:cNvSpPr>
            <a:spLocks noGrp="1"/>
          </p:cNvSpPr>
          <p:nvPr>
            <p:ph type="sldNum" sz="quarter" idx="12"/>
          </p:nvPr>
        </p:nvSpPr>
        <p:spPr/>
        <p:txBody>
          <a:bodyPr/>
          <a:lstStyle/>
          <a:p>
            <a:fld id="{3ED2F72D-AE24-43E2-B803-5A65F036F094}" type="slidenum">
              <a:rPr lang="en-GB" smtClean="0"/>
              <a:t>25</a:t>
            </a:fld>
            <a:endParaRPr lang="en-GB"/>
          </a:p>
        </p:txBody>
      </p:sp>
      <p:sp>
        <p:nvSpPr>
          <p:cNvPr id="3" name="Content Placeholder 2"/>
          <p:cNvSpPr>
            <a:spLocks noGrp="1"/>
          </p:cNvSpPr>
          <p:nvPr>
            <p:ph idx="4294967295"/>
          </p:nvPr>
        </p:nvSpPr>
        <p:spPr>
          <a:xfrm>
            <a:off x="838200" y="846138"/>
            <a:ext cx="8229600" cy="4525963"/>
          </a:xfrm>
        </p:spPr>
        <p:txBody>
          <a:bodyPr>
            <a:normAutofit fontScale="70000" lnSpcReduction="20000"/>
          </a:bodyPr>
          <a:lstStyle/>
          <a:p>
            <a:pPr marL="0" indent="0">
              <a:buNone/>
            </a:pPr>
            <a:r>
              <a:rPr lang="en-US" dirty="0"/>
              <a:t>Out of 499 potential allocations:</a:t>
            </a:r>
          </a:p>
          <a:p>
            <a:pPr marL="0" indent="0">
              <a:buNone/>
            </a:pPr>
            <a:endParaRPr lang="en-US" sz="2600" dirty="0"/>
          </a:p>
          <a:p>
            <a:r>
              <a:rPr lang="en-US" sz="2600" dirty="0"/>
              <a:t>Univ Caliper min , max # times pairs of units in same arm: 19, 497</a:t>
            </a:r>
          </a:p>
          <a:p>
            <a:r>
              <a:rPr lang="en-US" sz="2600" dirty="0" err="1"/>
              <a:t>Mahalanobis</a:t>
            </a:r>
            <a:r>
              <a:rPr lang="en-US" sz="2600" dirty="0"/>
              <a:t> min, max # times pairs of units in same arm: 87, 425</a:t>
            </a:r>
          </a:p>
          <a:p>
            <a:pPr marL="0" indent="0">
              <a:buNone/>
            </a:pPr>
            <a:r>
              <a:rPr lang="en-US" sz="2600" dirty="0"/>
              <a:t>                    </a:t>
            </a:r>
          </a:p>
          <a:p>
            <a:r>
              <a:rPr lang="en-US" sz="2800" b="1" dirty="0" err="1"/>
              <a:t>Mahalanobis</a:t>
            </a:r>
            <a:r>
              <a:rPr lang="en-US" sz="2800" b="1" dirty="0"/>
              <a:t> criterion allows some big “Table 1” differences; but is somewhat more “valid” </a:t>
            </a:r>
            <a:endParaRPr lang="en-GB" sz="2800" b="1" dirty="0"/>
          </a:p>
          <a:p>
            <a:pPr marL="0" indent="0">
              <a:buNone/>
            </a:pPr>
            <a:endParaRPr lang="en-GB" sz="2900" dirty="0"/>
          </a:p>
          <a:p>
            <a:pPr marL="0" indent="0">
              <a:buNone/>
            </a:pPr>
            <a:r>
              <a:rPr lang="en-GB" sz="2900" dirty="0"/>
              <a:t>Of course, in practice, with the univariate </a:t>
            </a:r>
            <a:r>
              <a:rPr lang="en-GB" sz="2900" dirty="0" err="1"/>
              <a:t>caliper</a:t>
            </a:r>
            <a:r>
              <a:rPr lang="en-GB" sz="2900" dirty="0"/>
              <a:t> approach, we can loosen a couple of the constraints, and tighten others, to avoid the above pairwise inclusion extremes.</a:t>
            </a:r>
          </a:p>
          <a:p>
            <a:pPr marL="0" indent="0">
              <a:buNone/>
            </a:pPr>
            <a:endParaRPr lang="en-GB" sz="2900" dirty="0"/>
          </a:p>
          <a:p>
            <a:pPr marL="0" indent="0">
              <a:buNone/>
            </a:pPr>
            <a:r>
              <a:rPr lang="en-GB" sz="2900" dirty="0"/>
              <a:t>If we loosen the </a:t>
            </a:r>
            <a:r>
              <a:rPr lang="en-GB" sz="2900" dirty="0" err="1"/>
              <a:t>Mahalanobis</a:t>
            </a:r>
            <a:r>
              <a:rPr lang="en-GB" sz="2900" dirty="0"/>
              <a:t> criterion, the validity would also improve, but we would increase the potential to have even larger Table 1 differences.</a:t>
            </a:r>
          </a:p>
        </p:txBody>
      </p:sp>
      <p:pic>
        <p:nvPicPr>
          <p:cNvPr id="6" name="Audio 5">
            <a:hlinkClick r:id="" action="ppaction://media"/>
            <a:extLst>
              <a:ext uri="{FF2B5EF4-FFF2-40B4-BE49-F238E27FC236}">
                <a16:creationId xmlns:a16="http://schemas.microsoft.com/office/drawing/2014/main" id="{A629BD9C-3ADD-4262-AE0D-524012454A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9814714"/>
      </p:ext>
    </p:extLst>
  </p:cSld>
  <p:clrMapOvr>
    <a:masterClrMapping/>
  </p:clrMapOvr>
  <mc:AlternateContent xmlns:mc="http://schemas.openxmlformats.org/markup-compatibility/2006" xmlns:p14="http://schemas.microsoft.com/office/powerpoint/2010/main">
    <mc:Choice Requires="p14">
      <p:transition spd="slow" p14:dur="2000" advTm="81443"/>
    </mc:Choice>
    <mc:Fallback xmlns="">
      <p:transition spd="slow" advTm="81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endParaRPr lang="en-GB" dirty="0"/>
          </a:p>
        </p:txBody>
      </p:sp>
      <p:sp>
        <p:nvSpPr>
          <p:cNvPr id="4" name="Slide Number Placeholder 3"/>
          <p:cNvSpPr>
            <a:spLocks noGrp="1"/>
          </p:cNvSpPr>
          <p:nvPr>
            <p:ph type="sldNum" sz="quarter" idx="12"/>
          </p:nvPr>
        </p:nvSpPr>
        <p:spPr/>
        <p:txBody>
          <a:bodyPr/>
          <a:lstStyle/>
          <a:p>
            <a:fld id="{3ED2F72D-AE24-43E2-B803-5A65F036F094}" type="slidenum">
              <a:rPr lang="en-GB" smtClean="0"/>
              <a:t>26</a:t>
            </a:fld>
            <a:endParaRPr lang="en-GB"/>
          </a:p>
        </p:txBody>
      </p:sp>
      <p:sp>
        <p:nvSpPr>
          <p:cNvPr id="3" name="Content Placeholder 2"/>
          <p:cNvSpPr>
            <a:spLocks noGrp="1"/>
          </p:cNvSpPr>
          <p:nvPr>
            <p:ph idx="4294967295"/>
          </p:nvPr>
        </p:nvSpPr>
        <p:spPr>
          <a:xfrm>
            <a:off x="838200" y="846138"/>
            <a:ext cx="8229600" cy="4525963"/>
          </a:xfrm>
        </p:spPr>
        <p:txBody>
          <a:bodyPr>
            <a:normAutofit fontScale="77500" lnSpcReduction="20000"/>
          </a:bodyPr>
          <a:lstStyle/>
          <a:p>
            <a:pPr marL="0" indent="0">
              <a:buNone/>
            </a:pPr>
            <a:r>
              <a:rPr lang="en-US" sz="3600" dirty="0"/>
              <a:t>Yet another approach favored by a few (perhaps more…) economists: Optimization (“Be an </a:t>
            </a:r>
            <a:r>
              <a:rPr lang="en-US" sz="3600" dirty="0" err="1"/>
              <a:t>Optimista</a:t>
            </a:r>
            <a:r>
              <a:rPr lang="en-US" sz="3600" dirty="0"/>
              <a:t>, not a </a:t>
            </a:r>
            <a:r>
              <a:rPr lang="en-US" sz="3600" dirty="0" err="1"/>
              <a:t>Randomista</a:t>
            </a:r>
            <a:r>
              <a:rPr lang="en-US" sz="3600" dirty="0"/>
              <a:t>”) –just take the best allocation!</a:t>
            </a:r>
          </a:p>
          <a:p>
            <a:pPr marL="0" indent="0">
              <a:buNone/>
            </a:pPr>
            <a:endParaRPr lang="en-US" dirty="0">
              <a:hlinkClick r:id="rId4"/>
            </a:endParaRPr>
          </a:p>
          <a:p>
            <a:pPr marL="0" indent="0">
              <a:buNone/>
            </a:pPr>
            <a:r>
              <a:rPr lang="en-US" sz="2800" dirty="0">
                <a:hlinkClick r:id="rId4"/>
              </a:rPr>
              <a:t>https://blogs.worldbank.org/impactevaluations/be-optimista-not-randomista-when-you-have-small-samples</a:t>
            </a:r>
            <a:endParaRPr lang="en-US" sz="2800" dirty="0"/>
          </a:p>
          <a:p>
            <a:pPr marL="0" indent="0">
              <a:buNone/>
            </a:pPr>
            <a:endParaRPr lang="en-US" dirty="0"/>
          </a:p>
          <a:p>
            <a:pPr marL="0" indent="0">
              <a:buNone/>
            </a:pPr>
            <a:r>
              <a:rPr lang="en-US" sz="2900" dirty="0"/>
              <a:t>Bertsimas et al.: The Power of Optimization Over Randomization. Operations Research 2015</a:t>
            </a:r>
          </a:p>
          <a:p>
            <a:pPr marL="0" indent="0">
              <a:buNone/>
            </a:pPr>
            <a:endParaRPr lang="en-US" sz="2900" dirty="0"/>
          </a:p>
          <a:p>
            <a:pPr marL="0" indent="0">
              <a:buNone/>
            </a:pPr>
            <a:r>
              <a:rPr lang="en-US" sz="2900" dirty="0" err="1"/>
              <a:t>Kapelner</a:t>
            </a:r>
            <a:r>
              <a:rPr lang="en-US" sz="2900" dirty="0"/>
              <a:t> et al.: Harmonizing Optimized Designs With Classic Randomization in Experiments. The American Statistician 2020</a:t>
            </a:r>
          </a:p>
          <a:p>
            <a:endParaRPr lang="en-GB" sz="2900" dirty="0"/>
          </a:p>
        </p:txBody>
      </p:sp>
      <p:pic>
        <p:nvPicPr>
          <p:cNvPr id="5" name="Audio 4">
            <a:hlinkClick r:id="" action="ppaction://media"/>
            <a:extLst>
              <a:ext uri="{FF2B5EF4-FFF2-40B4-BE49-F238E27FC236}">
                <a16:creationId xmlns:a16="http://schemas.microsoft.com/office/drawing/2014/main" id="{338CCEB2-D852-48F8-A3E0-C114145876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0219118"/>
      </p:ext>
    </p:extLst>
  </p:cSld>
  <p:clrMapOvr>
    <a:masterClrMapping/>
  </p:clrMapOvr>
  <mc:AlternateContent xmlns:mc="http://schemas.openxmlformats.org/markup-compatibility/2006" xmlns:p14="http://schemas.microsoft.com/office/powerpoint/2010/main">
    <mc:Choice Requires="p14">
      <p:transition spd="slow" p14:dur="2000" advTm="45172"/>
    </mc:Choice>
    <mc:Fallback xmlns="">
      <p:transition spd="slow" advTm="4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p>
        </p:txBody>
      </p:sp>
      <p:sp>
        <p:nvSpPr>
          <p:cNvPr id="5" name="Slide Number Placeholder 4"/>
          <p:cNvSpPr>
            <a:spLocks noGrp="1"/>
          </p:cNvSpPr>
          <p:nvPr>
            <p:ph type="sldNum" sz="quarter" idx="12"/>
          </p:nvPr>
        </p:nvSpPr>
        <p:spPr/>
        <p:txBody>
          <a:bodyPr/>
          <a:lstStyle/>
          <a:p>
            <a:fld id="{3ED2F72D-AE24-43E2-B803-5A65F036F094}" type="slidenum">
              <a:rPr lang="en-GB" smtClean="0"/>
              <a:t>27</a:t>
            </a:fld>
            <a:endParaRPr lang="en-GB" dirty="0"/>
          </a:p>
        </p:txBody>
      </p:sp>
      <p:sp>
        <p:nvSpPr>
          <p:cNvPr id="2" name="TextBox 1">
            <a:extLst>
              <a:ext uri="{FF2B5EF4-FFF2-40B4-BE49-F238E27FC236}">
                <a16:creationId xmlns:a16="http://schemas.microsoft.com/office/drawing/2014/main" id="{C290FB63-3FC9-48DD-9CE2-A9D45DE4EA21}"/>
              </a:ext>
            </a:extLst>
          </p:cNvPr>
          <p:cNvSpPr txBox="1"/>
          <p:nvPr/>
        </p:nvSpPr>
        <p:spPr>
          <a:xfrm>
            <a:off x="304800" y="533400"/>
            <a:ext cx="8305800" cy="5693866"/>
          </a:xfrm>
          <a:prstGeom prst="rect">
            <a:avLst/>
          </a:prstGeom>
          <a:noFill/>
        </p:spPr>
        <p:txBody>
          <a:bodyPr wrap="square" rtlCol="0">
            <a:spAutoFit/>
          </a:bodyPr>
          <a:lstStyle/>
          <a:p>
            <a:r>
              <a:rPr lang="en-US" sz="2800" dirty="0"/>
              <a:t>Note on this </a:t>
            </a:r>
            <a:r>
              <a:rPr lang="en-US" sz="2800" dirty="0" err="1"/>
              <a:t>Optimista</a:t>
            </a:r>
            <a:r>
              <a:rPr lang="en-US" sz="2800" dirty="0"/>
              <a:t> approach, which finds the best allocation, then “flips a coin” to determine which arm gets which treatment:</a:t>
            </a:r>
          </a:p>
          <a:p>
            <a:endParaRPr lang="en-US" sz="2800" dirty="0"/>
          </a:p>
          <a:p>
            <a:r>
              <a:rPr lang="en-US" sz="2800" dirty="0"/>
              <a:t>It is unbiased, has some advantages, although clearly it is not </a:t>
            </a:r>
            <a:r>
              <a:rPr lang="en-US" sz="2800" i="1" dirty="0"/>
              <a:t>valid</a:t>
            </a:r>
            <a:r>
              <a:rPr lang="en-US" sz="2800" dirty="0"/>
              <a:t>. And, a randomization analysis is not possible, although a similar bootstrap-based method could be used.</a:t>
            </a:r>
          </a:p>
          <a:p>
            <a:endParaRPr lang="en-US" sz="2800" dirty="0"/>
          </a:p>
          <a:p>
            <a:r>
              <a:rPr lang="en-US" sz="2800" dirty="0"/>
              <a:t>However, it can be justified under a Bayesian argument (“Why Experimenters Might Not always Want to Randomize, and What They Could Do Instead” </a:t>
            </a:r>
          </a:p>
          <a:p>
            <a:r>
              <a:rPr lang="en-US" sz="2800" dirty="0" err="1"/>
              <a:t>Kasy</a:t>
            </a:r>
            <a:r>
              <a:rPr lang="en-US" sz="2800" dirty="0"/>
              <a:t>, Political Analysis 2016.)</a:t>
            </a:r>
          </a:p>
        </p:txBody>
      </p:sp>
      <p:sp>
        <p:nvSpPr>
          <p:cNvPr id="3" name="TextBox 2">
            <a:extLst>
              <a:ext uri="{FF2B5EF4-FFF2-40B4-BE49-F238E27FC236}">
                <a16:creationId xmlns:a16="http://schemas.microsoft.com/office/drawing/2014/main" id="{0173A552-0656-4634-9989-86E5FC20754D}"/>
              </a:ext>
            </a:extLst>
          </p:cNvPr>
          <p:cNvSpPr txBox="1"/>
          <p:nvPr/>
        </p:nvSpPr>
        <p:spPr>
          <a:xfrm>
            <a:off x="685800" y="6356350"/>
            <a:ext cx="7563930" cy="369332"/>
          </a:xfrm>
          <a:prstGeom prst="rect">
            <a:avLst/>
          </a:prstGeom>
          <a:noFill/>
        </p:spPr>
        <p:txBody>
          <a:bodyPr wrap="none" rtlCol="0">
            <a:spAutoFit/>
          </a:bodyPr>
          <a:lstStyle/>
          <a:p>
            <a:r>
              <a:rPr lang="en-GB" sz="1800" b="1" dirty="0"/>
              <a:t>Problem for (?)-&gt; Avoid the </a:t>
            </a:r>
            <a:r>
              <a:rPr lang="en-GB" sz="1800" b="1" i="1" dirty="0"/>
              <a:t>appearance</a:t>
            </a:r>
            <a:r>
              <a:rPr lang="en-GB" sz="1800" b="1" dirty="0"/>
              <a:t> of bias on the part of the investigator.</a:t>
            </a:r>
          </a:p>
        </p:txBody>
      </p:sp>
      <p:pic>
        <p:nvPicPr>
          <p:cNvPr id="6" name="Audio 5">
            <a:hlinkClick r:id="" action="ppaction://media"/>
            <a:extLst>
              <a:ext uri="{FF2B5EF4-FFF2-40B4-BE49-F238E27FC236}">
                <a16:creationId xmlns:a16="http://schemas.microsoft.com/office/drawing/2014/main" id="{5250EE47-1BC0-4DEA-9762-7C377769D7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80583"/>
    </mc:Choice>
    <mc:Fallback xmlns="">
      <p:transition spd="slow" advTm="80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Turns out, for once, the economists were beat out by the biostatisticians:</a:t>
            </a:r>
          </a:p>
        </p:txBody>
      </p:sp>
      <p:sp>
        <p:nvSpPr>
          <p:cNvPr id="3" name="Slide Number Placeholder 2"/>
          <p:cNvSpPr>
            <a:spLocks noGrp="1"/>
          </p:cNvSpPr>
          <p:nvPr>
            <p:ph type="sldNum" sz="quarter" idx="12"/>
          </p:nvPr>
        </p:nvSpPr>
        <p:spPr/>
        <p:txBody>
          <a:bodyPr/>
          <a:lstStyle/>
          <a:p>
            <a:fld id="{3ED2F72D-AE24-43E2-B803-5A65F036F094}" type="slidenum">
              <a:rPr lang="en-GB" smtClean="0"/>
              <a:t>28</a:t>
            </a:fld>
            <a:endParaRPr lang="en-GB" dirty="0"/>
          </a:p>
        </p:txBody>
      </p:sp>
      <p:sp>
        <p:nvSpPr>
          <p:cNvPr id="4" name="TextBox 3"/>
          <p:cNvSpPr txBox="1"/>
          <p:nvPr/>
        </p:nvSpPr>
        <p:spPr>
          <a:xfrm>
            <a:off x="457200" y="1295400"/>
            <a:ext cx="8458200" cy="5539978"/>
          </a:xfrm>
          <a:prstGeom prst="rect">
            <a:avLst/>
          </a:prstGeom>
          <a:noFill/>
        </p:spPr>
        <p:txBody>
          <a:bodyPr wrap="square" rtlCol="0">
            <a:spAutoFit/>
          </a:bodyPr>
          <a:lstStyle/>
          <a:p>
            <a:r>
              <a:rPr lang="en-US" sz="2400" dirty="0"/>
              <a:t>The ‘‘best balance’’ allocation led to optimal balance in</a:t>
            </a:r>
          </a:p>
          <a:p>
            <a:r>
              <a:rPr lang="en-US" sz="2400" dirty="0"/>
              <a:t> cluster-controlled trials. De Hoopa, et al. 2012 J </a:t>
            </a:r>
            <a:r>
              <a:rPr lang="en-US" sz="2400" dirty="0" err="1"/>
              <a:t>Clin</a:t>
            </a:r>
            <a:r>
              <a:rPr lang="en-US" sz="2400" dirty="0"/>
              <a:t> Epi</a:t>
            </a:r>
          </a:p>
          <a:p>
            <a:endParaRPr lang="en-US" sz="2400" dirty="0"/>
          </a:p>
          <a:p>
            <a:r>
              <a:rPr lang="en-US" sz="2400" i="1" dirty="0"/>
              <a:t>credits:</a:t>
            </a:r>
          </a:p>
          <a:p>
            <a:endParaRPr lang="en-US" sz="2400" i="1" dirty="0"/>
          </a:p>
          <a:p>
            <a:r>
              <a:rPr lang="en-US" sz="2400" dirty="0" err="1"/>
              <a:t>Studywise</a:t>
            </a:r>
            <a:r>
              <a:rPr lang="en-US" sz="2400" dirty="0"/>
              <a:t> minimization: A treatment allocation method that improves balance among treatment groups and makes </a:t>
            </a:r>
            <a:r>
              <a:rPr lang="en-US" sz="2400"/>
              <a:t>allocation unpredictable.  </a:t>
            </a:r>
            <a:r>
              <a:rPr lang="en-US" sz="2400" dirty="0"/>
              <a:t>Perry, et al. 2010 J </a:t>
            </a:r>
            <a:r>
              <a:rPr lang="en-US" sz="2400" dirty="0" err="1"/>
              <a:t>Clin</a:t>
            </a:r>
            <a:r>
              <a:rPr lang="en-US" sz="2400" dirty="0"/>
              <a:t> Epi</a:t>
            </a:r>
          </a:p>
          <a:p>
            <a:endParaRPr lang="en-US" sz="2400" dirty="0"/>
          </a:p>
          <a:p>
            <a:r>
              <a:rPr lang="en-US" sz="2400" i="1" dirty="0"/>
              <a:t>with having come up with the idea:</a:t>
            </a:r>
          </a:p>
          <a:p>
            <a:endParaRPr lang="en-US" sz="2400" dirty="0"/>
          </a:p>
          <a:p>
            <a:r>
              <a:rPr lang="en-US" sz="2400" dirty="0"/>
              <a:t>Find the set of allocations that minimizes the imbalance, then randomly choose one of those. They don’t mention that the set may consist of 1!</a:t>
            </a:r>
          </a:p>
          <a:p>
            <a:endParaRPr lang="en-US" dirty="0"/>
          </a:p>
        </p:txBody>
      </p:sp>
      <p:pic>
        <p:nvPicPr>
          <p:cNvPr id="5" name="Audio 4">
            <a:hlinkClick r:id="" action="ppaction://media"/>
            <a:extLst>
              <a:ext uri="{FF2B5EF4-FFF2-40B4-BE49-F238E27FC236}">
                <a16:creationId xmlns:a16="http://schemas.microsoft.com/office/drawing/2014/main" id="{7CC1E446-1B93-44C9-8D0A-F13964BE61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62930776"/>
      </p:ext>
    </p:extLst>
  </p:cSld>
  <p:clrMapOvr>
    <a:masterClrMapping/>
  </p:clrMapOvr>
  <mc:AlternateContent xmlns:mc="http://schemas.openxmlformats.org/markup-compatibility/2006" xmlns:p14="http://schemas.microsoft.com/office/powerpoint/2010/main">
    <mc:Choice Requires="p14">
      <p:transition spd="slow" p14:dur="2000" advTm="54994"/>
    </mc:Choice>
    <mc:Fallback xmlns="">
      <p:transition spd="slow" advTm="5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CCD49-2F99-479F-AF7E-62A438E45E8C}"/>
              </a:ext>
            </a:extLst>
          </p:cNvPr>
          <p:cNvSpPr>
            <a:spLocks noGrp="1"/>
          </p:cNvSpPr>
          <p:nvPr>
            <p:ph type="title"/>
          </p:nvPr>
        </p:nvSpPr>
        <p:spPr>
          <a:xfrm>
            <a:off x="457200" y="838200"/>
            <a:ext cx="8229600" cy="1143000"/>
          </a:xfrm>
        </p:spPr>
        <p:txBody>
          <a:bodyPr>
            <a:normAutofit fontScale="90000"/>
          </a:bodyPr>
          <a:lstStyle/>
          <a:p>
            <a:r>
              <a:rPr lang="en-US" dirty="0"/>
              <a:t>But enough of all that…</a:t>
            </a:r>
            <a:br>
              <a:rPr lang="en-US" dirty="0"/>
            </a:br>
            <a:r>
              <a:rPr lang="en-US" i="1" dirty="0" err="1"/>
              <a:t>revenons</a:t>
            </a:r>
            <a:r>
              <a:rPr lang="en-US" i="1" dirty="0"/>
              <a:t> à </a:t>
            </a:r>
            <a:r>
              <a:rPr lang="en-US" i="1" dirty="0" err="1"/>
              <a:t>nos</a:t>
            </a:r>
            <a:r>
              <a:rPr lang="en-US" i="1" dirty="0"/>
              <a:t> </a:t>
            </a:r>
            <a:r>
              <a:rPr lang="en-US" i="1" dirty="0" err="1"/>
              <a:t>mou</a:t>
            </a:r>
            <a:r>
              <a:rPr lang="en-US" i="1" dirty="0"/>
              <a:t>(l)tons!</a:t>
            </a:r>
            <a:br>
              <a:rPr lang="en-US" i="1" dirty="0"/>
            </a:br>
            <a:endParaRPr lang="en-US" i="1" dirty="0"/>
          </a:p>
        </p:txBody>
      </p:sp>
      <p:sp>
        <p:nvSpPr>
          <p:cNvPr id="3" name="Slide Number Placeholder 2">
            <a:extLst>
              <a:ext uri="{FF2B5EF4-FFF2-40B4-BE49-F238E27FC236}">
                <a16:creationId xmlns:a16="http://schemas.microsoft.com/office/drawing/2014/main" id="{ACD95B54-82F4-4472-91C7-F0028EBFC0FE}"/>
              </a:ext>
            </a:extLst>
          </p:cNvPr>
          <p:cNvSpPr>
            <a:spLocks noGrp="1"/>
          </p:cNvSpPr>
          <p:nvPr>
            <p:ph type="sldNum" sz="quarter" idx="12"/>
          </p:nvPr>
        </p:nvSpPr>
        <p:spPr/>
        <p:txBody>
          <a:bodyPr/>
          <a:lstStyle/>
          <a:p>
            <a:fld id="{3ED2F72D-AE24-43E2-B803-5A65F036F094}" type="slidenum">
              <a:rPr lang="en-GB" smtClean="0"/>
              <a:t>29</a:t>
            </a:fld>
            <a:endParaRPr lang="en-GB" dirty="0"/>
          </a:p>
        </p:txBody>
      </p:sp>
      <p:pic>
        <p:nvPicPr>
          <p:cNvPr id="5" name="Picture 4"/>
          <p:cNvPicPr>
            <a:picLocks noChangeAspect="1"/>
          </p:cNvPicPr>
          <p:nvPr/>
        </p:nvPicPr>
        <p:blipFill>
          <a:blip r:embed="rId4"/>
          <a:stretch>
            <a:fillRect/>
          </a:stretch>
        </p:blipFill>
        <p:spPr>
          <a:xfrm>
            <a:off x="1981200" y="1905000"/>
            <a:ext cx="5225103" cy="3805238"/>
          </a:xfrm>
          <a:prstGeom prst="rect">
            <a:avLst/>
          </a:prstGeom>
        </p:spPr>
      </p:pic>
      <p:sp>
        <p:nvSpPr>
          <p:cNvPr id="4" name="TextBox 3"/>
          <p:cNvSpPr txBox="1"/>
          <p:nvPr/>
        </p:nvSpPr>
        <p:spPr>
          <a:xfrm>
            <a:off x="2743200" y="5979842"/>
            <a:ext cx="4090992" cy="400110"/>
          </a:xfrm>
          <a:prstGeom prst="rect">
            <a:avLst/>
          </a:prstGeom>
          <a:noFill/>
        </p:spPr>
        <p:txBody>
          <a:bodyPr wrap="none" rtlCol="0">
            <a:spAutoFit/>
          </a:bodyPr>
          <a:lstStyle/>
          <a:p>
            <a:r>
              <a:rPr lang="en-US" sz="2000" i="1" dirty="0"/>
              <a:t>(let’s get back to the matter at hand!)</a:t>
            </a:r>
            <a:endParaRPr lang="en-GB" sz="2000" i="1" dirty="0"/>
          </a:p>
        </p:txBody>
      </p:sp>
      <p:pic>
        <p:nvPicPr>
          <p:cNvPr id="6" name="Audio 5">
            <a:hlinkClick r:id="" action="ppaction://media"/>
            <a:extLst>
              <a:ext uri="{FF2B5EF4-FFF2-40B4-BE49-F238E27FC236}">
                <a16:creationId xmlns:a16="http://schemas.microsoft.com/office/drawing/2014/main" id="{6E03F9A5-1279-4684-AF5B-20BE028D5F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25687177"/>
      </p:ext>
    </p:extLst>
  </p:cSld>
  <p:clrMapOvr>
    <a:masterClrMapping/>
  </p:clrMapOvr>
  <mc:AlternateContent xmlns:mc="http://schemas.openxmlformats.org/markup-compatibility/2006" xmlns:p14="http://schemas.microsoft.com/office/powerpoint/2010/main">
    <mc:Choice Requires="p14">
      <p:transition spd="slow" p14:dur="2000" advTm="4143"/>
    </mc:Choice>
    <mc:Fallback xmlns="">
      <p:transition spd="slow" advTm="4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Why Do We Randomize?</a:t>
            </a:r>
            <a:endParaRPr lang="en-GB" dirty="0"/>
          </a:p>
        </p:txBody>
      </p:sp>
      <p:sp>
        <p:nvSpPr>
          <p:cNvPr id="5" name="Slide Number Placeholder 4"/>
          <p:cNvSpPr>
            <a:spLocks noGrp="1"/>
          </p:cNvSpPr>
          <p:nvPr>
            <p:ph type="sldNum" sz="quarter" idx="12"/>
          </p:nvPr>
        </p:nvSpPr>
        <p:spPr/>
        <p:txBody>
          <a:bodyPr/>
          <a:lstStyle/>
          <a:p>
            <a:fld id="{3ED2F72D-AE24-43E2-B803-5A65F036F094}" type="slidenum">
              <a:rPr lang="en-GB" smtClean="0"/>
              <a:t>3</a:t>
            </a:fld>
            <a:endParaRPr lang="en-GB" dirty="0"/>
          </a:p>
        </p:txBody>
      </p:sp>
      <p:sp>
        <p:nvSpPr>
          <p:cNvPr id="2" name="Rectangle 1">
            <a:extLst>
              <a:ext uri="{FF2B5EF4-FFF2-40B4-BE49-F238E27FC236}">
                <a16:creationId xmlns:a16="http://schemas.microsoft.com/office/drawing/2014/main" id="{C22C213A-2A4A-4426-B6E8-52BA4A3A57DB}"/>
              </a:ext>
            </a:extLst>
          </p:cNvPr>
          <p:cNvSpPr/>
          <p:nvPr/>
        </p:nvSpPr>
        <p:spPr>
          <a:xfrm>
            <a:off x="914400" y="1274564"/>
            <a:ext cx="6705600" cy="4893647"/>
          </a:xfrm>
          <a:prstGeom prst="rect">
            <a:avLst/>
          </a:prstGeom>
        </p:spPr>
        <p:txBody>
          <a:bodyPr wrap="square">
            <a:spAutoFit/>
          </a:bodyPr>
          <a:lstStyle/>
          <a:p>
            <a:pPr marL="285750" indent="-285750">
              <a:buFont typeface="Arial" panose="020B0604020202020204" pitchFamily="34" charset="0"/>
              <a:buChar char="•"/>
            </a:pPr>
            <a:r>
              <a:rPr lang="en-GB" sz="2400" dirty="0"/>
              <a:t>Avoid bias by investigator in treatment allocation.</a:t>
            </a:r>
            <a:endParaRPr lang="en-US" sz="2400" dirty="0"/>
          </a:p>
          <a:p>
            <a:pPr marL="285750" indent="-285750">
              <a:buFont typeface="Arial" panose="020B0604020202020204" pitchFamily="34" charset="0"/>
              <a:buChar char="•"/>
            </a:pPr>
            <a:r>
              <a:rPr lang="en-GB" sz="2400" b="1" dirty="0"/>
              <a:t>Avoid the </a:t>
            </a:r>
            <a:r>
              <a:rPr lang="en-GB" sz="2400" b="1" i="1" dirty="0"/>
              <a:t>appearance</a:t>
            </a:r>
            <a:r>
              <a:rPr lang="en-GB" sz="2400" b="1" dirty="0"/>
              <a:t> of bias on the part of the investigator.</a:t>
            </a:r>
          </a:p>
          <a:p>
            <a:pPr marL="285750" indent="-285750">
              <a:buFont typeface="Arial" panose="020B0604020202020204" pitchFamily="34" charset="0"/>
              <a:buChar char="•"/>
            </a:pPr>
            <a:r>
              <a:rPr lang="en-GB" sz="2400" dirty="0"/>
              <a:t>Attempt to achieve balance on identified potential confounders.</a:t>
            </a:r>
          </a:p>
          <a:p>
            <a:pPr marL="285750" indent="-285750">
              <a:buFont typeface="Arial" panose="020B0604020202020204" pitchFamily="34" charset="0"/>
              <a:buChar char="•"/>
            </a:pPr>
            <a:r>
              <a:rPr lang="en-GB" sz="2400" dirty="0"/>
              <a:t>Attempt to achieve balance on unidentified potential confounders.</a:t>
            </a:r>
          </a:p>
          <a:p>
            <a:pPr marL="285750" indent="-285750">
              <a:buFont typeface="Arial" panose="020B0604020202020204" pitchFamily="34" charset="0"/>
              <a:buChar char="•"/>
            </a:pPr>
            <a:r>
              <a:rPr lang="en-US" sz="2400" dirty="0"/>
              <a:t>Help ensure masking (blinding).</a:t>
            </a:r>
          </a:p>
          <a:p>
            <a:pPr marL="285750" indent="-285750">
              <a:buFont typeface="Arial" panose="020B0604020202020204" pitchFamily="34" charset="0"/>
              <a:buChar char="•"/>
            </a:pPr>
            <a:r>
              <a:rPr lang="en-GB" sz="2400" dirty="0"/>
              <a:t>By-product: convenient way to assign treatments.</a:t>
            </a:r>
          </a:p>
          <a:p>
            <a:pPr marL="285750" indent="-285750">
              <a:buFont typeface="Arial" panose="020B0604020202020204" pitchFamily="34" charset="0"/>
              <a:buChar char="•"/>
            </a:pPr>
            <a:r>
              <a:rPr lang="en-GB" sz="2400" dirty="0"/>
              <a:t>A minority position among statisticians is that randomization is </a:t>
            </a:r>
            <a:r>
              <a:rPr lang="en-GB" sz="2400" i="1" dirty="0"/>
              <a:t>necessary</a:t>
            </a:r>
            <a:r>
              <a:rPr lang="en-GB" sz="2400" dirty="0"/>
              <a:t> for statistical inference.  But for most of us, it is the clusters’ outcomes that are the random variables.</a:t>
            </a:r>
          </a:p>
        </p:txBody>
      </p:sp>
      <p:pic>
        <p:nvPicPr>
          <p:cNvPr id="3" name="Audio 2">
            <a:hlinkClick r:id="" action="ppaction://media"/>
            <a:extLst>
              <a:ext uri="{FF2B5EF4-FFF2-40B4-BE49-F238E27FC236}">
                <a16:creationId xmlns:a16="http://schemas.microsoft.com/office/drawing/2014/main" id="{4D154A09-DCC2-4FF8-9127-9FFD66B5E5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38322"/>
    </mc:Choice>
    <mc:Fallback xmlns="">
      <p:transition spd="slow" advTm="38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33ADD-A175-41DB-9630-7EA814C482D9}"/>
              </a:ext>
            </a:extLst>
          </p:cNvPr>
          <p:cNvSpPr>
            <a:spLocks noGrp="1"/>
          </p:cNvSpPr>
          <p:nvPr>
            <p:ph type="title"/>
          </p:nvPr>
        </p:nvSpPr>
        <p:spPr>
          <a:xfrm>
            <a:off x="457200" y="609600"/>
            <a:ext cx="8229600" cy="990600"/>
          </a:xfrm>
        </p:spPr>
        <p:txBody>
          <a:bodyPr>
            <a:normAutofit fontScale="90000"/>
          </a:bodyPr>
          <a:lstStyle/>
          <a:p>
            <a:r>
              <a:rPr lang="en-US" sz="3100" dirty="0"/>
              <a:t>What can be the effects of a non-valid design</a:t>
            </a:r>
            <a:br>
              <a:rPr lang="en-US" sz="3100" dirty="0"/>
            </a:br>
            <a:r>
              <a:rPr lang="en-US" sz="3100" dirty="0"/>
              <a:t>on its frequentist properties?</a:t>
            </a:r>
            <a:br>
              <a:rPr lang="en-US" dirty="0"/>
            </a:br>
            <a:endParaRPr lang="en-US" dirty="0"/>
          </a:p>
        </p:txBody>
      </p:sp>
      <p:sp>
        <p:nvSpPr>
          <p:cNvPr id="3" name="Slide Number Placeholder 2">
            <a:extLst>
              <a:ext uri="{FF2B5EF4-FFF2-40B4-BE49-F238E27FC236}">
                <a16:creationId xmlns:a16="http://schemas.microsoft.com/office/drawing/2014/main" id="{F47F6081-6A9B-4AE9-9999-ABBEC922AA26}"/>
              </a:ext>
            </a:extLst>
          </p:cNvPr>
          <p:cNvSpPr>
            <a:spLocks noGrp="1"/>
          </p:cNvSpPr>
          <p:nvPr>
            <p:ph type="sldNum" sz="quarter" idx="12"/>
          </p:nvPr>
        </p:nvSpPr>
        <p:spPr/>
        <p:txBody>
          <a:bodyPr/>
          <a:lstStyle/>
          <a:p>
            <a:fld id="{3ED2F72D-AE24-43E2-B803-5A65F036F094}" type="slidenum">
              <a:rPr lang="en-GB" smtClean="0"/>
              <a:t>30</a:t>
            </a:fld>
            <a:endParaRPr lang="en-GB" dirty="0"/>
          </a:p>
        </p:txBody>
      </p:sp>
      <p:sp>
        <p:nvSpPr>
          <p:cNvPr id="4" name="Rectangle 3">
            <a:extLst>
              <a:ext uri="{FF2B5EF4-FFF2-40B4-BE49-F238E27FC236}">
                <a16:creationId xmlns:a16="http://schemas.microsoft.com/office/drawing/2014/main" id="{7F63EA3A-98BC-49F3-9DAA-22DFC777755F}"/>
              </a:ext>
            </a:extLst>
          </p:cNvPr>
          <p:cNvSpPr/>
          <p:nvPr/>
        </p:nvSpPr>
        <p:spPr>
          <a:xfrm>
            <a:off x="533400" y="1327839"/>
            <a:ext cx="8153400" cy="4635115"/>
          </a:xfrm>
          <a:prstGeom prst="rect">
            <a:avLst/>
          </a:prstGeom>
        </p:spPr>
        <p:txBody>
          <a:bodyPr wrap="square">
            <a:spAutoFit/>
          </a:bodyPr>
          <a:lstStyle/>
          <a:p>
            <a:pPr>
              <a:lnSpc>
                <a:spcPct val="90000"/>
              </a:lnSpc>
              <a:buFontTx/>
              <a:buNone/>
            </a:pPr>
            <a:r>
              <a:rPr lang="en-US" sz="2200" dirty="0"/>
              <a:t>This can be a problem when there is correlation among units, which can arise in many geographically-related ways in group-randomized trials.</a:t>
            </a:r>
          </a:p>
          <a:p>
            <a:pPr>
              <a:lnSpc>
                <a:spcPct val="90000"/>
              </a:lnSpc>
              <a:buFontTx/>
              <a:buNone/>
            </a:pPr>
            <a:endParaRPr lang="en-US" sz="2200" dirty="0"/>
          </a:p>
          <a:p>
            <a:pPr>
              <a:lnSpc>
                <a:spcPct val="90000"/>
              </a:lnSpc>
              <a:buFontTx/>
              <a:buNone/>
            </a:pPr>
            <a:r>
              <a:rPr lang="en-US" sz="2200" dirty="0"/>
              <a:t>If a set of constraints results in, say, a pair of units being together in the same arm 90% of the time, then have effectively lost a </a:t>
            </a:r>
            <a:r>
              <a:rPr lang="en-US" sz="2200" dirty="0" err="1"/>
              <a:t>d.f.</a:t>
            </a:r>
            <a:r>
              <a:rPr lang="en-US" sz="2200" dirty="0"/>
              <a:t> if their responses are also highly (positively) correlated. If we analyze assuming N units, but really only have N-1, then Type I error is slightly inflated.</a:t>
            </a:r>
          </a:p>
          <a:p>
            <a:pPr>
              <a:lnSpc>
                <a:spcPct val="90000"/>
              </a:lnSpc>
              <a:buFontTx/>
              <a:buNone/>
            </a:pPr>
            <a:endParaRPr lang="en-US" sz="2200" dirty="0"/>
          </a:p>
          <a:p>
            <a:pPr>
              <a:lnSpc>
                <a:spcPct val="90000"/>
              </a:lnSpc>
              <a:buFontTx/>
              <a:buNone/>
            </a:pPr>
            <a:r>
              <a:rPr lang="en-US" sz="2200" dirty="0"/>
              <a:t>But even in fairly extreme situations, only from 0.05 to 0.07 or so.  Still, we would want to check validity, to avoid a rise to as much as 0.07.</a:t>
            </a:r>
          </a:p>
          <a:p>
            <a:pPr>
              <a:lnSpc>
                <a:spcPct val="90000"/>
              </a:lnSpc>
              <a:buFontTx/>
              <a:buNone/>
            </a:pPr>
            <a:endParaRPr lang="en-US" sz="2200" dirty="0"/>
          </a:p>
          <a:p>
            <a:endParaRPr lang="en-GB" dirty="0"/>
          </a:p>
        </p:txBody>
      </p:sp>
      <p:pic>
        <p:nvPicPr>
          <p:cNvPr id="5" name="Audio 4">
            <a:hlinkClick r:id="" action="ppaction://media"/>
            <a:extLst>
              <a:ext uri="{FF2B5EF4-FFF2-40B4-BE49-F238E27FC236}">
                <a16:creationId xmlns:a16="http://schemas.microsoft.com/office/drawing/2014/main" id="{E590D681-1D95-4C28-BEE1-E4943F3941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11830965"/>
      </p:ext>
    </p:extLst>
  </p:cSld>
  <p:clrMapOvr>
    <a:masterClrMapping/>
  </p:clrMapOvr>
  <mc:AlternateContent xmlns:mc="http://schemas.openxmlformats.org/markup-compatibility/2006" xmlns:p14="http://schemas.microsoft.com/office/powerpoint/2010/main">
    <mc:Choice Requires="p14">
      <p:transition spd="slow" p14:dur="2000" advTm="74011"/>
    </mc:Choice>
    <mc:Fallback xmlns="">
      <p:transition spd="slow" advTm="7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716-FBAB-469D-8B7F-4C1F22D7F031}"/>
              </a:ext>
            </a:extLst>
          </p:cNvPr>
          <p:cNvSpPr>
            <a:spLocks noGrp="1"/>
          </p:cNvSpPr>
          <p:nvPr>
            <p:ph type="title"/>
          </p:nvPr>
        </p:nvSpPr>
        <p:spPr/>
        <p:txBody>
          <a:bodyPr/>
          <a:lstStyle/>
          <a:p>
            <a:r>
              <a:rPr lang="en-US" dirty="0"/>
              <a:t>So:</a:t>
            </a:r>
          </a:p>
        </p:txBody>
      </p:sp>
      <p:sp>
        <p:nvSpPr>
          <p:cNvPr id="3" name="Slide Number Placeholder 2">
            <a:extLst>
              <a:ext uri="{FF2B5EF4-FFF2-40B4-BE49-F238E27FC236}">
                <a16:creationId xmlns:a16="http://schemas.microsoft.com/office/drawing/2014/main" id="{4EA1F0AC-1F14-45C7-88F2-56188A37EAE5}"/>
              </a:ext>
            </a:extLst>
          </p:cNvPr>
          <p:cNvSpPr>
            <a:spLocks noGrp="1"/>
          </p:cNvSpPr>
          <p:nvPr>
            <p:ph type="sldNum" sz="quarter" idx="12"/>
          </p:nvPr>
        </p:nvSpPr>
        <p:spPr/>
        <p:txBody>
          <a:bodyPr/>
          <a:lstStyle/>
          <a:p>
            <a:fld id="{3ED2F72D-AE24-43E2-B803-5A65F036F094}" type="slidenum">
              <a:rPr lang="en-GB" smtClean="0"/>
              <a:t>31</a:t>
            </a:fld>
            <a:endParaRPr lang="en-GB" dirty="0"/>
          </a:p>
        </p:txBody>
      </p:sp>
      <p:sp>
        <p:nvSpPr>
          <p:cNvPr id="4" name="Rectangle 3">
            <a:extLst>
              <a:ext uri="{FF2B5EF4-FFF2-40B4-BE49-F238E27FC236}">
                <a16:creationId xmlns:a16="http://schemas.microsoft.com/office/drawing/2014/main" id="{76234420-57A5-497C-908E-D94D40828A27}"/>
              </a:ext>
            </a:extLst>
          </p:cNvPr>
          <p:cNvSpPr/>
          <p:nvPr/>
        </p:nvSpPr>
        <p:spPr>
          <a:xfrm>
            <a:off x="838200" y="1219200"/>
            <a:ext cx="7620000" cy="3582519"/>
          </a:xfrm>
          <a:prstGeom prst="rect">
            <a:avLst/>
          </a:prstGeom>
        </p:spPr>
        <p:txBody>
          <a:bodyPr wrap="square">
            <a:spAutoFit/>
          </a:bodyPr>
          <a:lstStyle/>
          <a:p>
            <a:pPr>
              <a:lnSpc>
                <a:spcPct val="90000"/>
              </a:lnSpc>
              <a:buFontTx/>
              <a:buNone/>
            </a:pPr>
            <a:r>
              <a:rPr lang="en-US" sz="2800" dirty="0"/>
              <a:t>If we want balance on a bunch of covariates, we can constrain the randomization space.</a:t>
            </a:r>
          </a:p>
          <a:p>
            <a:pPr>
              <a:lnSpc>
                <a:spcPct val="90000"/>
              </a:lnSpc>
              <a:buFontTx/>
              <a:buNone/>
            </a:pPr>
            <a:r>
              <a:rPr lang="en-US" sz="2800" dirty="0"/>
              <a:t>If we do so, and we want to use the full array of analysis methods, need to check for near-validity.</a:t>
            </a:r>
          </a:p>
          <a:p>
            <a:pPr>
              <a:lnSpc>
                <a:spcPct val="90000"/>
              </a:lnSpc>
              <a:buFontTx/>
              <a:buNone/>
            </a:pPr>
            <a:endParaRPr lang="en-US" sz="2800" dirty="0"/>
          </a:p>
          <a:p>
            <a:pPr>
              <a:lnSpc>
                <a:spcPct val="90000"/>
              </a:lnSpc>
            </a:pPr>
            <a:r>
              <a:rPr lang="en-US" sz="2800" dirty="0"/>
              <a:t>Else, we must use randomization-test based analyses; or, regressing on the constraining covariates can help </a:t>
            </a:r>
            <a:r>
              <a:rPr lang="en-US" dirty="0"/>
              <a:t>(Li F et al. 2017 Stat Med)</a:t>
            </a:r>
          </a:p>
          <a:p>
            <a:pPr>
              <a:lnSpc>
                <a:spcPct val="90000"/>
              </a:lnSpc>
              <a:buFontTx/>
              <a:buNone/>
            </a:pPr>
            <a:endParaRPr lang="en-US" sz="2800" dirty="0"/>
          </a:p>
        </p:txBody>
      </p:sp>
      <p:pic>
        <p:nvPicPr>
          <p:cNvPr id="5" name="Audio 4">
            <a:hlinkClick r:id="" action="ppaction://media"/>
            <a:extLst>
              <a:ext uri="{FF2B5EF4-FFF2-40B4-BE49-F238E27FC236}">
                <a16:creationId xmlns:a16="http://schemas.microsoft.com/office/drawing/2014/main" id="{5182C05B-D78D-4038-BF17-174B73ED1D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52331236"/>
      </p:ext>
    </p:extLst>
  </p:cSld>
  <p:clrMapOvr>
    <a:masterClrMapping/>
  </p:clrMapOvr>
  <mc:AlternateContent xmlns:mc="http://schemas.openxmlformats.org/markup-compatibility/2006" xmlns:p14="http://schemas.microsoft.com/office/powerpoint/2010/main">
    <mc:Choice Requires="p14">
      <p:transition spd="slow" p14:dur="2000" advTm="36534"/>
    </mc:Choice>
    <mc:Fallback xmlns="">
      <p:transition spd="slow" advTm="36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107"/>
            <a:ext cx="8229600" cy="1143000"/>
          </a:xfrm>
        </p:spPr>
        <p:txBody>
          <a:bodyPr>
            <a:normAutofit fontScale="90000"/>
          </a:bodyPr>
          <a:lstStyle/>
          <a:p>
            <a:r>
              <a:rPr lang="en-US" sz="2800" i="1" dirty="0"/>
              <a:t>Lagniappe</a:t>
            </a:r>
            <a:br>
              <a:rPr lang="en-US" sz="2800" dirty="0"/>
            </a:br>
            <a:r>
              <a:rPr lang="en-US" sz="2800" dirty="0"/>
              <a:t>By the way…more research needed on how to constrain randomization of stepped wedge designs: </a:t>
            </a:r>
            <a:endParaRPr lang="en-GB" sz="2800" dirty="0"/>
          </a:p>
        </p:txBody>
      </p:sp>
      <p:sp>
        <p:nvSpPr>
          <p:cNvPr id="4" name="Slide Number Placeholder 3"/>
          <p:cNvSpPr>
            <a:spLocks noGrp="1"/>
          </p:cNvSpPr>
          <p:nvPr>
            <p:ph type="sldNum" sz="quarter" idx="12"/>
          </p:nvPr>
        </p:nvSpPr>
        <p:spPr/>
        <p:txBody>
          <a:bodyPr/>
          <a:lstStyle/>
          <a:p>
            <a:fld id="{3ED2F72D-AE24-43E2-B803-5A65F036F094}" type="slidenum">
              <a:rPr lang="en-GB" smtClean="0"/>
              <a:t>32</a:t>
            </a:fld>
            <a:endParaRPr lang="en-GB"/>
          </a:p>
        </p:txBody>
      </p:sp>
      <p:sp>
        <p:nvSpPr>
          <p:cNvPr id="3" name="Content Placeholder 2"/>
          <p:cNvSpPr>
            <a:spLocks noGrp="1"/>
          </p:cNvSpPr>
          <p:nvPr>
            <p:ph idx="4294967295"/>
          </p:nvPr>
        </p:nvSpPr>
        <p:spPr>
          <a:xfrm>
            <a:off x="448491" y="1752600"/>
            <a:ext cx="8229600" cy="4525963"/>
          </a:xfrm>
        </p:spPr>
        <p:txBody>
          <a:bodyPr>
            <a:normAutofit/>
          </a:bodyPr>
          <a:lstStyle/>
          <a:p>
            <a:r>
              <a:rPr lang="en-US" sz="2600" dirty="0"/>
              <a:t>What balancing criterion to use? </a:t>
            </a:r>
          </a:p>
          <a:p>
            <a:pPr marL="0" indent="0">
              <a:buNone/>
            </a:pPr>
            <a:r>
              <a:rPr lang="en-US" sz="2600" dirty="0"/>
              <a:t>      Moulton et al. (Clinical Trials 2007) used </a:t>
            </a:r>
          </a:p>
          <a:p>
            <a:pPr marL="0" indent="0">
              <a:buNone/>
            </a:pPr>
            <a:r>
              <a:rPr lang="en-US" sz="2600" dirty="0"/>
              <a:t>        covariate-weighted months in control vs. intervention  </a:t>
            </a:r>
          </a:p>
          <a:p>
            <a:pPr marL="0" indent="0">
              <a:buNone/>
            </a:pPr>
            <a:r>
              <a:rPr lang="en-US" sz="2600" dirty="0"/>
              <a:t>        phase, but there must be something better.</a:t>
            </a:r>
          </a:p>
          <a:p>
            <a:pPr marL="0" indent="0">
              <a:buNone/>
            </a:pPr>
            <a:endParaRPr lang="en-US" sz="2600" dirty="0"/>
          </a:p>
          <a:p>
            <a:r>
              <a:rPr lang="en-US" sz="2600" dirty="0"/>
              <a:t>How to test for validity?</a:t>
            </a:r>
          </a:p>
          <a:p>
            <a:pPr marL="0" indent="0">
              <a:buNone/>
            </a:pPr>
            <a:r>
              <a:rPr lang="en-US" sz="2600" dirty="0"/>
              <a:t>       e.g. examine # times a pair of units enter </a:t>
            </a:r>
          </a:p>
          <a:p>
            <a:pPr marL="0" indent="0">
              <a:buNone/>
            </a:pPr>
            <a:r>
              <a:rPr lang="en-US" sz="2600" dirty="0"/>
              <a:t>         intervention phase together, or within 1 step of each </a:t>
            </a:r>
          </a:p>
          <a:p>
            <a:pPr marL="0" indent="0">
              <a:buNone/>
            </a:pPr>
            <a:r>
              <a:rPr lang="en-US" sz="2600" dirty="0"/>
              <a:t>         other.</a:t>
            </a:r>
          </a:p>
          <a:p>
            <a:pPr marL="0" indent="0">
              <a:buNone/>
            </a:pPr>
            <a:endParaRPr lang="en-GB" sz="2800" dirty="0"/>
          </a:p>
        </p:txBody>
      </p:sp>
      <p:pic>
        <p:nvPicPr>
          <p:cNvPr id="5" name="Audio 4">
            <a:hlinkClick r:id="" action="ppaction://media"/>
            <a:extLst>
              <a:ext uri="{FF2B5EF4-FFF2-40B4-BE49-F238E27FC236}">
                <a16:creationId xmlns:a16="http://schemas.microsoft.com/office/drawing/2014/main" id="{EF1F456E-43F1-41ED-B6A8-2AC80FD2D9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006050"/>
      </p:ext>
    </p:extLst>
  </p:cSld>
  <p:clrMapOvr>
    <a:masterClrMapping/>
  </p:clrMapOvr>
  <mc:AlternateContent xmlns:mc="http://schemas.openxmlformats.org/markup-compatibility/2006" xmlns:p14="http://schemas.microsoft.com/office/powerpoint/2010/main">
    <mc:Choice Requires="p14">
      <p:transition spd="slow" p14:dur="2000" advTm="49050"/>
    </mc:Choice>
    <mc:Fallback xmlns="">
      <p:transition spd="slow" advTm="4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200" i="1" dirty="0"/>
              <a:t>Summary</a:t>
            </a:r>
            <a:endParaRPr lang="en-GB" sz="3200" dirty="0"/>
          </a:p>
        </p:txBody>
      </p:sp>
      <p:sp>
        <p:nvSpPr>
          <p:cNvPr id="5" name="Slide Number Placeholder 4"/>
          <p:cNvSpPr>
            <a:spLocks noGrp="1"/>
          </p:cNvSpPr>
          <p:nvPr>
            <p:ph type="sldNum" sz="quarter" idx="12"/>
          </p:nvPr>
        </p:nvSpPr>
        <p:spPr/>
        <p:txBody>
          <a:bodyPr/>
          <a:lstStyle/>
          <a:p>
            <a:fld id="{3ED2F72D-AE24-43E2-B803-5A65F036F094}" type="slidenum">
              <a:rPr lang="en-GB" smtClean="0"/>
              <a:t>33</a:t>
            </a:fld>
            <a:endParaRPr lang="en-GB" dirty="0"/>
          </a:p>
        </p:txBody>
      </p:sp>
      <p:sp>
        <p:nvSpPr>
          <p:cNvPr id="2" name="Rectangle 1">
            <a:extLst>
              <a:ext uri="{FF2B5EF4-FFF2-40B4-BE49-F238E27FC236}">
                <a16:creationId xmlns:a16="http://schemas.microsoft.com/office/drawing/2014/main" id="{B61EFC4F-5E90-4AA8-B5FF-ABD450FB07E8}"/>
              </a:ext>
            </a:extLst>
          </p:cNvPr>
          <p:cNvSpPr/>
          <p:nvPr/>
        </p:nvSpPr>
        <p:spPr>
          <a:xfrm>
            <a:off x="914400" y="1443841"/>
            <a:ext cx="7086600" cy="4524315"/>
          </a:xfrm>
          <a:prstGeom prst="rect">
            <a:avLst/>
          </a:prstGeom>
        </p:spPr>
        <p:txBody>
          <a:bodyPr wrap="square">
            <a:spAutoFit/>
          </a:bodyPr>
          <a:lstStyle/>
          <a:p>
            <a:endParaRPr lang="en-US" sz="2400" dirty="0"/>
          </a:p>
          <a:p>
            <a:r>
              <a:rPr lang="en-US" sz="2400" dirty="0"/>
              <a:t>1. We are always subject to the possibility of bad luck</a:t>
            </a:r>
          </a:p>
          <a:p>
            <a:endParaRPr lang="en-US" sz="2400" dirty="0"/>
          </a:p>
          <a:p>
            <a:r>
              <a:rPr lang="en-US" sz="2400" dirty="0"/>
              <a:t>2. The cause is small numbers of randomization units and lots of known and unknown potential confounders</a:t>
            </a:r>
          </a:p>
          <a:p>
            <a:endParaRPr lang="en-US" sz="2400" dirty="0"/>
          </a:p>
          <a:p>
            <a:r>
              <a:rPr lang="en-US" sz="2400" dirty="0"/>
              <a:t>3. We can constrain the randomization to minimize the maximum loss</a:t>
            </a:r>
          </a:p>
          <a:p>
            <a:endParaRPr lang="en-US" sz="2400" dirty="0"/>
          </a:p>
          <a:p>
            <a:r>
              <a:rPr lang="en-US" sz="2400" dirty="0"/>
              <a:t>4. Unless using only randomization analyses, should check to see if have </a:t>
            </a:r>
            <a:r>
              <a:rPr lang="en-US" sz="2400" dirty="0" err="1"/>
              <a:t>overconstrained</a:t>
            </a:r>
            <a:r>
              <a:rPr lang="en-US" sz="2400" dirty="0"/>
              <a:t> (loss of Fisher-Bailey validity)</a:t>
            </a:r>
            <a:endParaRPr lang="en-GB" sz="2400" dirty="0"/>
          </a:p>
        </p:txBody>
      </p:sp>
      <p:pic>
        <p:nvPicPr>
          <p:cNvPr id="3" name="Audio 2">
            <a:hlinkClick r:id="" action="ppaction://media"/>
            <a:extLst>
              <a:ext uri="{FF2B5EF4-FFF2-40B4-BE49-F238E27FC236}">
                <a16:creationId xmlns:a16="http://schemas.microsoft.com/office/drawing/2014/main" id="{3E9EA451-1A3F-48D2-BA0C-34F8B69107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38160"/>
    </mc:Choice>
    <mc:Fallback xmlns="">
      <p:transition spd="slow" advTm="3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normAutofit fontScale="90000"/>
          </a:bodyPr>
          <a:lstStyle/>
          <a:p>
            <a:r>
              <a:rPr lang="en-US" dirty="0"/>
              <a:t>But we want to do better than “attempt” to achieve balance!</a:t>
            </a:r>
            <a:endParaRPr lang="en-GB" dirty="0"/>
          </a:p>
        </p:txBody>
      </p:sp>
      <p:sp>
        <p:nvSpPr>
          <p:cNvPr id="5" name="Slide Number Placeholder 4"/>
          <p:cNvSpPr>
            <a:spLocks noGrp="1"/>
          </p:cNvSpPr>
          <p:nvPr>
            <p:ph type="sldNum" sz="quarter" idx="12"/>
          </p:nvPr>
        </p:nvSpPr>
        <p:spPr/>
        <p:txBody>
          <a:bodyPr/>
          <a:lstStyle/>
          <a:p>
            <a:fld id="{3ED2F72D-AE24-43E2-B803-5A65F036F094}" type="slidenum">
              <a:rPr lang="en-GB" smtClean="0"/>
              <a:t>4</a:t>
            </a:fld>
            <a:endParaRPr lang="en-GB" dirty="0"/>
          </a:p>
        </p:txBody>
      </p:sp>
      <p:pic>
        <p:nvPicPr>
          <p:cNvPr id="2" name="Picture 1">
            <a:extLst>
              <a:ext uri="{FF2B5EF4-FFF2-40B4-BE49-F238E27FC236}">
                <a16:creationId xmlns:a16="http://schemas.microsoft.com/office/drawing/2014/main" id="{80BF7698-CC07-4C4C-AC09-209B1F7B7D7D}"/>
              </a:ext>
            </a:extLst>
          </p:cNvPr>
          <p:cNvPicPr>
            <a:picLocks noChangeAspect="1"/>
          </p:cNvPicPr>
          <p:nvPr/>
        </p:nvPicPr>
        <p:blipFill>
          <a:blip r:embed="rId4"/>
          <a:stretch>
            <a:fillRect/>
          </a:stretch>
        </p:blipFill>
        <p:spPr>
          <a:xfrm>
            <a:off x="1524001" y="1860794"/>
            <a:ext cx="5791200" cy="4489709"/>
          </a:xfrm>
          <a:prstGeom prst="rect">
            <a:avLst/>
          </a:prstGeom>
        </p:spPr>
      </p:pic>
      <p:sp>
        <p:nvSpPr>
          <p:cNvPr id="3" name="TextBox 2">
            <a:extLst>
              <a:ext uri="{FF2B5EF4-FFF2-40B4-BE49-F238E27FC236}">
                <a16:creationId xmlns:a16="http://schemas.microsoft.com/office/drawing/2014/main" id="{98FF0AD4-EA14-4AFF-B4C4-D8963CD5DC64}"/>
              </a:ext>
            </a:extLst>
          </p:cNvPr>
          <p:cNvSpPr txBox="1"/>
          <p:nvPr/>
        </p:nvSpPr>
        <p:spPr>
          <a:xfrm>
            <a:off x="4343400" y="4953000"/>
            <a:ext cx="2927596" cy="369332"/>
          </a:xfrm>
          <a:prstGeom prst="rect">
            <a:avLst/>
          </a:prstGeom>
          <a:noFill/>
        </p:spPr>
        <p:txBody>
          <a:bodyPr wrap="none" rtlCol="0">
            <a:spAutoFit/>
          </a:bodyPr>
          <a:lstStyle/>
          <a:p>
            <a:r>
              <a:rPr lang="en-US" i="1" dirty="0">
                <a:solidFill>
                  <a:schemeClr val="accent2">
                    <a:lumMod val="20000"/>
                    <a:lumOff val="80000"/>
                  </a:schemeClr>
                </a:solidFill>
              </a:rPr>
              <a:t>From The Empire Strikes Back</a:t>
            </a:r>
          </a:p>
        </p:txBody>
      </p:sp>
      <p:pic>
        <p:nvPicPr>
          <p:cNvPr id="6" name="Audio 5">
            <a:hlinkClick r:id="" action="ppaction://media"/>
            <a:extLst>
              <a:ext uri="{FF2B5EF4-FFF2-40B4-BE49-F238E27FC236}">
                <a16:creationId xmlns:a16="http://schemas.microsoft.com/office/drawing/2014/main" id="{21BF0ECE-5CFF-49F1-9E6D-FC0DCB9C58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10250"/>
    </mc:Choice>
    <mc:Fallback xmlns="">
      <p:transition spd="slow" advTm="1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How Can We Avoid Bad Luck?</a:t>
            </a:r>
            <a:endParaRPr lang="en-GB" dirty="0"/>
          </a:p>
        </p:txBody>
      </p:sp>
      <p:sp>
        <p:nvSpPr>
          <p:cNvPr id="5" name="Slide Number Placeholder 4"/>
          <p:cNvSpPr>
            <a:spLocks noGrp="1"/>
          </p:cNvSpPr>
          <p:nvPr>
            <p:ph type="sldNum" sz="quarter" idx="12"/>
          </p:nvPr>
        </p:nvSpPr>
        <p:spPr/>
        <p:txBody>
          <a:bodyPr/>
          <a:lstStyle/>
          <a:p>
            <a:fld id="{3ED2F72D-AE24-43E2-B803-5A65F036F094}" type="slidenum">
              <a:rPr lang="en-GB" smtClean="0"/>
              <a:t>5</a:t>
            </a:fld>
            <a:endParaRPr lang="en-GB" dirty="0"/>
          </a:p>
        </p:txBody>
      </p:sp>
      <p:sp>
        <p:nvSpPr>
          <p:cNvPr id="2" name="Rectangle 1">
            <a:extLst>
              <a:ext uri="{FF2B5EF4-FFF2-40B4-BE49-F238E27FC236}">
                <a16:creationId xmlns:a16="http://schemas.microsoft.com/office/drawing/2014/main" id="{DEB5F129-9F1A-4712-B346-8BD9162D5A7B}"/>
              </a:ext>
            </a:extLst>
          </p:cNvPr>
          <p:cNvSpPr/>
          <p:nvPr/>
        </p:nvSpPr>
        <p:spPr>
          <a:xfrm>
            <a:off x="1295400" y="1295400"/>
            <a:ext cx="6172200" cy="5139869"/>
          </a:xfrm>
          <a:prstGeom prst="rect">
            <a:avLst/>
          </a:prstGeom>
        </p:spPr>
        <p:txBody>
          <a:bodyPr wrap="square">
            <a:spAutoFit/>
          </a:bodyPr>
          <a:lstStyle/>
          <a:p>
            <a:pPr marL="285750" indent="-285750">
              <a:buFont typeface="Arial" panose="020B0604020202020204" pitchFamily="34" charset="0"/>
              <a:buChar char="•"/>
            </a:pPr>
            <a:r>
              <a:rPr lang="en-US" sz="2400" dirty="0"/>
              <a:t>Once the sample size and stratification design and randomization units are decided upon, we can go ahead and randomize.  But how can we avoid bad luck?</a:t>
            </a:r>
          </a:p>
          <a:p>
            <a:pPr marL="285750" indent="-285750">
              <a:buFont typeface="Arial" panose="020B0604020202020204" pitchFamily="34" charset="0"/>
              <a:buChar char="•"/>
            </a:pPr>
            <a:r>
              <a:rPr lang="en-US" sz="2400" dirty="0"/>
              <a:t>One way might be to perform a separate randomization within each stratum—this raises the probability that the study arms will be nearly balanced with respect to the stratification variables.</a:t>
            </a:r>
          </a:p>
          <a:p>
            <a:pPr marL="285750" indent="-285750">
              <a:buFont typeface="Arial" panose="020B0604020202020204" pitchFamily="34" charset="0"/>
              <a:buChar char="•"/>
            </a:pPr>
            <a:r>
              <a:rPr lang="en-US" sz="2800" dirty="0"/>
              <a:t>However, there are two problems with this:  we may not be able to stratify on enough variables, and we can still have bad luck!</a:t>
            </a:r>
            <a:endParaRPr lang="en-GB" sz="2800" dirty="0"/>
          </a:p>
        </p:txBody>
      </p:sp>
      <p:pic>
        <p:nvPicPr>
          <p:cNvPr id="3" name="Audio 2">
            <a:hlinkClick r:id="" action="ppaction://media"/>
            <a:extLst>
              <a:ext uri="{FF2B5EF4-FFF2-40B4-BE49-F238E27FC236}">
                <a16:creationId xmlns:a16="http://schemas.microsoft.com/office/drawing/2014/main" id="{E841DFF1-20E9-4722-87B7-9D0FB719D7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42990"/>
    </mc:Choice>
    <mc:Fallback xmlns="">
      <p:transition spd="slow" advTm="4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p>
        </p:txBody>
      </p:sp>
      <p:sp>
        <p:nvSpPr>
          <p:cNvPr id="5" name="Slide Number Placeholder 4"/>
          <p:cNvSpPr>
            <a:spLocks noGrp="1"/>
          </p:cNvSpPr>
          <p:nvPr>
            <p:ph type="sldNum" sz="quarter" idx="12"/>
          </p:nvPr>
        </p:nvSpPr>
        <p:spPr/>
        <p:txBody>
          <a:bodyPr/>
          <a:lstStyle/>
          <a:p>
            <a:fld id="{3ED2F72D-AE24-43E2-B803-5A65F036F094}" type="slidenum">
              <a:rPr lang="en-GB" smtClean="0"/>
              <a:t>6</a:t>
            </a:fld>
            <a:endParaRPr lang="en-GB" dirty="0"/>
          </a:p>
        </p:txBody>
      </p:sp>
      <p:sp>
        <p:nvSpPr>
          <p:cNvPr id="2" name="Rectangle 1">
            <a:extLst>
              <a:ext uri="{FF2B5EF4-FFF2-40B4-BE49-F238E27FC236}">
                <a16:creationId xmlns:a16="http://schemas.microsoft.com/office/drawing/2014/main" id="{936F756E-8254-462A-B1F2-AF282E1C9FD4}"/>
              </a:ext>
            </a:extLst>
          </p:cNvPr>
          <p:cNvSpPr/>
          <p:nvPr/>
        </p:nvSpPr>
        <p:spPr>
          <a:xfrm>
            <a:off x="1219200" y="1066800"/>
            <a:ext cx="6248400" cy="4154984"/>
          </a:xfrm>
          <a:prstGeom prst="rect">
            <a:avLst/>
          </a:prstGeom>
        </p:spPr>
        <p:txBody>
          <a:bodyPr wrap="square">
            <a:spAutoFit/>
          </a:bodyPr>
          <a:lstStyle/>
          <a:p>
            <a:pPr marL="285750" indent="-285750">
              <a:buFont typeface="Arial" panose="020B0604020202020204" pitchFamily="34" charset="0"/>
              <a:buChar char="•"/>
            </a:pPr>
            <a:r>
              <a:rPr lang="en-US" sz="2400" dirty="0"/>
              <a:t>Stratification:  if formed from 10 baseline covariates, each say dichotomized at the median, then have 2^10 = 1024 potential strata—but with only 20 clusters to randomize, can’t handle this!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Bad luck: in CRTs, typically have a small number of clusters; but still have a lot of covariates, greatly increasing the chance of an imbalance that would not look good in a ‘Table 1’</a:t>
            </a:r>
            <a:endParaRPr lang="en-GB" sz="2400" dirty="0"/>
          </a:p>
        </p:txBody>
      </p:sp>
      <p:pic>
        <p:nvPicPr>
          <p:cNvPr id="3" name="Audio 2">
            <a:hlinkClick r:id="" action="ppaction://media"/>
            <a:extLst>
              <a:ext uri="{FF2B5EF4-FFF2-40B4-BE49-F238E27FC236}">
                <a16:creationId xmlns:a16="http://schemas.microsoft.com/office/drawing/2014/main" id="{D6F66FCA-326B-4F12-BEA5-B80191969A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24367"/>
    </mc:Choice>
    <mc:Fallback xmlns="">
      <p:transition spd="slow" advTm="24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p>
        </p:txBody>
      </p:sp>
      <p:sp>
        <p:nvSpPr>
          <p:cNvPr id="5" name="Slide Number Placeholder 4"/>
          <p:cNvSpPr>
            <a:spLocks noGrp="1"/>
          </p:cNvSpPr>
          <p:nvPr>
            <p:ph type="sldNum" sz="quarter" idx="12"/>
          </p:nvPr>
        </p:nvSpPr>
        <p:spPr/>
        <p:txBody>
          <a:bodyPr/>
          <a:lstStyle/>
          <a:p>
            <a:fld id="{3ED2F72D-AE24-43E2-B803-5A65F036F094}" type="slidenum">
              <a:rPr lang="en-GB" smtClean="0"/>
              <a:t>7</a:t>
            </a:fld>
            <a:endParaRPr lang="en-GB" dirty="0"/>
          </a:p>
        </p:txBody>
      </p:sp>
      <p:sp>
        <p:nvSpPr>
          <p:cNvPr id="2" name="Rectangle 1">
            <a:extLst>
              <a:ext uri="{FF2B5EF4-FFF2-40B4-BE49-F238E27FC236}">
                <a16:creationId xmlns:a16="http://schemas.microsoft.com/office/drawing/2014/main" id="{FF7DBA9D-E59E-499D-8194-1BFC203EBD72}"/>
              </a:ext>
            </a:extLst>
          </p:cNvPr>
          <p:cNvSpPr/>
          <p:nvPr/>
        </p:nvSpPr>
        <p:spPr>
          <a:xfrm>
            <a:off x="609600" y="533400"/>
            <a:ext cx="7772400" cy="6309420"/>
          </a:xfrm>
          <a:prstGeom prst="rect">
            <a:avLst/>
          </a:prstGeom>
        </p:spPr>
        <p:txBody>
          <a:bodyPr wrap="square">
            <a:spAutoFit/>
          </a:bodyPr>
          <a:lstStyle/>
          <a:p>
            <a:r>
              <a:rPr lang="en-US" sz="2800" dirty="0"/>
              <a:t>Of course, we could subscribe to the </a:t>
            </a:r>
            <a:r>
              <a:rPr lang="en-US" sz="2800" b="1" dirty="0" err="1"/>
              <a:t>closurization</a:t>
            </a:r>
            <a:r>
              <a:rPr lang="en-US" sz="2800" b="1" dirty="0"/>
              <a:t> principle</a:t>
            </a:r>
            <a:r>
              <a:rPr lang="en-US" sz="2800" dirty="0"/>
              <a:t>—that after the randomization, it is OK to ignore which particular allocation was chosen—i.e. OK to ‘close </a:t>
            </a:r>
            <a:r>
              <a:rPr lang="en-US" sz="2800" dirty="0" err="1"/>
              <a:t>ur</a:t>
            </a:r>
            <a:r>
              <a:rPr lang="en-US" sz="2800" dirty="0"/>
              <a:t> eyes.’</a:t>
            </a:r>
          </a:p>
          <a:p>
            <a:endParaRPr lang="en-US" sz="2800" dirty="0"/>
          </a:p>
          <a:p>
            <a:endParaRPr lang="en-US" sz="2800" dirty="0"/>
          </a:p>
          <a:p>
            <a:r>
              <a:rPr lang="en-US" sz="2000" i="1" dirty="0"/>
              <a:t>(</a:t>
            </a:r>
            <a:r>
              <a:rPr lang="en-US" sz="2000" b="1" i="1" dirty="0"/>
              <a:t>Royall, AJE 1976 </a:t>
            </a:r>
            <a:r>
              <a:rPr lang="en-US" sz="2000" i="1" dirty="0"/>
              <a:t>“Current advances in sampling theory:</a:t>
            </a:r>
          </a:p>
          <a:p>
            <a:r>
              <a:rPr lang="en-US" sz="2000" i="1" dirty="0"/>
              <a:t> implications for human observational studies”)</a:t>
            </a:r>
            <a:endParaRPr lang="en-GB" sz="2000" i="1" dirty="0"/>
          </a:p>
          <a:p>
            <a:endParaRPr lang="en-US" sz="2800" dirty="0"/>
          </a:p>
          <a:p>
            <a:r>
              <a:rPr lang="en-US" sz="2800" dirty="0"/>
              <a:t>But, do you really want to do this with a $20 million study, one that will never be done again?</a:t>
            </a:r>
          </a:p>
          <a:p>
            <a:endParaRPr lang="en-US" sz="2800" i="1" dirty="0"/>
          </a:p>
          <a:p>
            <a:r>
              <a:rPr lang="en-US" sz="2800" i="1" dirty="0"/>
              <a:t>Best to think really hard, up front, about all the randomization results that would make you unhappy!</a:t>
            </a:r>
            <a:endParaRPr lang="en-GB" sz="2800" i="1" dirty="0"/>
          </a:p>
        </p:txBody>
      </p:sp>
      <p:pic>
        <p:nvPicPr>
          <p:cNvPr id="3" name="Picture 2"/>
          <p:cNvPicPr>
            <a:picLocks noChangeAspect="1"/>
          </p:cNvPicPr>
          <p:nvPr/>
        </p:nvPicPr>
        <p:blipFill>
          <a:blip r:embed="rId4"/>
          <a:stretch>
            <a:fillRect/>
          </a:stretch>
        </p:blipFill>
        <p:spPr>
          <a:xfrm>
            <a:off x="6629400" y="2044253"/>
            <a:ext cx="1447800" cy="2085975"/>
          </a:xfrm>
          <a:prstGeom prst="rect">
            <a:avLst/>
          </a:prstGeom>
        </p:spPr>
      </p:pic>
      <p:pic>
        <p:nvPicPr>
          <p:cNvPr id="6" name="Audio 5">
            <a:hlinkClick r:id="" action="ppaction://media"/>
            <a:extLst>
              <a:ext uri="{FF2B5EF4-FFF2-40B4-BE49-F238E27FC236}">
                <a16:creationId xmlns:a16="http://schemas.microsoft.com/office/drawing/2014/main" id="{35EC0E87-2651-481D-BA38-7D05BF3027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49956"/>
    </mc:Choice>
    <mc:Fallback xmlns="">
      <p:transition spd="slow" advTm="49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dirty="0"/>
              <a:t>Let’s take a step back…what are desirable criteria for a randomized study?</a:t>
            </a:r>
            <a:r>
              <a:rPr lang="en-GB" sz="3200" dirty="0"/>
              <a:t> </a:t>
            </a:r>
          </a:p>
        </p:txBody>
      </p:sp>
      <p:sp>
        <p:nvSpPr>
          <p:cNvPr id="5" name="Slide Number Placeholder 4"/>
          <p:cNvSpPr>
            <a:spLocks noGrp="1"/>
          </p:cNvSpPr>
          <p:nvPr>
            <p:ph type="sldNum" sz="quarter" idx="12"/>
          </p:nvPr>
        </p:nvSpPr>
        <p:spPr/>
        <p:txBody>
          <a:bodyPr/>
          <a:lstStyle/>
          <a:p>
            <a:fld id="{3ED2F72D-AE24-43E2-B803-5A65F036F094}" type="slidenum">
              <a:rPr lang="en-GB" smtClean="0"/>
              <a:t>8</a:t>
            </a:fld>
            <a:endParaRPr lang="en-GB" dirty="0"/>
          </a:p>
        </p:txBody>
      </p:sp>
      <p:sp>
        <p:nvSpPr>
          <p:cNvPr id="2" name="Rectangle 1">
            <a:extLst>
              <a:ext uri="{FF2B5EF4-FFF2-40B4-BE49-F238E27FC236}">
                <a16:creationId xmlns:a16="http://schemas.microsoft.com/office/drawing/2014/main" id="{E37DBA74-0837-4907-8169-EBFECB08E146}"/>
              </a:ext>
            </a:extLst>
          </p:cNvPr>
          <p:cNvSpPr/>
          <p:nvPr/>
        </p:nvSpPr>
        <p:spPr>
          <a:xfrm>
            <a:off x="1295400" y="1600200"/>
            <a:ext cx="6553200" cy="3539430"/>
          </a:xfrm>
          <a:prstGeom prst="rect">
            <a:avLst/>
          </a:prstGeom>
        </p:spPr>
        <p:txBody>
          <a:bodyPr wrap="square">
            <a:spAutoFit/>
          </a:bodyPr>
          <a:lstStyle/>
          <a:p>
            <a:pPr marL="285750" indent="-285750">
              <a:buFont typeface="Arial" panose="020B0604020202020204" pitchFamily="34" charset="0"/>
              <a:buChar char="•"/>
            </a:pPr>
            <a:r>
              <a:rPr lang="en-US" sz="2800" dirty="0"/>
              <a:t>Want the randomization to be </a:t>
            </a:r>
            <a:r>
              <a:rPr lang="en-US" sz="2800" b="1" i="1" dirty="0"/>
              <a:t>unbiased</a:t>
            </a:r>
          </a:p>
          <a:p>
            <a:pPr marL="285750" indent="-285750">
              <a:buFont typeface="Arial" panose="020B0604020202020204" pitchFamily="34" charset="0"/>
              <a:buChar char="•"/>
            </a:pPr>
            <a:r>
              <a:rPr lang="en-US" sz="2800" dirty="0"/>
              <a:t>Want the randomization to be </a:t>
            </a:r>
            <a:r>
              <a:rPr lang="en-US" sz="2800" b="1" i="1" dirty="0"/>
              <a:t>valid</a:t>
            </a:r>
          </a:p>
          <a:p>
            <a:pPr marL="285750" indent="-285750">
              <a:buFont typeface="Arial" panose="020B0604020202020204" pitchFamily="34" charset="0"/>
              <a:buChar char="•"/>
            </a:pPr>
            <a:r>
              <a:rPr lang="en-US" sz="2800" dirty="0"/>
              <a:t>Want the results to be </a:t>
            </a:r>
            <a:r>
              <a:rPr lang="en-US" sz="2800" b="1" i="1" dirty="0"/>
              <a:t>balanced</a:t>
            </a:r>
            <a:r>
              <a:rPr lang="en-US" sz="2800" dirty="0"/>
              <a:t> on relevant baseline covariates</a:t>
            </a:r>
          </a:p>
          <a:p>
            <a:pPr marL="285750" indent="-285750">
              <a:buFont typeface="Arial" panose="020B0604020202020204" pitchFamily="34" charset="0"/>
              <a:buChar char="•"/>
            </a:pPr>
            <a:endParaRPr lang="en-US" sz="2800" dirty="0"/>
          </a:p>
          <a:p>
            <a:r>
              <a:rPr lang="en-US" sz="2800" dirty="0"/>
              <a:t>We can restrict the randomization to achieve balance, or near-balance—but at what cost?</a:t>
            </a:r>
            <a:endParaRPr lang="en-GB" sz="2800" dirty="0"/>
          </a:p>
        </p:txBody>
      </p:sp>
      <p:sp>
        <p:nvSpPr>
          <p:cNvPr id="3" name="TextBox 2">
            <a:extLst>
              <a:ext uri="{FF2B5EF4-FFF2-40B4-BE49-F238E27FC236}">
                <a16:creationId xmlns:a16="http://schemas.microsoft.com/office/drawing/2014/main" id="{76054E60-E5A4-48B6-84F9-3E4AF2BC57AA}"/>
              </a:ext>
            </a:extLst>
          </p:cNvPr>
          <p:cNvSpPr txBox="1"/>
          <p:nvPr/>
        </p:nvSpPr>
        <p:spPr>
          <a:xfrm>
            <a:off x="914400" y="5563324"/>
            <a:ext cx="4352153" cy="369332"/>
          </a:xfrm>
          <a:prstGeom prst="rect">
            <a:avLst/>
          </a:prstGeom>
          <a:noFill/>
        </p:spPr>
        <p:txBody>
          <a:bodyPr wrap="none" rtlCol="0">
            <a:spAutoFit/>
          </a:bodyPr>
          <a:lstStyle/>
          <a:p>
            <a:r>
              <a:rPr lang="en-US" dirty="0"/>
              <a:t>Next—what is meant by </a:t>
            </a:r>
            <a:r>
              <a:rPr lang="en-US" b="1" i="1" dirty="0"/>
              <a:t>unbiased</a:t>
            </a:r>
            <a:r>
              <a:rPr lang="en-US" dirty="0"/>
              <a:t> and </a:t>
            </a:r>
            <a:r>
              <a:rPr lang="en-US" b="1" i="1" dirty="0"/>
              <a:t>valid</a:t>
            </a:r>
            <a:r>
              <a:rPr lang="en-US" dirty="0"/>
              <a:t>?</a:t>
            </a:r>
          </a:p>
        </p:txBody>
      </p:sp>
      <p:pic>
        <p:nvPicPr>
          <p:cNvPr id="6" name="Audio 5">
            <a:hlinkClick r:id="" action="ppaction://media"/>
            <a:extLst>
              <a:ext uri="{FF2B5EF4-FFF2-40B4-BE49-F238E27FC236}">
                <a16:creationId xmlns:a16="http://schemas.microsoft.com/office/drawing/2014/main" id="{088A3B8A-4BB3-4079-A95A-A17BDE87A7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34236"/>
    </mc:Choice>
    <mc:Fallback xmlns="">
      <p:transition spd="slow" advTm="34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 </a:t>
            </a:r>
          </a:p>
        </p:txBody>
      </p:sp>
      <p:sp>
        <p:nvSpPr>
          <p:cNvPr id="5" name="Slide Number Placeholder 4"/>
          <p:cNvSpPr>
            <a:spLocks noGrp="1"/>
          </p:cNvSpPr>
          <p:nvPr>
            <p:ph type="sldNum" sz="quarter" idx="12"/>
          </p:nvPr>
        </p:nvSpPr>
        <p:spPr/>
        <p:txBody>
          <a:bodyPr/>
          <a:lstStyle/>
          <a:p>
            <a:fld id="{3ED2F72D-AE24-43E2-B803-5A65F036F094}" type="slidenum">
              <a:rPr lang="en-GB" smtClean="0"/>
              <a:t>9</a:t>
            </a:fld>
            <a:endParaRPr lang="en-GB" dirty="0"/>
          </a:p>
        </p:txBody>
      </p:sp>
      <p:sp>
        <p:nvSpPr>
          <p:cNvPr id="2" name="Rectangle 1">
            <a:extLst>
              <a:ext uri="{FF2B5EF4-FFF2-40B4-BE49-F238E27FC236}">
                <a16:creationId xmlns:a16="http://schemas.microsoft.com/office/drawing/2014/main" id="{5AC92CE4-0887-4346-A686-3CA7B62850F7}"/>
              </a:ext>
            </a:extLst>
          </p:cNvPr>
          <p:cNvSpPr/>
          <p:nvPr/>
        </p:nvSpPr>
        <p:spPr>
          <a:xfrm>
            <a:off x="647700" y="990600"/>
            <a:ext cx="7848600" cy="4524315"/>
          </a:xfrm>
          <a:prstGeom prst="rect">
            <a:avLst/>
          </a:prstGeom>
        </p:spPr>
        <p:txBody>
          <a:bodyPr wrap="square">
            <a:spAutoFit/>
          </a:bodyPr>
          <a:lstStyle/>
          <a:p>
            <a:r>
              <a:rPr lang="en-US" sz="3200" b="1" dirty="0"/>
              <a:t>Unbiased:</a:t>
            </a:r>
            <a:r>
              <a:rPr lang="en-US" sz="3200" dirty="0"/>
              <a:t>  means each randomization unit has the same chance to be selected for a treatment arm as any other unit.</a:t>
            </a:r>
          </a:p>
          <a:p>
            <a:endParaRPr lang="en-US" sz="3200" dirty="0"/>
          </a:p>
          <a:p>
            <a:r>
              <a:rPr lang="en-US" sz="3200" dirty="0"/>
              <a:t>More formally: </a:t>
            </a:r>
            <a:r>
              <a:rPr lang="en-GB" sz="3200" dirty="0"/>
              <a:t>A design is </a:t>
            </a:r>
            <a:r>
              <a:rPr lang="en-GB" sz="3200" i="1" dirty="0"/>
              <a:t>unbiased </a:t>
            </a:r>
            <a:r>
              <a:rPr lang="en-GB" sz="3200" dirty="0"/>
              <a:t>if the expected value (over all possible randomisation outcomes) of the difference in treatment means is equal to the true difference.</a:t>
            </a:r>
          </a:p>
        </p:txBody>
      </p:sp>
      <p:pic>
        <p:nvPicPr>
          <p:cNvPr id="3" name="Audio 2">
            <a:hlinkClick r:id="" action="ppaction://media"/>
            <a:extLst>
              <a:ext uri="{FF2B5EF4-FFF2-40B4-BE49-F238E27FC236}">
                <a16:creationId xmlns:a16="http://schemas.microsoft.com/office/drawing/2014/main" id="{BBEA4D93-529E-4BD2-945D-07529C5D59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4665996"/>
      </p:ext>
    </p:extLst>
  </p:cSld>
  <p:clrMapOvr>
    <a:masterClrMapping/>
  </p:clrMapOvr>
  <mc:AlternateContent xmlns:mc="http://schemas.openxmlformats.org/markup-compatibility/2006" xmlns:p14="http://schemas.microsoft.com/office/powerpoint/2010/main">
    <mc:Choice Requires="p14">
      <p:transition spd="slow" p14:dur="2000" advTm="23810"/>
    </mc:Choice>
    <mc:Fallback xmlns="">
      <p:transition spd="slow" advTm="23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3669</TotalTime>
  <Words>2888</Words>
  <Application>Microsoft Office PowerPoint</Application>
  <PresentationFormat>On-screen Show (4:3)</PresentationFormat>
  <Paragraphs>328</Paragraphs>
  <Slides>33</Slides>
  <Notes>2</Notes>
  <HiddenSlides>0</HiddenSlides>
  <MMClips>33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Arial</vt:lpstr>
      <vt:lpstr>Calibri</vt:lpstr>
      <vt:lpstr>Courier New</vt:lpstr>
      <vt:lpstr>Gentona Book</vt:lpstr>
      <vt:lpstr>Times New Roman</vt:lpstr>
      <vt:lpstr>Office Theme</vt:lpstr>
      <vt:lpstr>1_Office Theme</vt:lpstr>
      <vt:lpstr>Randomization: Beyond the Closurization Principle</vt:lpstr>
      <vt:lpstr> </vt:lpstr>
      <vt:lpstr>Why Do We Randomize?</vt:lpstr>
      <vt:lpstr>But we want to do better than “attempt” to achieve balance!</vt:lpstr>
      <vt:lpstr>How Can We Avoid Bad Luck?</vt:lpstr>
      <vt:lpstr> </vt:lpstr>
      <vt:lpstr> </vt:lpstr>
      <vt:lpstr>Let’s take a step back…what are desirable criteria for a randomized study? </vt:lpstr>
      <vt:lpstr> </vt:lpstr>
      <vt:lpstr> </vt:lpstr>
      <vt:lpstr>  Everyone is familiar with unbiasedness, which deals with means (first moment considerations). Validity, which deals with variances (second moment considerations), is another matter.</vt:lpstr>
      <vt:lpstr>Of course—it all goes back to Fisher!</vt:lpstr>
      <vt:lpstr> </vt:lpstr>
      <vt:lpstr>  </vt:lpstr>
      <vt:lpstr>All 4-choose-2 Potential Allocations (prevalence % stands for village label)</vt:lpstr>
      <vt:lpstr>What else this implies…</vt:lpstr>
      <vt:lpstr>Tradeoff</vt:lpstr>
      <vt:lpstr>Algorithm for highly restricted randomization</vt:lpstr>
      <vt:lpstr>Implementation of highly restricted randomization</vt:lpstr>
      <vt:lpstr>Other methods are available</vt:lpstr>
      <vt:lpstr>Overview of methods with theoretical results: </vt:lpstr>
      <vt:lpstr> </vt:lpstr>
      <vt:lpstr> </vt:lpstr>
      <vt:lpstr>Min and max of ratios of means of variables in each arm</vt:lpstr>
      <vt:lpstr> </vt:lpstr>
      <vt:lpstr> </vt:lpstr>
      <vt:lpstr> </vt:lpstr>
      <vt:lpstr>Turns out, for once, the economists were beat out by the biostatisticians:</vt:lpstr>
      <vt:lpstr>But enough of all that… revenons à nos mou(l)tons! </vt:lpstr>
      <vt:lpstr>What can be the effects of a non-valid design on its frequentist properties? </vt:lpstr>
      <vt:lpstr>So:</vt:lpstr>
      <vt:lpstr>Lagniappe By the way…more research needed on how to constrain randomization of stepped wedge designs: </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LMOULTON</dc:creator>
  <cp:lastModifiedBy>Janine</cp:lastModifiedBy>
  <cp:revision>184</cp:revision>
  <dcterms:created xsi:type="dcterms:W3CDTF">2018-03-17T13:12:24Z</dcterms:created>
  <dcterms:modified xsi:type="dcterms:W3CDTF">2021-04-07T18:30:09Z</dcterms:modified>
</cp:coreProperties>
</file>