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3" r:id="rId2"/>
  </p:sldMasterIdLst>
  <p:notesMasterIdLst>
    <p:notesMasterId r:id="rId25"/>
  </p:notesMasterIdLst>
  <p:handoutMasterIdLst>
    <p:handoutMasterId r:id="rId26"/>
  </p:handoutMasterIdLst>
  <p:sldIdLst>
    <p:sldId id="432" r:id="rId3"/>
    <p:sldId id="488" r:id="rId4"/>
    <p:sldId id="478" r:id="rId5"/>
    <p:sldId id="592" r:id="rId6"/>
    <p:sldId id="465" r:id="rId7"/>
    <p:sldId id="482" r:id="rId8"/>
    <p:sldId id="624" r:id="rId9"/>
    <p:sldId id="625" r:id="rId10"/>
    <p:sldId id="596" r:id="rId11"/>
    <p:sldId id="448" r:id="rId12"/>
    <p:sldId id="274" r:id="rId13"/>
    <p:sldId id="603" r:id="rId14"/>
    <p:sldId id="593" r:id="rId15"/>
    <p:sldId id="282" r:id="rId16"/>
    <p:sldId id="626" r:id="rId17"/>
    <p:sldId id="627" r:id="rId18"/>
    <p:sldId id="628" r:id="rId19"/>
    <p:sldId id="621" r:id="rId20"/>
    <p:sldId id="629" r:id="rId21"/>
    <p:sldId id="623" r:id="rId22"/>
    <p:sldId id="594" r:id="rId23"/>
    <p:sldId id="453" r:id="rId24"/>
  </p:sldIdLst>
  <p:sldSz cx="9144000" cy="6858000" type="screen4x3"/>
  <p:notesSz cx="7010400" cy="9296400"/>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Arial" charset="0"/>
      </a:defRPr>
    </a:lvl1pPr>
    <a:lvl2pPr marL="457200" algn="ctr" rtl="0" eaLnBrk="0" fontAlgn="base" hangingPunct="0">
      <a:spcBef>
        <a:spcPct val="0"/>
      </a:spcBef>
      <a:spcAft>
        <a:spcPct val="0"/>
      </a:spcAft>
      <a:defRPr kern="1200">
        <a:solidFill>
          <a:schemeClr val="tx1"/>
        </a:solidFill>
        <a:latin typeface="Arial" charset="0"/>
        <a:ea typeface="+mn-ea"/>
        <a:cs typeface="Arial" charset="0"/>
      </a:defRPr>
    </a:lvl2pPr>
    <a:lvl3pPr marL="914400" algn="ctr" rtl="0" eaLnBrk="0" fontAlgn="base" hangingPunct="0">
      <a:spcBef>
        <a:spcPct val="0"/>
      </a:spcBef>
      <a:spcAft>
        <a:spcPct val="0"/>
      </a:spcAft>
      <a:defRPr kern="1200">
        <a:solidFill>
          <a:schemeClr val="tx1"/>
        </a:solidFill>
        <a:latin typeface="Arial" charset="0"/>
        <a:ea typeface="+mn-ea"/>
        <a:cs typeface="Arial" charset="0"/>
      </a:defRPr>
    </a:lvl3pPr>
    <a:lvl4pPr marL="1371600" algn="ctr" rtl="0" eaLnBrk="0" fontAlgn="base" hangingPunct="0">
      <a:spcBef>
        <a:spcPct val="0"/>
      </a:spcBef>
      <a:spcAft>
        <a:spcPct val="0"/>
      </a:spcAft>
      <a:defRPr kern="1200">
        <a:solidFill>
          <a:schemeClr val="tx1"/>
        </a:solidFill>
        <a:latin typeface="Arial" charset="0"/>
        <a:ea typeface="+mn-ea"/>
        <a:cs typeface="Arial" charset="0"/>
      </a:defRPr>
    </a:lvl4pPr>
    <a:lvl5pPr marL="1828800" algn="ctr"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C0C0C0"/>
    <a:srgbClr val="003399"/>
    <a:srgbClr val="FF0000"/>
    <a:srgbClr val="66FFFF"/>
    <a:srgbClr val="0000CC"/>
    <a:srgbClr val="3333CC"/>
    <a:srgbClr val="5000A8"/>
    <a:srgbClr val="6800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756" autoAdjust="0"/>
  </p:normalViewPr>
  <p:slideViewPr>
    <p:cSldViewPr>
      <p:cViewPr varScale="1">
        <p:scale>
          <a:sx n="57" d="100"/>
          <a:sy n="57" d="100"/>
        </p:scale>
        <p:origin x="1592"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8DF763-197E-44CC-8866-7F28A68294B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071331F-A740-4696-BBBB-81B8AAAB4347}">
      <dgm:prSet/>
      <dgm:spPr/>
      <dgm:t>
        <a:bodyPr/>
        <a:lstStyle/>
        <a:p>
          <a:r>
            <a:rPr kumimoji="1" lang="en-US" b="1" dirty="0"/>
            <a:t>Real World Data (RWD)</a:t>
          </a:r>
          <a:r>
            <a:rPr kumimoji="1" lang="en-US" dirty="0"/>
            <a:t> are data relating to patient health status and/or the delivery of health care routinely collected from a variety of sources. </a:t>
          </a:r>
          <a:endParaRPr lang="en-US" dirty="0"/>
        </a:p>
      </dgm:t>
    </dgm:pt>
    <dgm:pt modelId="{6B0ED2B3-9B57-4DF3-A604-E6CD24BFFF99}" type="parTrans" cxnId="{CED076D3-A82F-4F4B-94D2-12436F3295DC}">
      <dgm:prSet/>
      <dgm:spPr/>
      <dgm:t>
        <a:bodyPr/>
        <a:lstStyle/>
        <a:p>
          <a:endParaRPr lang="en-US"/>
        </a:p>
      </dgm:t>
    </dgm:pt>
    <dgm:pt modelId="{E9879531-8425-4FE8-ACAE-E3CBAB803D63}" type="sibTrans" cxnId="{CED076D3-A82F-4F4B-94D2-12436F3295DC}">
      <dgm:prSet/>
      <dgm:spPr/>
      <dgm:t>
        <a:bodyPr/>
        <a:lstStyle/>
        <a:p>
          <a:endParaRPr lang="en-US"/>
        </a:p>
      </dgm:t>
    </dgm:pt>
    <dgm:pt modelId="{F456C9D3-FA07-4E03-801D-B2702CE078EE}">
      <dgm:prSet custT="1"/>
      <dgm:spPr/>
      <dgm:t>
        <a:bodyPr/>
        <a:lstStyle/>
        <a:p>
          <a:r>
            <a:rPr lang="en-US" sz="1600" b="1" dirty="0"/>
            <a:t>electronic health records (EHRs)</a:t>
          </a:r>
          <a:endParaRPr lang="en-US" sz="1600" dirty="0"/>
        </a:p>
      </dgm:t>
    </dgm:pt>
    <dgm:pt modelId="{D1CF97F9-BEAE-43B7-904D-2A84ED3DE6FF}" type="parTrans" cxnId="{5861B328-C9BD-40F1-8974-DAA812DD5EA7}">
      <dgm:prSet/>
      <dgm:spPr/>
      <dgm:t>
        <a:bodyPr/>
        <a:lstStyle/>
        <a:p>
          <a:endParaRPr lang="en-US"/>
        </a:p>
      </dgm:t>
    </dgm:pt>
    <dgm:pt modelId="{FC565222-500A-4527-8804-8EA9BB69494B}" type="sibTrans" cxnId="{5861B328-C9BD-40F1-8974-DAA812DD5EA7}">
      <dgm:prSet/>
      <dgm:spPr/>
      <dgm:t>
        <a:bodyPr/>
        <a:lstStyle/>
        <a:p>
          <a:endParaRPr lang="en-US"/>
        </a:p>
      </dgm:t>
    </dgm:pt>
    <dgm:pt modelId="{B079EFD0-3D3F-4D39-B674-EF53F4B045D4}">
      <dgm:prSet/>
      <dgm:spPr/>
      <dgm:t>
        <a:bodyPr/>
        <a:lstStyle/>
        <a:p>
          <a:r>
            <a:rPr kumimoji="1" lang="en-US" b="1" dirty="0"/>
            <a:t>Real World Evidence</a:t>
          </a:r>
          <a:r>
            <a:rPr kumimoji="1" lang="en-US" dirty="0"/>
            <a:t> </a:t>
          </a:r>
          <a:r>
            <a:rPr kumimoji="1" lang="en-US" b="1" dirty="0"/>
            <a:t>(RWE) </a:t>
          </a:r>
          <a:r>
            <a:rPr kumimoji="1" lang="en-US" dirty="0"/>
            <a:t>is the clinical evidence regarding the usage and potential benefits or risks of a medical product derived from analysis of RWD. </a:t>
          </a:r>
          <a:endParaRPr lang="en-US" dirty="0"/>
        </a:p>
      </dgm:t>
    </dgm:pt>
    <dgm:pt modelId="{5C7F88AA-586B-4D68-BEC6-593FAD887A31}" type="parTrans" cxnId="{3AA816E8-D05C-4C09-94E1-9F8BE34D0D69}">
      <dgm:prSet/>
      <dgm:spPr/>
      <dgm:t>
        <a:bodyPr/>
        <a:lstStyle/>
        <a:p>
          <a:endParaRPr lang="en-US"/>
        </a:p>
      </dgm:t>
    </dgm:pt>
    <dgm:pt modelId="{50EF70AD-8716-4BFC-8755-0618863BA7C3}" type="sibTrans" cxnId="{3AA816E8-D05C-4C09-94E1-9F8BE34D0D69}">
      <dgm:prSet/>
      <dgm:spPr/>
      <dgm:t>
        <a:bodyPr/>
        <a:lstStyle/>
        <a:p>
          <a:endParaRPr lang="en-US"/>
        </a:p>
      </dgm:t>
    </dgm:pt>
    <dgm:pt modelId="{5248C4E4-846F-4064-AF6B-A7679537B651}">
      <dgm:prSet custT="1"/>
      <dgm:spPr>
        <a:solidFill>
          <a:schemeClr val="accent1"/>
        </a:solidFill>
      </dgm:spPr>
      <dgm:t>
        <a:bodyPr/>
        <a:lstStyle/>
        <a:p>
          <a:r>
            <a:rPr lang="en-US" sz="1600" b="1" dirty="0"/>
            <a:t>Generated using many different study designs, including but not limited to, randomized trials, such as large simple trials, pragmatic clinical trials, and observational studies.</a:t>
          </a:r>
        </a:p>
      </dgm:t>
    </dgm:pt>
    <dgm:pt modelId="{D7CC4FF1-A7E8-45D6-960C-E7D71764489A}" type="parTrans" cxnId="{7C4FD7E9-6B75-4144-97C6-4CA7DDC3152B}">
      <dgm:prSet/>
      <dgm:spPr/>
      <dgm:t>
        <a:bodyPr/>
        <a:lstStyle/>
        <a:p>
          <a:endParaRPr lang="en-US"/>
        </a:p>
      </dgm:t>
    </dgm:pt>
    <dgm:pt modelId="{31AD4962-C23D-4570-AB18-753B52A43955}" type="sibTrans" cxnId="{7C4FD7E9-6B75-4144-97C6-4CA7DDC3152B}">
      <dgm:prSet/>
      <dgm:spPr/>
      <dgm:t>
        <a:bodyPr/>
        <a:lstStyle/>
        <a:p>
          <a:endParaRPr lang="en-US"/>
        </a:p>
      </dgm:t>
    </dgm:pt>
    <dgm:pt modelId="{BC77F8AB-5000-4BE3-B879-322976B7FC50}">
      <dgm:prSet custT="1"/>
      <dgm:spPr/>
      <dgm:t>
        <a:bodyPr/>
        <a:lstStyle/>
        <a:p>
          <a:r>
            <a:rPr lang="en-US" sz="1100" b="1" dirty="0"/>
            <a:t> </a:t>
          </a:r>
          <a:r>
            <a:rPr lang="en-US" sz="1600" b="1" dirty="0"/>
            <a:t>claims and billing data</a:t>
          </a:r>
          <a:endParaRPr lang="en-US" sz="1600" dirty="0"/>
        </a:p>
      </dgm:t>
    </dgm:pt>
    <dgm:pt modelId="{9E6F6651-E632-4A99-8535-4DFECAD05A5E}" type="parTrans" cxnId="{F379FFF9-67F1-48C6-B081-F9678E5E71AF}">
      <dgm:prSet/>
      <dgm:spPr/>
      <dgm:t>
        <a:bodyPr/>
        <a:lstStyle/>
        <a:p>
          <a:endParaRPr lang="en-US"/>
        </a:p>
      </dgm:t>
    </dgm:pt>
    <dgm:pt modelId="{DFF98320-BB46-46EF-BC5B-A444ED662653}" type="sibTrans" cxnId="{F379FFF9-67F1-48C6-B081-F9678E5E71AF}">
      <dgm:prSet/>
      <dgm:spPr/>
      <dgm:t>
        <a:bodyPr/>
        <a:lstStyle/>
        <a:p>
          <a:endParaRPr lang="en-US"/>
        </a:p>
      </dgm:t>
    </dgm:pt>
    <dgm:pt modelId="{0DFF70AA-46E9-4595-83C0-1C8B4286C118}">
      <dgm:prSet custT="1"/>
      <dgm:spPr/>
      <dgm:t>
        <a:bodyPr/>
        <a:lstStyle/>
        <a:p>
          <a:r>
            <a:rPr lang="en-US" sz="1600" b="1" dirty="0"/>
            <a:t>data from product and disease registries</a:t>
          </a:r>
          <a:endParaRPr lang="en-US" sz="1600" dirty="0"/>
        </a:p>
      </dgm:t>
    </dgm:pt>
    <dgm:pt modelId="{8AF1F5C6-2718-4984-8DA3-E77BE43033D9}" type="parTrans" cxnId="{D5C9EA11-17F8-41FF-B200-EE109984C340}">
      <dgm:prSet/>
      <dgm:spPr/>
      <dgm:t>
        <a:bodyPr/>
        <a:lstStyle/>
        <a:p>
          <a:endParaRPr lang="en-US"/>
        </a:p>
      </dgm:t>
    </dgm:pt>
    <dgm:pt modelId="{037E3575-3C30-454E-B7B2-84DF4F602F19}" type="sibTrans" cxnId="{D5C9EA11-17F8-41FF-B200-EE109984C340}">
      <dgm:prSet/>
      <dgm:spPr/>
      <dgm:t>
        <a:bodyPr/>
        <a:lstStyle/>
        <a:p>
          <a:endParaRPr lang="en-US"/>
        </a:p>
      </dgm:t>
    </dgm:pt>
    <dgm:pt modelId="{9DB35570-7C1E-4F9D-98F3-FE4C18F7A5A8}">
      <dgm:prSet custT="1"/>
      <dgm:spPr/>
      <dgm:t>
        <a:bodyPr/>
        <a:lstStyle/>
        <a:p>
          <a:r>
            <a:rPr lang="en-US" sz="1600" b="1" dirty="0"/>
            <a:t>patient-generated data including in home-use settings</a:t>
          </a:r>
          <a:endParaRPr lang="en-US" sz="1600" dirty="0"/>
        </a:p>
      </dgm:t>
    </dgm:pt>
    <dgm:pt modelId="{D455AE45-310C-4C2D-8163-56EB9C73F1B8}" type="parTrans" cxnId="{7F4A7966-9287-4682-8D95-CB367B4D87C8}">
      <dgm:prSet/>
      <dgm:spPr/>
      <dgm:t>
        <a:bodyPr/>
        <a:lstStyle/>
        <a:p>
          <a:endParaRPr lang="en-US"/>
        </a:p>
      </dgm:t>
    </dgm:pt>
    <dgm:pt modelId="{DFFBF821-B07E-4928-9290-2D3937D0A912}" type="sibTrans" cxnId="{7F4A7966-9287-4682-8D95-CB367B4D87C8}">
      <dgm:prSet/>
      <dgm:spPr/>
      <dgm:t>
        <a:bodyPr/>
        <a:lstStyle/>
        <a:p>
          <a:endParaRPr lang="en-US"/>
        </a:p>
      </dgm:t>
    </dgm:pt>
    <dgm:pt modelId="{910CEEEE-F43E-4107-A7E1-153B7F5F4D8F}">
      <dgm:prSet custT="1"/>
      <dgm:spPr/>
      <dgm:t>
        <a:bodyPr/>
        <a:lstStyle/>
        <a:p>
          <a:r>
            <a:rPr lang="en-US" sz="1400" b="1" dirty="0"/>
            <a:t>data gathered from other sources that can inform on health status, such as mobile devices</a:t>
          </a:r>
          <a:endParaRPr lang="en-US" sz="1400" dirty="0"/>
        </a:p>
      </dgm:t>
    </dgm:pt>
    <dgm:pt modelId="{E4E261D5-9AEA-489B-8030-1DE1E66EF943}" type="parTrans" cxnId="{034B9548-D67F-4318-9C1B-3CAD4201D390}">
      <dgm:prSet/>
      <dgm:spPr/>
      <dgm:t>
        <a:bodyPr/>
        <a:lstStyle/>
        <a:p>
          <a:endParaRPr lang="en-US"/>
        </a:p>
      </dgm:t>
    </dgm:pt>
    <dgm:pt modelId="{2E7624C4-37E1-4152-AF73-CAEAB524F32E}" type="sibTrans" cxnId="{034B9548-D67F-4318-9C1B-3CAD4201D390}">
      <dgm:prSet/>
      <dgm:spPr/>
      <dgm:t>
        <a:bodyPr/>
        <a:lstStyle/>
        <a:p>
          <a:endParaRPr lang="en-US"/>
        </a:p>
      </dgm:t>
    </dgm:pt>
    <dgm:pt modelId="{4FF384CF-04EC-40DD-9698-ABF034BD3840}" type="pres">
      <dgm:prSet presAssocID="{D38DF763-197E-44CC-8866-7F28A68294BD}" presName="theList" presStyleCnt="0">
        <dgm:presLayoutVars>
          <dgm:dir/>
          <dgm:animLvl val="lvl"/>
          <dgm:resizeHandles val="exact"/>
        </dgm:presLayoutVars>
      </dgm:prSet>
      <dgm:spPr/>
    </dgm:pt>
    <dgm:pt modelId="{CA0CA9B7-B5D4-4E75-976D-B90AF491EAAB}" type="pres">
      <dgm:prSet presAssocID="{8071331F-A740-4696-BBBB-81B8AAAB4347}" presName="compNode" presStyleCnt="0"/>
      <dgm:spPr/>
    </dgm:pt>
    <dgm:pt modelId="{7D6AA804-F07C-492A-BDE3-92F0E31BA4CE}" type="pres">
      <dgm:prSet presAssocID="{8071331F-A740-4696-BBBB-81B8AAAB4347}" presName="aNode" presStyleLbl="bgShp" presStyleIdx="0" presStyleCnt="2"/>
      <dgm:spPr/>
    </dgm:pt>
    <dgm:pt modelId="{4F3B58A8-0772-4172-8F19-CA2F778D9478}" type="pres">
      <dgm:prSet presAssocID="{8071331F-A740-4696-BBBB-81B8AAAB4347}" presName="textNode" presStyleLbl="bgShp" presStyleIdx="0" presStyleCnt="2"/>
      <dgm:spPr/>
    </dgm:pt>
    <dgm:pt modelId="{85929152-8BB1-4C75-B04F-B671A4514EDD}" type="pres">
      <dgm:prSet presAssocID="{8071331F-A740-4696-BBBB-81B8AAAB4347}" presName="compChildNode" presStyleCnt="0"/>
      <dgm:spPr/>
    </dgm:pt>
    <dgm:pt modelId="{A0AD9A47-CEC1-454C-B74C-A51D7CBAD5B2}" type="pres">
      <dgm:prSet presAssocID="{8071331F-A740-4696-BBBB-81B8AAAB4347}" presName="theInnerList" presStyleCnt="0"/>
      <dgm:spPr/>
    </dgm:pt>
    <dgm:pt modelId="{72635959-3F38-436D-828D-5C05C5940874}" type="pres">
      <dgm:prSet presAssocID="{F456C9D3-FA07-4E03-801D-B2702CE078EE}" presName="childNode" presStyleLbl="node1" presStyleIdx="0" presStyleCnt="6">
        <dgm:presLayoutVars>
          <dgm:bulletEnabled val="1"/>
        </dgm:presLayoutVars>
      </dgm:prSet>
      <dgm:spPr/>
    </dgm:pt>
    <dgm:pt modelId="{0A31A152-A353-411E-8518-7A870DB65577}" type="pres">
      <dgm:prSet presAssocID="{F456C9D3-FA07-4E03-801D-B2702CE078EE}" presName="aSpace2" presStyleCnt="0"/>
      <dgm:spPr/>
    </dgm:pt>
    <dgm:pt modelId="{AC70B17C-CE3B-49AB-8E85-53B61B308E13}" type="pres">
      <dgm:prSet presAssocID="{BC77F8AB-5000-4BE3-B879-322976B7FC50}" presName="childNode" presStyleLbl="node1" presStyleIdx="1" presStyleCnt="6">
        <dgm:presLayoutVars>
          <dgm:bulletEnabled val="1"/>
        </dgm:presLayoutVars>
      </dgm:prSet>
      <dgm:spPr/>
    </dgm:pt>
    <dgm:pt modelId="{EAA19D58-AA7B-4891-A886-AA895AAFEB37}" type="pres">
      <dgm:prSet presAssocID="{BC77F8AB-5000-4BE3-B879-322976B7FC50}" presName="aSpace2" presStyleCnt="0"/>
      <dgm:spPr/>
    </dgm:pt>
    <dgm:pt modelId="{8F1639BC-F267-4C4F-B7EB-99FDD2AF3C3D}" type="pres">
      <dgm:prSet presAssocID="{0DFF70AA-46E9-4595-83C0-1C8B4286C118}" presName="childNode" presStyleLbl="node1" presStyleIdx="2" presStyleCnt="6" custLinFactNeighborY="-9433">
        <dgm:presLayoutVars>
          <dgm:bulletEnabled val="1"/>
        </dgm:presLayoutVars>
      </dgm:prSet>
      <dgm:spPr/>
    </dgm:pt>
    <dgm:pt modelId="{B36B6025-A40A-40C5-A748-F11BCF9EEE44}" type="pres">
      <dgm:prSet presAssocID="{0DFF70AA-46E9-4595-83C0-1C8B4286C118}" presName="aSpace2" presStyleCnt="0"/>
      <dgm:spPr/>
    </dgm:pt>
    <dgm:pt modelId="{8F22821E-AE9C-4564-AF1C-1C97DAA5FACB}" type="pres">
      <dgm:prSet presAssocID="{9DB35570-7C1E-4F9D-98F3-FE4C18F7A5A8}" presName="childNode" presStyleLbl="node1" presStyleIdx="3" presStyleCnt="6">
        <dgm:presLayoutVars>
          <dgm:bulletEnabled val="1"/>
        </dgm:presLayoutVars>
      </dgm:prSet>
      <dgm:spPr/>
    </dgm:pt>
    <dgm:pt modelId="{0DD997DC-B638-4DB1-A052-22F646EDDD3D}" type="pres">
      <dgm:prSet presAssocID="{9DB35570-7C1E-4F9D-98F3-FE4C18F7A5A8}" presName="aSpace2" presStyleCnt="0"/>
      <dgm:spPr/>
    </dgm:pt>
    <dgm:pt modelId="{1363695F-DC89-4D8A-8DF4-979E78A7BA9D}" type="pres">
      <dgm:prSet presAssocID="{910CEEEE-F43E-4107-A7E1-153B7F5F4D8F}" presName="childNode" presStyleLbl="node1" presStyleIdx="4" presStyleCnt="6" custScaleY="130306">
        <dgm:presLayoutVars>
          <dgm:bulletEnabled val="1"/>
        </dgm:presLayoutVars>
      </dgm:prSet>
      <dgm:spPr/>
    </dgm:pt>
    <dgm:pt modelId="{3DB81F0F-EA05-49C3-AE5E-EDDDFFE56B17}" type="pres">
      <dgm:prSet presAssocID="{8071331F-A740-4696-BBBB-81B8AAAB4347}" presName="aSpace" presStyleCnt="0"/>
      <dgm:spPr/>
    </dgm:pt>
    <dgm:pt modelId="{203DE0D2-93D2-46E7-8063-2237A5FE694D}" type="pres">
      <dgm:prSet presAssocID="{B079EFD0-3D3F-4D39-B674-EF53F4B045D4}" presName="compNode" presStyleCnt="0"/>
      <dgm:spPr/>
    </dgm:pt>
    <dgm:pt modelId="{19499BD6-A378-4DEB-90A7-AA6295525D1B}" type="pres">
      <dgm:prSet presAssocID="{B079EFD0-3D3F-4D39-B674-EF53F4B045D4}" presName="aNode" presStyleLbl="bgShp" presStyleIdx="1" presStyleCnt="2"/>
      <dgm:spPr/>
    </dgm:pt>
    <dgm:pt modelId="{35A33FDE-DED8-4086-BA05-7B2527F1253E}" type="pres">
      <dgm:prSet presAssocID="{B079EFD0-3D3F-4D39-B674-EF53F4B045D4}" presName="textNode" presStyleLbl="bgShp" presStyleIdx="1" presStyleCnt="2"/>
      <dgm:spPr/>
    </dgm:pt>
    <dgm:pt modelId="{CEB5D0D4-CB0E-42A7-B2DB-391920CBB049}" type="pres">
      <dgm:prSet presAssocID="{B079EFD0-3D3F-4D39-B674-EF53F4B045D4}" presName="compChildNode" presStyleCnt="0"/>
      <dgm:spPr/>
    </dgm:pt>
    <dgm:pt modelId="{8D340CA3-2FF6-4BAD-A6DB-EE67D39E0CC3}" type="pres">
      <dgm:prSet presAssocID="{B079EFD0-3D3F-4D39-B674-EF53F4B045D4}" presName="theInnerList" presStyleCnt="0"/>
      <dgm:spPr/>
    </dgm:pt>
    <dgm:pt modelId="{6367EE8C-7CE4-48FB-8971-9AD02353C396}" type="pres">
      <dgm:prSet presAssocID="{5248C4E4-846F-4064-AF6B-A7679537B651}" presName="childNode" presStyleLbl="node1" presStyleIdx="5" presStyleCnt="6">
        <dgm:presLayoutVars>
          <dgm:bulletEnabled val="1"/>
        </dgm:presLayoutVars>
      </dgm:prSet>
      <dgm:spPr/>
    </dgm:pt>
  </dgm:ptLst>
  <dgm:cxnLst>
    <dgm:cxn modelId="{26813001-94D2-4FF1-B2D3-0E924FF4820A}" type="presOf" srcId="{D38DF763-197E-44CC-8866-7F28A68294BD}" destId="{4FF384CF-04EC-40DD-9698-ABF034BD3840}" srcOrd="0" destOrd="0" presId="urn:microsoft.com/office/officeart/2005/8/layout/lProcess2"/>
    <dgm:cxn modelId="{D5C9EA11-17F8-41FF-B200-EE109984C340}" srcId="{8071331F-A740-4696-BBBB-81B8AAAB4347}" destId="{0DFF70AA-46E9-4595-83C0-1C8B4286C118}" srcOrd="2" destOrd="0" parTransId="{8AF1F5C6-2718-4984-8DA3-E77BE43033D9}" sibTransId="{037E3575-3C30-454E-B7B2-84DF4F602F19}"/>
    <dgm:cxn modelId="{5861B328-C9BD-40F1-8974-DAA812DD5EA7}" srcId="{8071331F-A740-4696-BBBB-81B8AAAB4347}" destId="{F456C9D3-FA07-4E03-801D-B2702CE078EE}" srcOrd="0" destOrd="0" parTransId="{D1CF97F9-BEAE-43B7-904D-2A84ED3DE6FF}" sibTransId="{FC565222-500A-4527-8804-8EA9BB69494B}"/>
    <dgm:cxn modelId="{F9D4232E-FF9B-42B6-9496-724BFE9CEC17}" type="presOf" srcId="{910CEEEE-F43E-4107-A7E1-153B7F5F4D8F}" destId="{1363695F-DC89-4D8A-8DF4-979E78A7BA9D}" srcOrd="0" destOrd="0" presId="urn:microsoft.com/office/officeart/2005/8/layout/lProcess2"/>
    <dgm:cxn modelId="{6281612E-E4F7-46D1-B20C-8AC5D3521FF6}" type="presOf" srcId="{F456C9D3-FA07-4E03-801D-B2702CE078EE}" destId="{72635959-3F38-436D-828D-5C05C5940874}" srcOrd="0" destOrd="0" presId="urn:microsoft.com/office/officeart/2005/8/layout/lProcess2"/>
    <dgm:cxn modelId="{36FC193A-692F-45F9-8373-060E3048B3F4}" type="presOf" srcId="{B079EFD0-3D3F-4D39-B674-EF53F4B045D4}" destId="{19499BD6-A378-4DEB-90A7-AA6295525D1B}" srcOrd="0" destOrd="0" presId="urn:microsoft.com/office/officeart/2005/8/layout/lProcess2"/>
    <dgm:cxn modelId="{7F4A7966-9287-4682-8D95-CB367B4D87C8}" srcId="{8071331F-A740-4696-BBBB-81B8AAAB4347}" destId="{9DB35570-7C1E-4F9D-98F3-FE4C18F7A5A8}" srcOrd="3" destOrd="0" parTransId="{D455AE45-310C-4C2D-8163-56EB9C73F1B8}" sibTransId="{DFFBF821-B07E-4928-9290-2D3937D0A912}"/>
    <dgm:cxn modelId="{034B9548-D67F-4318-9C1B-3CAD4201D390}" srcId="{8071331F-A740-4696-BBBB-81B8AAAB4347}" destId="{910CEEEE-F43E-4107-A7E1-153B7F5F4D8F}" srcOrd="4" destOrd="0" parTransId="{E4E261D5-9AEA-489B-8030-1DE1E66EF943}" sibTransId="{2E7624C4-37E1-4152-AF73-CAEAB524F32E}"/>
    <dgm:cxn modelId="{ED660E7C-D948-4258-BA97-DDD59EFBC7E4}" type="presOf" srcId="{B079EFD0-3D3F-4D39-B674-EF53F4B045D4}" destId="{35A33FDE-DED8-4086-BA05-7B2527F1253E}" srcOrd="1" destOrd="0" presId="urn:microsoft.com/office/officeart/2005/8/layout/lProcess2"/>
    <dgm:cxn modelId="{96C89587-B81A-4CC2-AA89-F935C1F6E398}" type="presOf" srcId="{0DFF70AA-46E9-4595-83C0-1C8B4286C118}" destId="{8F1639BC-F267-4C4F-B7EB-99FDD2AF3C3D}" srcOrd="0" destOrd="0" presId="urn:microsoft.com/office/officeart/2005/8/layout/lProcess2"/>
    <dgm:cxn modelId="{16AB8D9C-B85C-4BF1-888D-C38A779E2CAC}" type="presOf" srcId="{8071331F-A740-4696-BBBB-81B8AAAB4347}" destId="{4F3B58A8-0772-4172-8F19-CA2F778D9478}" srcOrd="1" destOrd="0" presId="urn:microsoft.com/office/officeart/2005/8/layout/lProcess2"/>
    <dgm:cxn modelId="{24548CA8-BF6C-4257-BC0E-B82B7D199CE1}" type="presOf" srcId="{8071331F-A740-4696-BBBB-81B8AAAB4347}" destId="{7D6AA804-F07C-492A-BDE3-92F0E31BA4CE}" srcOrd="0" destOrd="0" presId="urn:microsoft.com/office/officeart/2005/8/layout/lProcess2"/>
    <dgm:cxn modelId="{8D4CEEB6-38F1-4FDA-B003-C6E7AB4C769F}" type="presOf" srcId="{5248C4E4-846F-4064-AF6B-A7679537B651}" destId="{6367EE8C-7CE4-48FB-8971-9AD02353C396}" srcOrd="0" destOrd="0" presId="urn:microsoft.com/office/officeart/2005/8/layout/lProcess2"/>
    <dgm:cxn modelId="{4D2915CE-20D4-4049-81B8-C4E670CAE869}" type="presOf" srcId="{BC77F8AB-5000-4BE3-B879-322976B7FC50}" destId="{AC70B17C-CE3B-49AB-8E85-53B61B308E13}" srcOrd="0" destOrd="0" presId="urn:microsoft.com/office/officeart/2005/8/layout/lProcess2"/>
    <dgm:cxn modelId="{CED076D3-A82F-4F4B-94D2-12436F3295DC}" srcId="{D38DF763-197E-44CC-8866-7F28A68294BD}" destId="{8071331F-A740-4696-BBBB-81B8AAAB4347}" srcOrd="0" destOrd="0" parTransId="{6B0ED2B3-9B57-4DF3-A604-E6CD24BFFF99}" sibTransId="{E9879531-8425-4FE8-ACAE-E3CBAB803D63}"/>
    <dgm:cxn modelId="{5A9977DA-0518-47AC-A322-174DB9660DC2}" type="presOf" srcId="{9DB35570-7C1E-4F9D-98F3-FE4C18F7A5A8}" destId="{8F22821E-AE9C-4564-AF1C-1C97DAA5FACB}" srcOrd="0" destOrd="0" presId="urn:microsoft.com/office/officeart/2005/8/layout/lProcess2"/>
    <dgm:cxn modelId="{3AA816E8-D05C-4C09-94E1-9F8BE34D0D69}" srcId="{D38DF763-197E-44CC-8866-7F28A68294BD}" destId="{B079EFD0-3D3F-4D39-B674-EF53F4B045D4}" srcOrd="1" destOrd="0" parTransId="{5C7F88AA-586B-4D68-BEC6-593FAD887A31}" sibTransId="{50EF70AD-8716-4BFC-8755-0618863BA7C3}"/>
    <dgm:cxn modelId="{7C4FD7E9-6B75-4144-97C6-4CA7DDC3152B}" srcId="{B079EFD0-3D3F-4D39-B674-EF53F4B045D4}" destId="{5248C4E4-846F-4064-AF6B-A7679537B651}" srcOrd="0" destOrd="0" parTransId="{D7CC4FF1-A7E8-45D6-960C-E7D71764489A}" sibTransId="{31AD4962-C23D-4570-AB18-753B52A43955}"/>
    <dgm:cxn modelId="{F379FFF9-67F1-48C6-B081-F9678E5E71AF}" srcId="{8071331F-A740-4696-BBBB-81B8AAAB4347}" destId="{BC77F8AB-5000-4BE3-B879-322976B7FC50}" srcOrd="1" destOrd="0" parTransId="{9E6F6651-E632-4A99-8535-4DFECAD05A5E}" sibTransId="{DFF98320-BB46-46EF-BC5B-A444ED662653}"/>
    <dgm:cxn modelId="{5B21E014-F573-4C98-870B-4F26A4FDE153}" type="presParOf" srcId="{4FF384CF-04EC-40DD-9698-ABF034BD3840}" destId="{CA0CA9B7-B5D4-4E75-976D-B90AF491EAAB}" srcOrd="0" destOrd="0" presId="urn:microsoft.com/office/officeart/2005/8/layout/lProcess2"/>
    <dgm:cxn modelId="{78A21F5C-F59E-42B7-99E3-C086B83BC071}" type="presParOf" srcId="{CA0CA9B7-B5D4-4E75-976D-B90AF491EAAB}" destId="{7D6AA804-F07C-492A-BDE3-92F0E31BA4CE}" srcOrd="0" destOrd="0" presId="urn:microsoft.com/office/officeart/2005/8/layout/lProcess2"/>
    <dgm:cxn modelId="{764AAF58-D591-420E-BBD4-C29C581BB9B3}" type="presParOf" srcId="{CA0CA9B7-B5D4-4E75-976D-B90AF491EAAB}" destId="{4F3B58A8-0772-4172-8F19-CA2F778D9478}" srcOrd="1" destOrd="0" presId="urn:microsoft.com/office/officeart/2005/8/layout/lProcess2"/>
    <dgm:cxn modelId="{E186A160-B6BA-452D-8321-0AE7F8F1E318}" type="presParOf" srcId="{CA0CA9B7-B5D4-4E75-976D-B90AF491EAAB}" destId="{85929152-8BB1-4C75-B04F-B671A4514EDD}" srcOrd="2" destOrd="0" presId="urn:microsoft.com/office/officeart/2005/8/layout/lProcess2"/>
    <dgm:cxn modelId="{A8FD89F2-284D-468C-8E14-72CB1A64B8DD}" type="presParOf" srcId="{85929152-8BB1-4C75-B04F-B671A4514EDD}" destId="{A0AD9A47-CEC1-454C-B74C-A51D7CBAD5B2}" srcOrd="0" destOrd="0" presId="urn:microsoft.com/office/officeart/2005/8/layout/lProcess2"/>
    <dgm:cxn modelId="{2E3314BE-FDCD-4B1F-95E9-3FBCA7393ACD}" type="presParOf" srcId="{A0AD9A47-CEC1-454C-B74C-A51D7CBAD5B2}" destId="{72635959-3F38-436D-828D-5C05C5940874}" srcOrd="0" destOrd="0" presId="urn:microsoft.com/office/officeart/2005/8/layout/lProcess2"/>
    <dgm:cxn modelId="{F406C633-5E62-40F7-B17D-A6DAD3AF9631}" type="presParOf" srcId="{A0AD9A47-CEC1-454C-B74C-A51D7CBAD5B2}" destId="{0A31A152-A353-411E-8518-7A870DB65577}" srcOrd="1" destOrd="0" presId="urn:microsoft.com/office/officeart/2005/8/layout/lProcess2"/>
    <dgm:cxn modelId="{8341EB2B-587E-415C-86E2-873DA346F8E0}" type="presParOf" srcId="{A0AD9A47-CEC1-454C-B74C-A51D7CBAD5B2}" destId="{AC70B17C-CE3B-49AB-8E85-53B61B308E13}" srcOrd="2" destOrd="0" presId="urn:microsoft.com/office/officeart/2005/8/layout/lProcess2"/>
    <dgm:cxn modelId="{4CA99C4B-B36F-4A87-BC46-E84014BA1D13}" type="presParOf" srcId="{A0AD9A47-CEC1-454C-B74C-A51D7CBAD5B2}" destId="{EAA19D58-AA7B-4891-A886-AA895AAFEB37}" srcOrd="3" destOrd="0" presId="urn:microsoft.com/office/officeart/2005/8/layout/lProcess2"/>
    <dgm:cxn modelId="{7FEF05B1-97BB-4F97-9A6C-3E2B6E472FFD}" type="presParOf" srcId="{A0AD9A47-CEC1-454C-B74C-A51D7CBAD5B2}" destId="{8F1639BC-F267-4C4F-B7EB-99FDD2AF3C3D}" srcOrd="4" destOrd="0" presId="urn:microsoft.com/office/officeart/2005/8/layout/lProcess2"/>
    <dgm:cxn modelId="{F230C917-FC1E-4CC9-B562-7B3C0EFF2BED}" type="presParOf" srcId="{A0AD9A47-CEC1-454C-B74C-A51D7CBAD5B2}" destId="{B36B6025-A40A-40C5-A748-F11BCF9EEE44}" srcOrd="5" destOrd="0" presId="urn:microsoft.com/office/officeart/2005/8/layout/lProcess2"/>
    <dgm:cxn modelId="{10CA3E7E-E60F-45AE-BCE0-52C88493FF6D}" type="presParOf" srcId="{A0AD9A47-CEC1-454C-B74C-A51D7CBAD5B2}" destId="{8F22821E-AE9C-4564-AF1C-1C97DAA5FACB}" srcOrd="6" destOrd="0" presId="urn:microsoft.com/office/officeart/2005/8/layout/lProcess2"/>
    <dgm:cxn modelId="{AD74B73F-3A0F-4A64-8173-3D78385716BF}" type="presParOf" srcId="{A0AD9A47-CEC1-454C-B74C-A51D7CBAD5B2}" destId="{0DD997DC-B638-4DB1-A052-22F646EDDD3D}" srcOrd="7" destOrd="0" presId="urn:microsoft.com/office/officeart/2005/8/layout/lProcess2"/>
    <dgm:cxn modelId="{39DA7FA7-C3CF-48FF-8FF6-5FC6969B54C8}" type="presParOf" srcId="{A0AD9A47-CEC1-454C-B74C-A51D7CBAD5B2}" destId="{1363695F-DC89-4D8A-8DF4-979E78A7BA9D}" srcOrd="8" destOrd="0" presId="urn:microsoft.com/office/officeart/2005/8/layout/lProcess2"/>
    <dgm:cxn modelId="{BCBCDAD5-0E8B-4D39-8D12-F2B575BE13CA}" type="presParOf" srcId="{4FF384CF-04EC-40DD-9698-ABF034BD3840}" destId="{3DB81F0F-EA05-49C3-AE5E-EDDDFFE56B17}" srcOrd="1" destOrd="0" presId="urn:microsoft.com/office/officeart/2005/8/layout/lProcess2"/>
    <dgm:cxn modelId="{3D3D9829-AE9F-4085-BB2D-36B3A487DE94}" type="presParOf" srcId="{4FF384CF-04EC-40DD-9698-ABF034BD3840}" destId="{203DE0D2-93D2-46E7-8063-2237A5FE694D}" srcOrd="2" destOrd="0" presId="urn:microsoft.com/office/officeart/2005/8/layout/lProcess2"/>
    <dgm:cxn modelId="{AFC8175F-F2C1-4E84-AC58-8C78C33E2AE1}" type="presParOf" srcId="{203DE0D2-93D2-46E7-8063-2237A5FE694D}" destId="{19499BD6-A378-4DEB-90A7-AA6295525D1B}" srcOrd="0" destOrd="0" presId="urn:microsoft.com/office/officeart/2005/8/layout/lProcess2"/>
    <dgm:cxn modelId="{12457789-005B-4FA2-83F1-70DC435D00E6}" type="presParOf" srcId="{203DE0D2-93D2-46E7-8063-2237A5FE694D}" destId="{35A33FDE-DED8-4086-BA05-7B2527F1253E}" srcOrd="1" destOrd="0" presId="urn:microsoft.com/office/officeart/2005/8/layout/lProcess2"/>
    <dgm:cxn modelId="{E69D51C4-BE37-4166-A105-13A7BCA94525}" type="presParOf" srcId="{203DE0D2-93D2-46E7-8063-2237A5FE694D}" destId="{CEB5D0D4-CB0E-42A7-B2DB-391920CBB049}" srcOrd="2" destOrd="0" presId="urn:microsoft.com/office/officeart/2005/8/layout/lProcess2"/>
    <dgm:cxn modelId="{E5EDD1EB-D2B5-411C-8810-1598BF0F301E}" type="presParOf" srcId="{CEB5D0D4-CB0E-42A7-B2DB-391920CBB049}" destId="{8D340CA3-2FF6-4BAD-A6DB-EE67D39E0CC3}" srcOrd="0" destOrd="0" presId="urn:microsoft.com/office/officeart/2005/8/layout/lProcess2"/>
    <dgm:cxn modelId="{AAA13446-6099-4961-BDAB-A5F7F0F72D59}" type="presParOf" srcId="{8D340CA3-2FF6-4BAD-A6DB-EE67D39E0CC3}" destId="{6367EE8C-7CE4-48FB-8971-9AD02353C396}"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AA804-F07C-492A-BDE3-92F0E31BA4CE}">
      <dsp:nvSpPr>
        <dsp:cNvPr id="0" name=""/>
        <dsp:cNvSpPr/>
      </dsp:nvSpPr>
      <dsp:spPr>
        <a:xfrm>
          <a:off x="4258" y="0"/>
          <a:ext cx="4096618" cy="46958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en-US" sz="1800" b="1" kern="1200" dirty="0"/>
            <a:t>Real World Data (RWD)</a:t>
          </a:r>
          <a:r>
            <a:rPr kumimoji="1" lang="en-US" sz="1800" kern="1200" dirty="0"/>
            <a:t> are data relating to patient health status and/or the delivery of health care routinely collected from a variety of sources. </a:t>
          </a:r>
          <a:endParaRPr lang="en-US" sz="1800" kern="1200" dirty="0"/>
        </a:p>
      </dsp:txBody>
      <dsp:txXfrm>
        <a:off x="4258" y="0"/>
        <a:ext cx="4096618" cy="1408747"/>
      </dsp:txXfrm>
    </dsp:sp>
    <dsp:sp modelId="{72635959-3F38-436D-828D-5C05C5940874}">
      <dsp:nvSpPr>
        <dsp:cNvPr id="0" name=""/>
        <dsp:cNvSpPr/>
      </dsp:nvSpPr>
      <dsp:spPr>
        <a:xfrm>
          <a:off x="413920" y="1408910"/>
          <a:ext cx="3277294" cy="5156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electronic health records (EHRs)</a:t>
          </a:r>
          <a:endParaRPr lang="en-US" sz="1600" kern="1200" dirty="0"/>
        </a:p>
      </dsp:txBody>
      <dsp:txXfrm>
        <a:off x="429023" y="1424013"/>
        <a:ext cx="3247088" cy="485463"/>
      </dsp:txXfrm>
    </dsp:sp>
    <dsp:sp modelId="{AC70B17C-CE3B-49AB-8E85-53B61B308E13}">
      <dsp:nvSpPr>
        <dsp:cNvPr id="0" name=""/>
        <dsp:cNvSpPr/>
      </dsp:nvSpPr>
      <dsp:spPr>
        <a:xfrm>
          <a:off x="413920" y="2003913"/>
          <a:ext cx="3277294" cy="5156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US" sz="1100" b="1" kern="1200" dirty="0"/>
            <a:t> </a:t>
          </a:r>
          <a:r>
            <a:rPr lang="en-US" sz="1600" b="1" kern="1200" dirty="0"/>
            <a:t>claims and billing data</a:t>
          </a:r>
          <a:endParaRPr lang="en-US" sz="1600" kern="1200" dirty="0"/>
        </a:p>
      </dsp:txBody>
      <dsp:txXfrm>
        <a:off x="429023" y="2019016"/>
        <a:ext cx="3247088" cy="485463"/>
      </dsp:txXfrm>
    </dsp:sp>
    <dsp:sp modelId="{8F1639BC-F267-4C4F-B7EB-99FDD2AF3C3D}">
      <dsp:nvSpPr>
        <dsp:cNvPr id="0" name=""/>
        <dsp:cNvSpPr/>
      </dsp:nvSpPr>
      <dsp:spPr>
        <a:xfrm>
          <a:off x="413920" y="2591432"/>
          <a:ext cx="3277294" cy="5156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data from product and disease registries</a:t>
          </a:r>
          <a:endParaRPr lang="en-US" sz="1600" kern="1200" dirty="0"/>
        </a:p>
      </dsp:txBody>
      <dsp:txXfrm>
        <a:off x="429023" y="2606535"/>
        <a:ext cx="3247088" cy="485463"/>
      </dsp:txXfrm>
    </dsp:sp>
    <dsp:sp modelId="{8F22821E-AE9C-4564-AF1C-1C97DAA5FACB}">
      <dsp:nvSpPr>
        <dsp:cNvPr id="0" name=""/>
        <dsp:cNvSpPr/>
      </dsp:nvSpPr>
      <dsp:spPr>
        <a:xfrm>
          <a:off x="413920" y="3193919"/>
          <a:ext cx="3277294" cy="5156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patient-generated data including in home-use settings</a:t>
          </a:r>
          <a:endParaRPr lang="en-US" sz="1600" kern="1200" dirty="0"/>
        </a:p>
      </dsp:txBody>
      <dsp:txXfrm>
        <a:off x="429023" y="3209022"/>
        <a:ext cx="3247088" cy="485463"/>
      </dsp:txXfrm>
    </dsp:sp>
    <dsp:sp modelId="{1363695F-DC89-4D8A-8DF4-979E78A7BA9D}">
      <dsp:nvSpPr>
        <dsp:cNvPr id="0" name=""/>
        <dsp:cNvSpPr/>
      </dsp:nvSpPr>
      <dsp:spPr>
        <a:xfrm>
          <a:off x="413920" y="3788922"/>
          <a:ext cx="3277294" cy="6719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data gathered from other sources that can inform on health status, such as mobile devices</a:t>
          </a:r>
          <a:endParaRPr lang="en-US" sz="1400" kern="1200" dirty="0"/>
        </a:p>
      </dsp:txBody>
      <dsp:txXfrm>
        <a:off x="433601" y="3808603"/>
        <a:ext cx="3237932" cy="632586"/>
      </dsp:txXfrm>
    </dsp:sp>
    <dsp:sp modelId="{19499BD6-A378-4DEB-90A7-AA6295525D1B}">
      <dsp:nvSpPr>
        <dsp:cNvPr id="0" name=""/>
        <dsp:cNvSpPr/>
      </dsp:nvSpPr>
      <dsp:spPr>
        <a:xfrm>
          <a:off x="4408123" y="0"/>
          <a:ext cx="4096618" cy="46958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en-US" sz="1800" b="1" kern="1200" dirty="0"/>
            <a:t>Real World Evidence</a:t>
          </a:r>
          <a:r>
            <a:rPr kumimoji="1" lang="en-US" sz="1800" kern="1200" dirty="0"/>
            <a:t> </a:t>
          </a:r>
          <a:r>
            <a:rPr kumimoji="1" lang="en-US" sz="1800" b="1" kern="1200" dirty="0"/>
            <a:t>(RWE) </a:t>
          </a:r>
          <a:r>
            <a:rPr kumimoji="1" lang="en-US" sz="1800" kern="1200" dirty="0"/>
            <a:t>is the clinical evidence regarding the usage and potential benefits or risks of a medical product derived from analysis of RWD. </a:t>
          </a:r>
          <a:endParaRPr lang="en-US" sz="1800" kern="1200" dirty="0"/>
        </a:p>
      </dsp:txBody>
      <dsp:txXfrm>
        <a:off x="4408123" y="0"/>
        <a:ext cx="4096618" cy="1408747"/>
      </dsp:txXfrm>
    </dsp:sp>
    <dsp:sp modelId="{6367EE8C-7CE4-48FB-8971-9AD02353C396}">
      <dsp:nvSpPr>
        <dsp:cNvPr id="0" name=""/>
        <dsp:cNvSpPr/>
      </dsp:nvSpPr>
      <dsp:spPr>
        <a:xfrm>
          <a:off x="4817784" y="1408747"/>
          <a:ext cx="3277294" cy="3052286"/>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Generated using many different study designs, including but not limited to, randomized trials, such as large simple trials, pragmatic clinical trials, and observational studies.</a:t>
          </a:r>
        </a:p>
      </dsp:txBody>
      <dsp:txXfrm>
        <a:off x="4907182" y="1498145"/>
        <a:ext cx="3098498" cy="287349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a:p>
        </p:txBody>
      </p:sp>
      <p:sp>
        <p:nvSpPr>
          <p:cNvPr id="116739"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16740"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p>
        </p:txBody>
      </p:sp>
      <p:sp>
        <p:nvSpPr>
          <p:cNvPr id="116741"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B790CC0-B919-463A-B594-9641AC324BE6}" type="slidenum">
              <a:rPr lang="en-US"/>
              <a:pPr>
                <a:defRPr/>
              </a:pPr>
              <a:t>‹#›</a:t>
            </a:fld>
            <a:endParaRPr lang="en-US"/>
          </a:p>
        </p:txBody>
      </p:sp>
    </p:spTree>
    <p:extLst>
      <p:ext uri="{BB962C8B-B14F-4D97-AF65-F5344CB8AC3E}">
        <p14:creationId xmlns:p14="http://schemas.microsoft.com/office/powerpoint/2010/main" val="2823886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a:p>
        </p:txBody>
      </p:sp>
      <p:sp>
        <p:nvSpPr>
          <p:cNvPr id="24579"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p>
        </p:txBody>
      </p:sp>
      <p:sp>
        <p:nvSpPr>
          <p:cNvPr id="24583"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393F344-8E81-408D-AA6D-46A1C890858A}" type="slidenum">
              <a:rPr lang="en-US"/>
              <a:pPr>
                <a:defRPr/>
              </a:pPr>
              <a:t>‹#›</a:t>
            </a:fld>
            <a:endParaRPr lang="en-US"/>
          </a:p>
        </p:txBody>
      </p:sp>
    </p:spTree>
    <p:extLst>
      <p:ext uri="{BB962C8B-B14F-4D97-AF65-F5344CB8AC3E}">
        <p14:creationId xmlns:p14="http://schemas.microsoft.com/office/powerpoint/2010/main" val="142498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93F344-8E81-408D-AA6D-46A1C890858A}" type="slidenum">
              <a:rPr lang="en-US" smtClean="0"/>
              <a:pPr>
                <a:defRPr/>
              </a:pPr>
              <a:t>1</a:t>
            </a:fld>
            <a:endParaRPr lang="en-US"/>
          </a:p>
        </p:txBody>
      </p:sp>
    </p:spTree>
    <p:extLst>
      <p:ext uri="{BB962C8B-B14F-4D97-AF65-F5344CB8AC3E}">
        <p14:creationId xmlns:p14="http://schemas.microsoft.com/office/powerpoint/2010/main" val="1741733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13</a:t>
            </a:fld>
            <a:endParaRPr lang="en-US"/>
          </a:p>
        </p:txBody>
      </p:sp>
    </p:spTree>
    <p:extLst>
      <p:ext uri="{BB962C8B-B14F-4D97-AF65-F5344CB8AC3E}">
        <p14:creationId xmlns:p14="http://schemas.microsoft.com/office/powerpoint/2010/main" val="3432763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14</a:t>
            </a:fld>
            <a:endParaRPr lang="en-US"/>
          </a:p>
        </p:txBody>
      </p:sp>
    </p:spTree>
    <p:extLst>
      <p:ext uri="{BB962C8B-B14F-4D97-AF65-F5344CB8AC3E}">
        <p14:creationId xmlns:p14="http://schemas.microsoft.com/office/powerpoint/2010/main" val="2007781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393F344-8E81-408D-AA6D-46A1C890858A}" type="slidenum">
              <a:rPr lang="en-US" smtClean="0"/>
              <a:pPr>
                <a:defRPr/>
              </a:pPr>
              <a:t>15</a:t>
            </a:fld>
            <a:endParaRPr lang="en-US"/>
          </a:p>
        </p:txBody>
      </p:sp>
    </p:spTree>
    <p:extLst>
      <p:ext uri="{BB962C8B-B14F-4D97-AF65-F5344CB8AC3E}">
        <p14:creationId xmlns:p14="http://schemas.microsoft.com/office/powerpoint/2010/main" val="1960590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393F344-8E81-408D-AA6D-46A1C890858A}" type="slidenum">
              <a:rPr lang="en-US" smtClean="0"/>
              <a:pPr>
                <a:defRPr/>
              </a:pPr>
              <a:t>16</a:t>
            </a:fld>
            <a:endParaRPr lang="en-US"/>
          </a:p>
        </p:txBody>
      </p:sp>
    </p:spTree>
    <p:extLst>
      <p:ext uri="{BB962C8B-B14F-4D97-AF65-F5344CB8AC3E}">
        <p14:creationId xmlns:p14="http://schemas.microsoft.com/office/powerpoint/2010/main" val="589443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B43B008F-A2F2-484B-AA23-A85998F2DB18}" type="slidenum">
              <a:rPr lang="en-US">
                <a:solidFill>
                  <a:prstClr val="black"/>
                </a:solidFill>
                <a:latin typeface="Calibri"/>
              </a:rPr>
              <a:pPr defTabSz="465887">
                <a:defRPr/>
              </a:pPr>
              <a:t>18</a:t>
            </a:fld>
            <a:endParaRPr lang="en-US">
              <a:solidFill>
                <a:prstClr val="black"/>
              </a:solidFill>
              <a:latin typeface="Calibri"/>
            </a:endParaRPr>
          </a:p>
        </p:txBody>
      </p:sp>
    </p:spTree>
    <p:extLst>
      <p:ext uri="{BB962C8B-B14F-4D97-AF65-F5344CB8AC3E}">
        <p14:creationId xmlns:p14="http://schemas.microsoft.com/office/powerpoint/2010/main" val="1172127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393F344-8E81-408D-AA6D-46A1C890858A}" type="slidenum">
              <a:rPr lang="en-US" smtClean="0"/>
              <a:pPr>
                <a:defRPr/>
              </a:pPr>
              <a:t>19</a:t>
            </a:fld>
            <a:endParaRPr lang="en-US"/>
          </a:p>
        </p:txBody>
      </p:sp>
    </p:spTree>
    <p:extLst>
      <p:ext uri="{BB962C8B-B14F-4D97-AF65-F5344CB8AC3E}">
        <p14:creationId xmlns:p14="http://schemas.microsoft.com/office/powerpoint/2010/main" val="356592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93F344-8E81-408D-AA6D-46A1C890858A}" type="slidenum">
              <a:rPr lang="en-US" smtClean="0"/>
              <a:pPr>
                <a:defRPr/>
              </a:pPr>
              <a:t>2</a:t>
            </a:fld>
            <a:endParaRPr lang="en-US"/>
          </a:p>
        </p:txBody>
      </p:sp>
    </p:spTree>
    <p:extLst>
      <p:ext uri="{BB962C8B-B14F-4D97-AF65-F5344CB8AC3E}">
        <p14:creationId xmlns:p14="http://schemas.microsoft.com/office/powerpoint/2010/main" val="849777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393F344-8E81-408D-AA6D-46A1C890858A}" type="slidenum">
              <a:rPr lang="en-US" smtClean="0"/>
              <a:pPr>
                <a:defRPr/>
              </a:pPr>
              <a:t>3</a:t>
            </a:fld>
            <a:endParaRPr lang="en-US"/>
          </a:p>
        </p:txBody>
      </p:sp>
    </p:spTree>
    <p:extLst>
      <p:ext uri="{BB962C8B-B14F-4D97-AF65-F5344CB8AC3E}">
        <p14:creationId xmlns:p14="http://schemas.microsoft.com/office/powerpoint/2010/main" val="3770979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70488F4B-C8AB-4DED-82A3-6F6C06D43A36}"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768216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0488F4B-C8AB-4DED-82A3-6F6C06D43A36}" type="slidenum">
              <a:rPr lang="en-US" smtClean="0"/>
              <a:t>5</a:t>
            </a:fld>
            <a:endParaRPr lang="en-US"/>
          </a:p>
        </p:txBody>
      </p:sp>
    </p:spTree>
    <p:extLst>
      <p:ext uri="{BB962C8B-B14F-4D97-AF65-F5344CB8AC3E}">
        <p14:creationId xmlns:p14="http://schemas.microsoft.com/office/powerpoint/2010/main" val="1845576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93F344-8E81-408D-AA6D-46A1C890858A}" type="slidenum">
              <a:rPr lang="en-US" smtClean="0"/>
              <a:pPr>
                <a:defRPr/>
              </a:pPr>
              <a:t>6</a:t>
            </a:fld>
            <a:endParaRPr lang="en-US"/>
          </a:p>
        </p:txBody>
      </p:sp>
    </p:spTree>
    <p:extLst>
      <p:ext uri="{BB962C8B-B14F-4D97-AF65-F5344CB8AC3E}">
        <p14:creationId xmlns:p14="http://schemas.microsoft.com/office/powerpoint/2010/main" val="3047235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93F344-8E81-408D-AA6D-46A1C890858A}" type="slidenum">
              <a:rPr lang="en-US" smtClean="0"/>
              <a:pPr>
                <a:defRPr/>
              </a:pPr>
              <a:t>10</a:t>
            </a:fld>
            <a:endParaRPr lang="en-US"/>
          </a:p>
        </p:txBody>
      </p:sp>
    </p:spTree>
    <p:extLst>
      <p:ext uri="{BB962C8B-B14F-4D97-AF65-F5344CB8AC3E}">
        <p14:creationId xmlns:p14="http://schemas.microsoft.com/office/powerpoint/2010/main" val="3164426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393F344-8E81-408D-AA6D-46A1C890858A}" type="slidenum">
              <a:rPr lang="en-US" smtClean="0"/>
              <a:pPr>
                <a:defRPr/>
              </a:pPr>
              <a:t>11</a:t>
            </a:fld>
            <a:endParaRPr lang="en-US"/>
          </a:p>
        </p:txBody>
      </p:sp>
    </p:spTree>
    <p:extLst>
      <p:ext uri="{BB962C8B-B14F-4D97-AF65-F5344CB8AC3E}">
        <p14:creationId xmlns:p14="http://schemas.microsoft.com/office/powerpoint/2010/main" val="1763202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D393F344-8E81-408D-AA6D-46A1C890858A}" type="slidenum">
              <a:rPr lang="en-US" smtClean="0"/>
              <a:pPr>
                <a:defRPr/>
              </a:pPr>
              <a:t>12</a:t>
            </a:fld>
            <a:endParaRPr lang="en-US"/>
          </a:p>
        </p:txBody>
      </p:sp>
    </p:spTree>
    <p:extLst>
      <p:ext uri="{BB962C8B-B14F-4D97-AF65-F5344CB8AC3E}">
        <p14:creationId xmlns:p14="http://schemas.microsoft.com/office/powerpoint/2010/main" val="3045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7/30/17</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JSM 2017</a:t>
            </a:r>
          </a:p>
        </p:txBody>
      </p:sp>
      <p:sp>
        <p:nvSpPr>
          <p:cNvPr id="6" name="Rectangle 6"/>
          <p:cNvSpPr>
            <a:spLocks noGrp="1" noChangeArrowheads="1"/>
          </p:cNvSpPr>
          <p:nvPr>
            <p:ph type="sldNum" sz="quarter" idx="12"/>
          </p:nvPr>
        </p:nvSpPr>
        <p:spPr>
          <a:ln/>
        </p:spPr>
        <p:txBody>
          <a:bodyPr/>
          <a:lstStyle>
            <a:lvl1pPr>
              <a:defRPr/>
            </a:lvl1pPr>
          </a:lstStyle>
          <a:p>
            <a:pPr>
              <a:defRPr/>
            </a:pPr>
            <a:fld id="{8950BDAA-C239-4974-B7A5-A2A03F50B81F}" type="slidenum">
              <a:rPr lang="en-US"/>
              <a:pPr>
                <a:defRPr/>
              </a:pPr>
              <a:t>‹#›</a:t>
            </a:fld>
            <a:endParaRPr lang="en-US"/>
          </a:p>
        </p:txBody>
      </p:sp>
    </p:spTree>
    <p:extLst>
      <p:ext uri="{BB962C8B-B14F-4D97-AF65-F5344CB8AC3E}">
        <p14:creationId xmlns:p14="http://schemas.microsoft.com/office/powerpoint/2010/main" val="680020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7/30/17</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JSM 2017</a:t>
            </a:r>
          </a:p>
        </p:txBody>
      </p:sp>
      <p:sp>
        <p:nvSpPr>
          <p:cNvPr id="6" name="Rectangle 6"/>
          <p:cNvSpPr>
            <a:spLocks noGrp="1" noChangeArrowheads="1"/>
          </p:cNvSpPr>
          <p:nvPr>
            <p:ph type="sldNum" sz="quarter" idx="12"/>
          </p:nvPr>
        </p:nvSpPr>
        <p:spPr>
          <a:ln/>
        </p:spPr>
        <p:txBody>
          <a:bodyPr/>
          <a:lstStyle>
            <a:lvl1pPr>
              <a:defRPr/>
            </a:lvl1pPr>
          </a:lstStyle>
          <a:p>
            <a:pPr>
              <a:defRPr/>
            </a:pPr>
            <a:fld id="{B31095AC-E6AD-4132-958A-7E7B1F4D69DA}" type="slidenum">
              <a:rPr lang="en-US"/>
              <a:pPr>
                <a:defRPr/>
              </a:pPr>
              <a:t>‹#›</a:t>
            </a:fld>
            <a:endParaRPr lang="en-US"/>
          </a:p>
        </p:txBody>
      </p:sp>
    </p:spTree>
    <p:extLst>
      <p:ext uri="{BB962C8B-B14F-4D97-AF65-F5344CB8AC3E}">
        <p14:creationId xmlns:p14="http://schemas.microsoft.com/office/powerpoint/2010/main" val="2071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39763"/>
            <a:ext cx="2171700" cy="56848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639763"/>
            <a:ext cx="6362700" cy="5684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7/30/17</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JSM 2017</a:t>
            </a:r>
          </a:p>
        </p:txBody>
      </p:sp>
      <p:sp>
        <p:nvSpPr>
          <p:cNvPr id="6" name="Rectangle 6"/>
          <p:cNvSpPr>
            <a:spLocks noGrp="1" noChangeArrowheads="1"/>
          </p:cNvSpPr>
          <p:nvPr>
            <p:ph type="sldNum" sz="quarter" idx="12"/>
          </p:nvPr>
        </p:nvSpPr>
        <p:spPr>
          <a:ln/>
        </p:spPr>
        <p:txBody>
          <a:bodyPr/>
          <a:lstStyle>
            <a:lvl1pPr>
              <a:defRPr/>
            </a:lvl1pPr>
          </a:lstStyle>
          <a:p>
            <a:pPr>
              <a:defRPr/>
            </a:pPr>
            <a:fld id="{853E7277-BDA3-43F3-86C9-0D9E0C3F3B14}" type="slidenum">
              <a:rPr lang="en-US"/>
              <a:pPr>
                <a:defRPr/>
              </a:pPr>
              <a:t>‹#›</a:t>
            </a:fld>
            <a:endParaRPr lang="en-US"/>
          </a:p>
        </p:txBody>
      </p:sp>
    </p:spTree>
    <p:extLst>
      <p:ext uri="{BB962C8B-B14F-4D97-AF65-F5344CB8AC3E}">
        <p14:creationId xmlns:p14="http://schemas.microsoft.com/office/powerpoint/2010/main" val="4195620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639763"/>
            <a:ext cx="8229600" cy="655637"/>
          </a:xfrm>
        </p:spPr>
        <p:txBody>
          <a:bodyPr/>
          <a:lstStyle/>
          <a:p>
            <a:r>
              <a:rPr lang="en-US"/>
              <a:t>Click to edit Master title style</a:t>
            </a:r>
          </a:p>
        </p:txBody>
      </p:sp>
      <p:sp>
        <p:nvSpPr>
          <p:cNvPr id="3" name="Text Placeholder 2"/>
          <p:cNvSpPr>
            <a:spLocks noGrp="1"/>
          </p:cNvSpPr>
          <p:nvPr>
            <p:ph type="body" sz="half" idx="1"/>
          </p:nvPr>
        </p:nvSpPr>
        <p:spPr>
          <a:xfrm>
            <a:off x="228600" y="1752600"/>
            <a:ext cx="4267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4267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7/30/17</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JSM 2017</a:t>
            </a:r>
          </a:p>
        </p:txBody>
      </p:sp>
      <p:sp>
        <p:nvSpPr>
          <p:cNvPr id="7" name="Rectangle 6"/>
          <p:cNvSpPr>
            <a:spLocks noGrp="1" noChangeArrowheads="1"/>
          </p:cNvSpPr>
          <p:nvPr>
            <p:ph type="sldNum" sz="quarter" idx="12"/>
          </p:nvPr>
        </p:nvSpPr>
        <p:spPr>
          <a:ln/>
        </p:spPr>
        <p:txBody>
          <a:bodyPr/>
          <a:lstStyle>
            <a:lvl1pPr>
              <a:defRPr/>
            </a:lvl1pPr>
          </a:lstStyle>
          <a:p>
            <a:pPr>
              <a:defRPr/>
            </a:pPr>
            <a:fld id="{7AA48F48-2BBF-43F2-9181-4B55DC4D3D92}" type="slidenum">
              <a:rPr lang="en-US"/>
              <a:pPr>
                <a:defRPr/>
              </a:pPr>
              <a:t>‹#›</a:t>
            </a:fld>
            <a:endParaRPr lang="en-US"/>
          </a:p>
        </p:txBody>
      </p:sp>
    </p:spTree>
    <p:extLst>
      <p:ext uri="{BB962C8B-B14F-4D97-AF65-F5344CB8AC3E}">
        <p14:creationId xmlns:p14="http://schemas.microsoft.com/office/powerpoint/2010/main" val="1913101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639763"/>
            <a:ext cx="8229600" cy="655637"/>
          </a:xfrm>
        </p:spPr>
        <p:txBody>
          <a:bodyPr/>
          <a:lstStyle/>
          <a:p>
            <a:r>
              <a:rPr lang="en-US"/>
              <a:t>Click to edit Master title style</a:t>
            </a:r>
          </a:p>
        </p:txBody>
      </p:sp>
      <p:sp>
        <p:nvSpPr>
          <p:cNvPr id="3" name="Table Placeholder 2"/>
          <p:cNvSpPr>
            <a:spLocks noGrp="1"/>
          </p:cNvSpPr>
          <p:nvPr>
            <p:ph type="tbl" idx="1"/>
          </p:nvPr>
        </p:nvSpPr>
        <p:spPr>
          <a:xfrm>
            <a:off x="228600" y="1752600"/>
            <a:ext cx="8686800" cy="45720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7/30/17</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JSM 2017</a:t>
            </a:r>
          </a:p>
        </p:txBody>
      </p:sp>
      <p:sp>
        <p:nvSpPr>
          <p:cNvPr id="6" name="Rectangle 6"/>
          <p:cNvSpPr>
            <a:spLocks noGrp="1" noChangeArrowheads="1"/>
          </p:cNvSpPr>
          <p:nvPr>
            <p:ph type="sldNum" sz="quarter" idx="12"/>
          </p:nvPr>
        </p:nvSpPr>
        <p:spPr>
          <a:ln/>
        </p:spPr>
        <p:txBody>
          <a:bodyPr/>
          <a:lstStyle>
            <a:lvl1pPr>
              <a:defRPr/>
            </a:lvl1pPr>
          </a:lstStyle>
          <a:p>
            <a:pPr>
              <a:defRPr/>
            </a:pPr>
            <a:fld id="{F474EF0A-E9FE-4B69-8823-70A934FC590A}" type="slidenum">
              <a:rPr lang="en-US"/>
              <a:pPr>
                <a:defRPr/>
              </a:pPr>
              <a:t>‹#›</a:t>
            </a:fld>
            <a:endParaRPr lang="en-US"/>
          </a:p>
        </p:txBody>
      </p:sp>
    </p:spTree>
    <p:extLst>
      <p:ext uri="{BB962C8B-B14F-4D97-AF65-F5344CB8AC3E}">
        <p14:creationId xmlns:p14="http://schemas.microsoft.com/office/powerpoint/2010/main" val="2585754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6355260"/>
            <a:ext cx="2133600" cy="365125"/>
          </a:xfrm>
        </p:spPr>
        <p:txBody>
          <a:bodyPr/>
          <a:lstStyle/>
          <a:p>
            <a:pPr>
              <a:defRPr/>
            </a:pPr>
            <a:r>
              <a:rPr lang="en-US" altLang="en-US">
                <a:solidFill>
                  <a:prstClr val="black">
                    <a:tint val="75000"/>
                  </a:prstClr>
                </a:solidFill>
              </a:rPr>
              <a:t>7/30/17</a:t>
            </a:r>
          </a:p>
        </p:txBody>
      </p:sp>
      <p:pic>
        <p:nvPicPr>
          <p:cNvPr id="8" name="Picture 7" descr="FDA_B&amp;W_Primary_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defRPr/>
            </a:pPr>
            <a:r>
              <a:rPr lang="en-US" altLang="en-US">
                <a:solidFill>
                  <a:prstClr val="black">
                    <a:tint val="75000"/>
                  </a:prstClr>
                </a:solidFill>
              </a:rPr>
              <a:t>JSM 2017</a:t>
            </a:r>
          </a:p>
        </p:txBody>
      </p:sp>
    </p:spTree>
    <p:extLst>
      <p:ext uri="{BB962C8B-B14F-4D97-AF65-F5344CB8AC3E}">
        <p14:creationId xmlns:p14="http://schemas.microsoft.com/office/powerpoint/2010/main" val="1270319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228600"/>
            <a:ext cx="7888561" cy="926020"/>
          </a:xfrm>
        </p:spPr>
        <p:txBody>
          <a:bodyPr/>
          <a:lstStyle/>
          <a:p>
            <a:r>
              <a:rPr lang="en-US"/>
              <a:t>Click to edit Master title style</a:t>
            </a:r>
          </a:p>
        </p:txBody>
      </p:sp>
      <p:sp>
        <p:nvSpPr>
          <p:cNvPr id="3" name="Content Placeholder 2"/>
          <p:cNvSpPr>
            <a:spLocks noGrp="1"/>
          </p:cNvSpPr>
          <p:nvPr>
            <p:ph idx="1"/>
          </p:nvPr>
        </p:nvSpPr>
        <p:spPr>
          <a:xfrm>
            <a:off x="323850" y="1600201"/>
            <a:ext cx="8509103" cy="46956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pPr>
              <a:defRPr/>
            </a:pPr>
            <a:r>
              <a:rPr lang="en-US" altLang="en-US">
                <a:solidFill>
                  <a:prstClr val="black">
                    <a:tint val="75000"/>
                  </a:prstClr>
                </a:solidFill>
              </a:rPr>
              <a:t>7/30/17</a:t>
            </a:r>
            <a:endParaRPr lang="en-US" altLang="en-US" dirty="0">
              <a:solidFill>
                <a:prstClr val="black">
                  <a:tint val="75000"/>
                </a:prstClr>
              </a:solidFill>
            </a:endParaRPr>
          </a:p>
        </p:txBody>
      </p:sp>
      <p:sp>
        <p:nvSpPr>
          <p:cNvPr id="5" name="Footer Placeholder 4"/>
          <p:cNvSpPr>
            <a:spLocks noGrp="1"/>
          </p:cNvSpPr>
          <p:nvPr>
            <p:ph type="ftr" sz="quarter" idx="11"/>
          </p:nvPr>
        </p:nvSpPr>
        <p:spPr>
          <a:xfrm>
            <a:off x="247650" y="6384925"/>
            <a:ext cx="2895600" cy="365125"/>
          </a:xfrm>
        </p:spPr>
        <p:txBody>
          <a:bodyPr/>
          <a:lstStyle/>
          <a:p>
            <a:pPr>
              <a:defRPr/>
            </a:pPr>
            <a:r>
              <a:rPr lang="en-US" altLang="en-US">
                <a:solidFill>
                  <a:prstClr val="black">
                    <a:tint val="75000"/>
                  </a:prstClr>
                </a:solidFill>
              </a:rPr>
              <a:t>JSM 2017</a:t>
            </a:r>
            <a:endParaRPr lang="en-US" altLang="en-US" dirty="0">
              <a:solidFill>
                <a:prstClr val="black">
                  <a:tint val="75000"/>
                </a:prstClr>
              </a:solidFill>
            </a:endParaRPr>
          </a:p>
        </p:txBody>
      </p:sp>
      <p:pic>
        <p:nvPicPr>
          <p:cNvPr id="7" name="Picture 6"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280724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pPr>
              <a:defRPr/>
            </a:pPr>
            <a:r>
              <a:rPr lang="en-US" altLang="en-US">
                <a:solidFill>
                  <a:prstClr val="black">
                    <a:tint val="75000"/>
                  </a:prstClr>
                </a:solidFill>
              </a:rPr>
              <a:t>7/30/17</a:t>
            </a:r>
          </a:p>
        </p:txBody>
      </p:sp>
      <p:sp>
        <p:nvSpPr>
          <p:cNvPr id="6" name="Footer Placeholder 4"/>
          <p:cNvSpPr>
            <a:spLocks noGrp="1"/>
          </p:cNvSpPr>
          <p:nvPr>
            <p:ph type="ftr" sz="quarter" idx="11"/>
          </p:nvPr>
        </p:nvSpPr>
        <p:spPr>
          <a:xfrm>
            <a:off x="304800" y="6384925"/>
            <a:ext cx="2895600" cy="365125"/>
          </a:xfrm>
        </p:spPr>
        <p:txBody>
          <a:bodyPr/>
          <a:lstStyle/>
          <a:p>
            <a:pPr>
              <a:defRPr/>
            </a:pPr>
            <a:r>
              <a:rPr lang="en-US" altLang="en-US">
                <a:solidFill>
                  <a:prstClr val="black">
                    <a:tint val="75000"/>
                  </a:prstClr>
                </a:solidFill>
              </a:rPr>
              <a:t>JSM 2017</a:t>
            </a:r>
          </a:p>
        </p:txBody>
      </p:sp>
    </p:spTree>
    <p:extLst>
      <p:ext uri="{BB962C8B-B14F-4D97-AF65-F5344CB8AC3E}">
        <p14:creationId xmlns:p14="http://schemas.microsoft.com/office/powerpoint/2010/main" val="1825696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pPr>
              <a:defRPr/>
            </a:pPr>
            <a:r>
              <a:rPr lang="en-US" altLang="en-US">
                <a:solidFill>
                  <a:prstClr val="black">
                    <a:tint val="75000"/>
                  </a:prstClr>
                </a:solidFill>
              </a:rPr>
              <a:t>7/30/17</a:t>
            </a:r>
          </a:p>
        </p:txBody>
      </p:sp>
      <p:pic>
        <p:nvPicPr>
          <p:cNvPr id="7" name="Picture 6"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defRPr/>
            </a:pPr>
            <a:r>
              <a:rPr lang="en-US" altLang="en-US">
                <a:solidFill>
                  <a:prstClr val="black">
                    <a:tint val="75000"/>
                  </a:prstClr>
                </a:solidFill>
              </a:rPr>
              <a:t>JSM 2017</a:t>
            </a:r>
          </a:p>
        </p:txBody>
      </p:sp>
      <p:sp>
        <p:nvSpPr>
          <p:cNvPr id="10" name="TextBox 9"/>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336748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6380336"/>
            <a:ext cx="2133600" cy="365125"/>
          </a:xfrm>
        </p:spPr>
        <p:txBody>
          <a:bodyPr/>
          <a:lstStyle/>
          <a:p>
            <a:pPr>
              <a:defRPr/>
            </a:pPr>
            <a:r>
              <a:rPr lang="en-US" altLang="en-US">
                <a:solidFill>
                  <a:prstClr val="black">
                    <a:tint val="75000"/>
                  </a:prstClr>
                </a:solidFill>
              </a:rPr>
              <a:t>7/30/17</a:t>
            </a:r>
          </a:p>
        </p:txBody>
      </p:sp>
      <p:pic>
        <p:nvPicPr>
          <p:cNvPr id="8" name="Picture 7"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defRPr/>
            </a:pPr>
            <a:r>
              <a:rPr lang="en-US" altLang="en-US">
                <a:solidFill>
                  <a:prstClr val="black">
                    <a:tint val="75000"/>
                  </a:prstClr>
                </a:solidFill>
              </a:rPr>
              <a:t>JSM 2017</a:t>
            </a:r>
          </a:p>
        </p:txBody>
      </p:sp>
      <p:sp>
        <p:nvSpPr>
          <p:cNvPr id="11" name="TextBox 10"/>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304537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6384925"/>
            <a:ext cx="2133600" cy="365125"/>
          </a:xfrm>
        </p:spPr>
        <p:txBody>
          <a:bodyPr/>
          <a:lstStyle/>
          <a:p>
            <a:pPr>
              <a:defRPr/>
            </a:pPr>
            <a:r>
              <a:rPr lang="en-US" altLang="en-US">
                <a:solidFill>
                  <a:prstClr val="black">
                    <a:tint val="75000"/>
                  </a:prstClr>
                </a:solidFill>
              </a:rPr>
              <a:t>7/30/17</a:t>
            </a:r>
          </a:p>
        </p:txBody>
      </p:sp>
      <p:pic>
        <p:nvPicPr>
          <p:cNvPr id="10" name="Picture 9"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defRPr/>
            </a:pPr>
            <a:r>
              <a:rPr lang="en-US" altLang="en-US">
                <a:solidFill>
                  <a:prstClr val="black">
                    <a:tint val="75000"/>
                  </a:prstClr>
                </a:solidFill>
              </a:rPr>
              <a:t>JSM 2017</a:t>
            </a:r>
          </a:p>
        </p:txBody>
      </p:sp>
      <p:sp>
        <p:nvSpPr>
          <p:cNvPr id="13" name="TextBox 12"/>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2228969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7/30/17</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JSM 2017</a:t>
            </a:r>
          </a:p>
        </p:txBody>
      </p:sp>
      <p:sp>
        <p:nvSpPr>
          <p:cNvPr id="6" name="Rectangle 6"/>
          <p:cNvSpPr>
            <a:spLocks noGrp="1" noChangeArrowheads="1"/>
          </p:cNvSpPr>
          <p:nvPr>
            <p:ph type="sldNum" sz="quarter" idx="12"/>
          </p:nvPr>
        </p:nvSpPr>
        <p:spPr>
          <a:ln/>
        </p:spPr>
        <p:txBody>
          <a:bodyPr/>
          <a:lstStyle>
            <a:lvl1pPr>
              <a:defRPr/>
            </a:lvl1pPr>
          </a:lstStyle>
          <a:p>
            <a:pPr>
              <a:defRPr/>
            </a:pPr>
            <a:fld id="{06E30DAE-97E0-4F78-90D0-437A777C6B0A}" type="slidenum">
              <a:rPr lang="en-US"/>
              <a:pPr>
                <a:defRPr/>
              </a:pPr>
              <a:t>‹#›</a:t>
            </a:fld>
            <a:endParaRPr lang="en-US"/>
          </a:p>
        </p:txBody>
      </p:sp>
    </p:spTree>
    <p:extLst>
      <p:ext uri="{BB962C8B-B14F-4D97-AF65-F5344CB8AC3E}">
        <p14:creationId xmlns:p14="http://schemas.microsoft.com/office/powerpoint/2010/main" val="979585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49"/>
            <a:ext cx="2133600" cy="365125"/>
          </a:xfrm>
        </p:spPr>
        <p:txBody>
          <a:bodyPr/>
          <a:lstStyle/>
          <a:p>
            <a:pPr>
              <a:defRPr/>
            </a:pPr>
            <a:r>
              <a:rPr lang="en-US" altLang="en-US">
                <a:solidFill>
                  <a:prstClr val="black">
                    <a:tint val="75000"/>
                  </a:prstClr>
                </a:solidFill>
              </a:rPr>
              <a:t>7/30/17</a:t>
            </a:r>
          </a:p>
        </p:txBody>
      </p:sp>
      <p:pic>
        <p:nvPicPr>
          <p:cNvPr id="6" name="Picture 5"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defRPr/>
            </a:pPr>
            <a:r>
              <a:rPr lang="en-US" altLang="en-US">
                <a:solidFill>
                  <a:prstClr val="black">
                    <a:tint val="75000"/>
                  </a:prstClr>
                </a:solidFill>
              </a:rPr>
              <a:t>JSM 2017</a:t>
            </a:r>
          </a:p>
        </p:txBody>
      </p:sp>
      <p:sp>
        <p:nvSpPr>
          <p:cNvPr id="9" name="TextBox 8"/>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4160634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pPr>
              <a:defRPr/>
            </a:pPr>
            <a:r>
              <a:rPr lang="en-US" altLang="en-US">
                <a:solidFill>
                  <a:prstClr val="black">
                    <a:tint val="75000"/>
                  </a:prstClr>
                </a:solidFill>
              </a:rPr>
              <a:t>7/30/17</a:t>
            </a:r>
          </a:p>
        </p:txBody>
      </p:sp>
      <p:pic>
        <p:nvPicPr>
          <p:cNvPr id="8" name="Picture 7"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defRPr/>
            </a:pPr>
            <a:r>
              <a:rPr lang="en-US" altLang="en-US">
                <a:solidFill>
                  <a:prstClr val="black">
                    <a:tint val="75000"/>
                  </a:prstClr>
                </a:solidFill>
              </a:rPr>
              <a:t>JSM 2017</a:t>
            </a:r>
          </a:p>
        </p:txBody>
      </p:sp>
      <p:sp>
        <p:nvSpPr>
          <p:cNvPr id="11" name="TextBox 10"/>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610861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pPr>
              <a:defRPr/>
            </a:pPr>
            <a:r>
              <a:rPr lang="en-US" altLang="en-US">
                <a:solidFill>
                  <a:prstClr val="black">
                    <a:tint val="75000"/>
                  </a:prstClr>
                </a:solidFill>
              </a:rPr>
              <a:t>7/30/17</a:t>
            </a:r>
          </a:p>
        </p:txBody>
      </p:sp>
      <p:pic>
        <p:nvPicPr>
          <p:cNvPr id="8" name="Picture 7"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defRPr/>
            </a:pPr>
            <a:r>
              <a:rPr lang="en-US" altLang="en-US">
                <a:solidFill>
                  <a:prstClr val="black">
                    <a:tint val="75000"/>
                  </a:prstClr>
                </a:solidFill>
              </a:rPr>
              <a:t>JSM 2017</a:t>
            </a:r>
          </a:p>
        </p:txBody>
      </p:sp>
      <p:sp>
        <p:nvSpPr>
          <p:cNvPr id="11" name="TextBox 10"/>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496829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6356350"/>
            <a:ext cx="2133600" cy="365125"/>
          </a:xfrm>
        </p:spPr>
        <p:txBody>
          <a:bodyPr/>
          <a:lstStyle/>
          <a:p>
            <a:pPr>
              <a:defRPr/>
            </a:pPr>
            <a:r>
              <a:rPr lang="en-US" altLang="en-US">
                <a:solidFill>
                  <a:prstClr val="black">
                    <a:tint val="75000"/>
                  </a:prstClr>
                </a:solidFill>
              </a:rPr>
              <a:t>7/30/17</a:t>
            </a:r>
          </a:p>
        </p:txBody>
      </p:sp>
      <p:pic>
        <p:nvPicPr>
          <p:cNvPr id="7" name="Picture 6"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defRPr/>
            </a:pPr>
            <a:r>
              <a:rPr lang="en-US" altLang="en-US">
                <a:solidFill>
                  <a:prstClr val="black">
                    <a:tint val="75000"/>
                  </a:prstClr>
                </a:solidFill>
              </a:rPr>
              <a:t>JSM 2017</a:t>
            </a:r>
          </a:p>
        </p:txBody>
      </p:sp>
      <p:sp>
        <p:nvSpPr>
          <p:cNvPr id="8" name="TextBox 7"/>
          <p:cNvSpPr txBox="1"/>
          <p:nvPr/>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1102219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6354123"/>
            <a:ext cx="2133600" cy="365125"/>
          </a:xfrm>
        </p:spPr>
        <p:txBody>
          <a:bodyPr/>
          <a:lstStyle/>
          <a:p>
            <a:pPr>
              <a:defRPr/>
            </a:pPr>
            <a:r>
              <a:rPr lang="en-US" altLang="en-US">
                <a:solidFill>
                  <a:prstClr val="black">
                    <a:tint val="75000"/>
                  </a:prstClr>
                </a:solidFill>
              </a:rPr>
              <a:t>7/30/17</a:t>
            </a:r>
          </a:p>
        </p:txBody>
      </p:sp>
      <p:sp>
        <p:nvSpPr>
          <p:cNvPr id="7" name="Footer Placeholder 4"/>
          <p:cNvSpPr>
            <a:spLocks noGrp="1"/>
          </p:cNvSpPr>
          <p:nvPr>
            <p:ph type="ftr" sz="quarter" idx="11"/>
          </p:nvPr>
        </p:nvSpPr>
        <p:spPr>
          <a:xfrm>
            <a:off x="304800" y="6384925"/>
            <a:ext cx="2895600" cy="365125"/>
          </a:xfrm>
        </p:spPr>
        <p:txBody>
          <a:bodyPr/>
          <a:lstStyle/>
          <a:p>
            <a:pPr>
              <a:defRPr/>
            </a:pPr>
            <a:r>
              <a:rPr lang="en-US" altLang="en-US">
                <a:solidFill>
                  <a:prstClr val="black">
                    <a:tint val="75000"/>
                  </a:prstClr>
                </a:solidFill>
              </a:rPr>
              <a:t>JSM 2017</a:t>
            </a:r>
          </a:p>
        </p:txBody>
      </p:sp>
      <p:pic>
        <p:nvPicPr>
          <p:cNvPr id="9" name="Picture 8" descr="FDA_FullColor_Monogr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rgbClr val="1F497D">
                    <a:lumMod val="60000"/>
                    <a:lumOff val="40000"/>
                  </a:srgbClr>
                </a:solidFill>
                <a:latin typeface="Helvetica"/>
                <a:cs typeface="Helvetica"/>
              </a:rPr>
              <a:pPr algn="r"/>
              <a:t>‹#›</a:t>
            </a:fld>
            <a:endParaRPr lang="en-US" sz="1200" dirty="0">
              <a:solidFill>
                <a:srgbClr val="1F497D">
                  <a:lumMod val="60000"/>
                  <a:lumOff val="40000"/>
                </a:srgbClr>
              </a:solidFill>
              <a:latin typeface="Helvetica"/>
              <a:cs typeface="Helvetica"/>
            </a:endParaRPr>
          </a:p>
        </p:txBody>
      </p:sp>
    </p:spTree>
    <p:extLst>
      <p:ext uri="{BB962C8B-B14F-4D97-AF65-F5344CB8AC3E}">
        <p14:creationId xmlns:p14="http://schemas.microsoft.com/office/powerpoint/2010/main" val="3288191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403788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7/30/17</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JSM 2017</a:t>
            </a:r>
          </a:p>
        </p:txBody>
      </p:sp>
      <p:sp>
        <p:nvSpPr>
          <p:cNvPr id="6" name="Rectangle 6"/>
          <p:cNvSpPr>
            <a:spLocks noGrp="1" noChangeArrowheads="1"/>
          </p:cNvSpPr>
          <p:nvPr>
            <p:ph type="sldNum" sz="quarter" idx="12"/>
          </p:nvPr>
        </p:nvSpPr>
        <p:spPr>
          <a:ln/>
        </p:spPr>
        <p:txBody>
          <a:bodyPr/>
          <a:lstStyle>
            <a:lvl1pPr>
              <a:defRPr/>
            </a:lvl1pPr>
          </a:lstStyle>
          <a:p>
            <a:pPr>
              <a:defRPr/>
            </a:pPr>
            <a:fld id="{ACD1C85D-C771-4E95-AF90-6F5E21ED85D4}" type="slidenum">
              <a:rPr lang="en-US"/>
              <a:pPr>
                <a:defRPr/>
              </a:pPr>
              <a:t>‹#›</a:t>
            </a:fld>
            <a:endParaRPr lang="en-US"/>
          </a:p>
        </p:txBody>
      </p:sp>
    </p:spTree>
    <p:extLst>
      <p:ext uri="{BB962C8B-B14F-4D97-AF65-F5344CB8AC3E}">
        <p14:creationId xmlns:p14="http://schemas.microsoft.com/office/powerpoint/2010/main" val="406896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7526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7/30/17</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JSM 2017</a:t>
            </a:r>
          </a:p>
        </p:txBody>
      </p:sp>
      <p:sp>
        <p:nvSpPr>
          <p:cNvPr id="7" name="Rectangle 6"/>
          <p:cNvSpPr>
            <a:spLocks noGrp="1" noChangeArrowheads="1"/>
          </p:cNvSpPr>
          <p:nvPr>
            <p:ph type="sldNum" sz="quarter" idx="12"/>
          </p:nvPr>
        </p:nvSpPr>
        <p:spPr>
          <a:ln/>
        </p:spPr>
        <p:txBody>
          <a:bodyPr/>
          <a:lstStyle>
            <a:lvl1pPr>
              <a:defRPr/>
            </a:lvl1pPr>
          </a:lstStyle>
          <a:p>
            <a:pPr>
              <a:defRPr/>
            </a:pPr>
            <a:fld id="{48D4A16E-22D6-4020-8377-A99AED4F7777}" type="slidenum">
              <a:rPr lang="en-US"/>
              <a:pPr>
                <a:defRPr/>
              </a:pPr>
              <a:t>‹#›</a:t>
            </a:fld>
            <a:endParaRPr lang="en-US"/>
          </a:p>
        </p:txBody>
      </p:sp>
    </p:spTree>
    <p:extLst>
      <p:ext uri="{BB962C8B-B14F-4D97-AF65-F5344CB8AC3E}">
        <p14:creationId xmlns:p14="http://schemas.microsoft.com/office/powerpoint/2010/main" val="134725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a:t>7/30/17</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JSM 2017</a:t>
            </a:r>
          </a:p>
        </p:txBody>
      </p:sp>
      <p:sp>
        <p:nvSpPr>
          <p:cNvPr id="9" name="Rectangle 6"/>
          <p:cNvSpPr>
            <a:spLocks noGrp="1" noChangeArrowheads="1"/>
          </p:cNvSpPr>
          <p:nvPr>
            <p:ph type="sldNum" sz="quarter" idx="12"/>
          </p:nvPr>
        </p:nvSpPr>
        <p:spPr>
          <a:ln/>
        </p:spPr>
        <p:txBody>
          <a:bodyPr/>
          <a:lstStyle>
            <a:lvl1pPr>
              <a:defRPr/>
            </a:lvl1pPr>
          </a:lstStyle>
          <a:p>
            <a:pPr>
              <a:defRPr/>
            </a:pPr>
            <a:fld id="{772E1BC0-556D-46DC-9F30-758F5081A538}" type="slidenum">
              <a:rPr lang="en-US"/>
              <a:pPr>
                <a:defRPr/>
              </a:pPr>
              <a:t>‹#›</a:t>
            </a:fld>
            <a:endParaRPr lang="en-US"/>
          </a:p>
        </p:txBody>
      </p:sp>
    </p:spTree>
    <p:extLst>
      <p:ext uri="{BB962C8B-B14F-4D97-AF65-F5344CB8AC3E}">
        <p14:creationId xmlns:p14="http://schemas.microsoft.com/office/powerpoint/2010/main" val="361187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a:t>7/30/17</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JSM 2017</a:t>
            </a:r>
          </a:p>
        </p:txBody>
      </p:sp>
      <p:sp>
        <p:nvSpPr>
          <p:cNvPr id="5" name="Rectangle 6"/>
          <p:cNvSpPr>
            <a:spLocks noGrp="1" noChangeArrowheads="1"/>
          </p:cNvSpPr>
          <p:nvPr>
            <p:ph type="sldNum" sz="quarter" idx="12"/>
          </p:nvPr>
        </p:nvSpPr>
        <p:spPr>
          <a:ln/>
        </p:spPr>
        <p:txBody>
          <a:bodyPr/>
          <a:lstStyle>
            <a:lvl1pPr>
              <a:defRPr/>
            </a:lvl1pPr>
          </a:lstStyle>
          <a:p>
            <a:pPr>
              <a:defRPr/>
            </a:pPr>
            <a:fld id="{639A0E88-EC32-4C62-B1A3-203CE303B485}" type="slidenum">
              <a:rPr lang="en-US"/>
              <a:pPr>
                <a:defRPr/>
              </a:pPr>
              <a:t>‹#›</a:t>
            </a:fld>
            <a:endParaRPr lang="en-US"/>
          </a:p>
        </p:txBody>
      </p:sp>
    </p:spTree>
    <p:extLst>
      <p:ext uri="{BB962C8B-B14F-4D97-AF65-F5344CB8AC3E}">
        <p14:creationId xmlns:p14="http://schemas.microsoft.com/office/powerpoint/2010/main" val="415209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a:t>7/30/17</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JSM 2017</a:t>
            </a:r>
          </a:p>
        </p:txBody>
      </p:sp>
      <p:sp>
        <p:nvSpPr>
          <p:cNvPr id="4" name="Rectangle 6"/>
          <p:cNvSpPr>
            <a:spLocks noGrp="1" noChangeArrowheads="1"/>
          </p:cNvSpPr>
          <p:nvPr>
            <p:ph type="sldNum" sz="quarter" idx="12"/>
          </p:nvPr>
        </p:nvSpPr>
        <p:spPr>
          <a:ln/>
        </p:spPr>
        <p:txBody>
          <a:bodyPr/>
          <a:lstStyle>
            <a:lvl1pPr>
              <a:defRPr/>
            </a:lvl1pPr>
          </a:lstStyle>
          <a:p>
            <a:pPr>
              <a:defRPr/>
            </a:pPr>
            <a:fld id="{771ABF2F-8248-4F78-9F03-875693AE812D}" type="slidenum">
              <a:rPr lang="en-US"/>
              <a:pPr>
                <a:defRPr/>
              </a:pPr>
              <a:t>‹#›</a:t>
            </a:fld>
            <a:endParaRPr lang="en-US"/>
          </a:p>
        </p:txBody>
      </p:sp>
    </p:spTree>
    <p:extLst>
      <p:ext uri="{BB962C8B-B14F-4D97-AF65-F5344CB8AC3E}">
        <p14:creationId xmlns:p14="http://schemas.microsoft.com/office/powerpoint/2010/main" val="3550524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7/30/17</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JSM 2017</a:t>
            </a:r>
          </a:p>
        </p:txBody>
      </p:sp>
      <p:sp>
        <p:nvSpPr>
          <p:cNvPr id="7" name="Rectangle 6"/>
          <p:cNvSpPr>
            <a:spLocks noGrp="1" noChangeArrowheads="1"/>
          </p:cNvSpPr>
          <p:nvPr>
            <p:ph type="sldNum" sz="quarter" idx="12"/>
          </p:nvPr>
        </p:nvSpPr>
        <p:spPr>
          <a:ln/>
        </p:spPr>
        <p:txBody>
          <a:bodyPr/>
          <a:lstStyle>
            <a:lvl1pPr>
              <a:defRPr/>
            </a:lvl1pPr>
          </a:lstStyle>
          <a:p>
            <a:pPr>
              <a:defRPr/>
            </a:pPr>
            <a:fld id="{6FF64AC4-076A-4DF8-B75B-C98D3633A5D9}" type="slidenum">
              <a:rPr lang="en-US"/>
              <a:pPr>
                <a:defRPr/>
              </a:pPr>
              <a:t>‹#›</a:t>
            </a:fld>
            <a:endParaRPr lang="en-US"/>
          </a:p>
        </p:txBody>
      </p:sp>
    </p:spTree>
    <p:extLst>
      <p:ext uri="{BB962C8B-B14F-4D97-AF65-F5344CB8AC3E}">
        <p14:creationId xmlns:p14="http://schemas.microsoft.com/office/powerpoint/2010/main" val="79499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7/30/17</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JSM 2017</a:t>
            </a:r>
          </a:p>
        </p:txBody>
      </p:sp>
      <p:sp>
        <p:nvSpPr>
          <p:cNvPr id="7" name="Rectangle 6"/>
          <p:cNvSpPr>
            <a:spLocks noGrp="1" noChangeArrowheads="1"/>
          </p:cNvSpPr>
          <p:nvPr>
            <p:ph type="sldNum" sz="quarter" idx="12"/>
          </p:nvPr>
        </p:nvSpPr>
        <p:spPr>
          <a:ln/>
        </p:spPr>
        <p:txBody>
          <a:bodyPr/>
          <a:lstStyle>
            <a:lvl1pPr>
              <a:defRPr/>
            </a:lvl1pPr>
          </a:lstStyle>
          <a:p>
            <a:pPr>
              <a:defRPr/>
            </a:pPr>
            <a:fld id="{E027DD26-F6AF-4A91-9141-208F333134E1}" type="slidenum">
              <a:rPr lang="en-US"/>
              <a:pPr>
                <a:defRPr/>
              </a:pPr>
              <a:t>‹#›</a:t>
            </a:fld>
            <a:endParaRPr lang="en-US"/>
          </a:p>
        </p:txBody>
      </p:sp>
    </p:spTree>
    <p:extLst>
      <p:ext uri="{BB962C8B-B14F-4D97-AF65-F5344CB8AC3E}">
        <p14:creationId xmlns:p14="http://schemas.microsoft.com/office/powerpoint/2010/main" val="198552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639763"/>
            <a:ext cx="82296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228600" y="1752600"/>
            <a:ext cx="8686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76200" y="6589713"/>
            <a:ext cx="213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900">
                <a:solidFill>
                  <a:schemeClr val="bg1"/>
                </a:solidFill>
              </a:defRPr>
            </a:lvl1pPr>
          </a:lstStyle>
          <a:p>
            <a:pPr>
              <a:defRPr/>
            </a:pPr>
            <a:r>
              <a:rPr lang="en-US" altLang="en-US"/>
              <a:t>7/30/17</a:t>
            </a:r>
          </a:p>
        </p:txBody>
      </p:sp>
      <p:sp>
        <p:nvSpPr>
          <p:cNvPr id="4101" name="Rectangle 5"/>
          <p:cNvSpPr>
            <a:spLocks noGrp="1" noChangeArrowheads="1"/>
          </p:cNvSpPr>
          <p:nvPr>
            <p:ph type="ftr" sz="quarter" idx="3"/>
          </p:nvPr>
        </p:nvSpPr>
        <p:spPr bwMode="auto">
          <a:xfrm>
            <a:off x="2971800" y="6589713"/>
            <a:ext cx="3276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50000"/>
              </a:spcBef>
              <a:defRPr sz="900">
                <a:solidFill>
                  <a:schemeClr val="bg1"/>
                </a:solidFill>
              </a:defRPr>
            </a:lvl1pPr>
          </a:lstStyle>
          <a:p>
            <a:pPr>
              <a:defRPr/>
            </a:pPr>
            <a:r>
              <a:rPr lang="en-US" altLang="en-US"/>
              <a:t>JSM 2017</a:t>
            </a:r>
          </a:p>
        </p:txBody>
      </p:sp>
      <p:sp>
        <p:nvSpPr>
          <p:cNvPr id="4102" name="Rectangle 6"/>
          <p:cNvSpPr>
            <a:spLocks noGrp="1" noChangeArrowheads="1"/>
          </p:cNvSpPr>
          <p:nvPr>
            <p:ph type="sldNum" sz="quarter" idx="4"/>
          </p:nvPr>
        </p:nvSpPr>
        <p:spPr bwMode="auto">
          <a:xfrm>
            <a:off x="6934200" y="6589713"/>
            <a:ext cx="213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solidFill>
                  <a:schemeClr val="bg1"/>
                </a:solidFill>
              </a:defRPr>
            </a:lvl1pPr>
          </a:lstStyle>
          <a:p>
            <a:pPr>
              <a:defRPr/>
            </a:pPr>
            <a:fld id="{463B4131-CBA8-4237-886A-7AFB9AF664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cs typeface="Arial" charset="0"/>
        </a:defRPr>
      </a:lvl2pPr>
      <a:lvl3pPr algn="l" rtl="0" eaLnBrk="0" fontAlgn="base" hangingPunct="0">
        <a:spcBef>
          <a:spcPct val="0"/>
        </a:spcBef>
        <a:spcAft>
          <a:spcPct val="0"/>
        </a:spcAft>
        <a:defRPr sz="3200" b="1">
          <a:solidFill>
            <a:schemeClr val="tx1"/>
          </a:solidFill>
          <a:latin typeface="Calibri" pitchFamily="34" charset="0"/>
          <a:cs typeface="Arial" charset="0"/>
        </a:defRPr>
      </a:lvl3pPr>
      <a:lvl4pPr algn="l" rtl="0" eaLnBrk="0" fontAlgn="base" hangingPunct="0">
        <a:spcBef>
          <a:spcPct val="0"/>
        </a:spcBef>
        <a:spcAft>
          <a:spcPct val="0"/>
        </a:spcAft>
        <a:defRPr sz="3200" b="1">
          <a:solidFill>
            <a:schemeClr val="tx1"/>
          </a:solidFill>
          <a:latin typeface="Calibri" pitchFamily="34" charset="0"/>
          <a:cs typeface="Arial" charset="0"/>
        </a:defRPr>
      </a:lvl4pPr>
      <a:lvl5pPr algn="l" rtl="0" eaLnBrk="0" fontAlgn="base" hangingPunct="0">
        <a:spcBef>
          <a:spcPct val="0"/>
        </a:spcBef>
        <a:spcAft>
          <a:spcPct val="0"/>
        </a:spcAft>
        <a:defRPr sz="3200" b="1">
          <a:solidFill>
            <a:schemeClr val="tx1"/>
          </a:solidFill>
          <a:latin typeface="Calibri" pitchFamily="34" charset="0"/>
          <a:cs typeface="Arial" charset="0"/>
        </a:defRPr>
      </a:lvl5pPr>
      <a:lvl6pPr marL="457200" algn="l" rtl="0" fontAlgn="base">
        <a:spcBef>
          <a:spcPct val="0"/>
        </a:spcBef>
        <a:spcAft>
          <a:spcPct val="0"/>
        </a:spcAft>
        <a:defRPr sz="3200" b="1">
          <a:solidFill>
            <a:schemeClr val="tx1"/>
          </a:solidFill>
          <a:latin typeface="Calibri" pitchFamily="34" charset="0"/>
          <a:cs typeface="Arial" charset="0"/>
        </a:defRPr>
      </a:lvl6pPr>
      <a:lvl7pPr marL="914400" algn="l" rtl="0" fontAlgn="base">
        <a:spcBef>
          <a:spcPct val="0"/>
        </a:spcBef>
        <a:spcAft>
          <a:spcPct val="0"/>
        </a:spcAft>
        <a:defRPr sz="3200" b="1">
          <a:solidFill>
            <a:schemeClr val="tx1"/>
          </a:solidFill>
          <a:latin typeface="Calibri" pitchFamily="34" charset="0"/>
          <a:cs typeface="Arial" charset="0"/>
        </a:defRPr>
      </a:lvl7pPr>
      <a:lvl8pPr marL="1371600" algn="l" rtl="0" fontAlgn="base">
        <a:spcBef>
          <a:spcPct val="0"/>
        </a:spcBef>
        <a:spcAft>
          <a:spcPct val="0"/>
        </a:spcAft>
        <a:defRPr sz="3200" b="1">
          <a:solidFill>
            <a:schemeClr val="tx1"/>
          </a:solidFill>
          <a:latin typeface="Calibri" pitchFamily="34" charset="0"/>
          <a:cs typeface="Arial" charset="0"/>
        </a:defRPr>
      </a:lvl8pPr>
      <a:lvl9pPr marL="1828800" algn="l" rtl="0" fontAlgn="base">
        <a:spcBef>
          <a:spcPct val="0"/>
        </a:spcBef>
        <a:spcAft>
          <a:spcPct val="0"/>
        </a:spcAft>
        <a:defRPr sz="3200" b="1">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ltLang="en-US">
                <a:solidFill>
                  <a:prstClr val="black">
                    <a:tint val="75000"/>
                  </a:prstClr>
                </a:solidFill>
              </a:rPr>
              <a:t>7/30/17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en-US">
                <a:solidFill>
                  <a:prstClr val="black">
                    <a:tint val="75000"/>
                  </a:prstClr>
                </a:solidFill>
              </a:rPr>
              <a:t>JSM 2017</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63B4131-CBA8-4237-886A-7AFB9AF664F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58539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www.fda.gov/AboutFDA/History/ProductRegulation/ucm593465.htm"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fda.gov/downloads/ScienceResearch/SpecialTopics/RealWorldEvidence/UCM627769.pdf"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76400"/>
            <a:ext cx="8915400" cy="1470025"/>
          </a:xfrm>
        </p:spPr>
        <p:txBody>
          <a:bodyPr>
            <a:normAutofit/>
          </a:bodyPr>
          <a:lstStyle/>
          <a:p>
            <a:r>
              <a:rPr lang="en-US" b="1" dirty="0">
                <a:solidFill>
                  <a:schemeClr val="accent1"/>
                </a:solidFill>
              </a:rPr>
              <a:t>Regulatory Perspective of the Use of EHRs in RCTs</a:t>
            </a:r>
          </a:p>
        </p:txBody>
      </p:sp>
      <p:sp>
        <p:nvSpPr>
          <p:cNvPr id="3" name="Subtitle 2"/>
          <p:cNvSpPr>
            <a:spLocks noGrp="1"/>
          </p:cNvSpPr>
          <p:nvPr>
            <p:ph type="subTitle" idx="1"/>
          </p:nvPr>
        </p:nvSpPr>
        <p:spPr/>
        <p:txBody>
          <a:bodyPr>
            <a:normAutofit fontScale="85000" lnSpcReduction="10000"/>
          </a:bodyPr>
          <a:lstStyle/>
          <a:p>
            <a:r>
              <a:rPr lang="en-US" dirty="0"/>
              <a:t>Mark Levenson, Ph.D.</a:t>
            </a:r>
            <a:br>
              <a:rPr lang="en-US" dirty="0"/>
            </a:br>
            <a:r>
              <a:rPr lang="en-US" dirty="0"/>
              <a:t>Office of Biostatistics</a:t>
            </a:r>
            <a:br>
              <a:rPr lang="en-US" dirty="0"/>
            </a:br>
            <a:r>
              <a:rPr lang="en-US" dirty="0"/>
              <a:t>Center for Drug Evaluation and Research</a:t>
            </a:r>
            <a:br>
              <a:rPr lang="en-US" dirty="0"/>
            </a:br>
            <a:r>
              <a:rPr lang="en-US" dirty="0"/>
              <a:t>U.S. Food and Drug Administration</a:t>
            </a:r>
          </a:p>
        </p:txBody>
      </p:sp>
    </p:spTree>
    <p:extLst>
      <p:ext uri="{BB962C8B-B14F-4D97-AF65-F5344CB8AC3E}">
        <p14:creationId xmlns:p14="http://schemas.microsoft.com/office/powerpoint/2010/main" val="2022294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solidFill>
              </a:rPr>
              <a:t>Substantial Evidence Efficacy</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a:t>
            </a:r>
            <a:r>
              <a:rPr lang="en-US" b="1" dirty="0"/>
              <a:t>evidence consisting of adequate and well-controlled investigations</a:t>
            </a:r>
            <a:r>
              <a:rPr lang="en-US" dirty="0"/>
              <a:t>, including clinical investigations, by experts qualified by scientific training and experience to evaluate the effectiveness of the drug involve on the basis of which it could fairly and responsibly be concluded by such experts that the drug will have the effect it purports or is represented to have under the conditions of use prescribed, recommended, or suggested in the labeling or proposed labeling thereof.” </a:t>
            </a:r>
            <a:br>
              <a:rPr lang="en-US" dirty="0"/>
            </a:br>
            <a:r>
              <a:rPr lang="en-US" dirty="0"/>
              <a:t>		</a:t>
            </a:r>
            <a:r>
              <a:rPr lang="en-US" i="1" dirty="0"/>
              <a:t>Federal Food, Drug, and Cosmetic Act 1962</a:t>
            </a:r>
          </a:p>
          <a:p>
            <a:endParaRPr lang="en-US" i="1" dirty="0"/>
          </a:p>
          <a:p>
            <a:pPr marL="0" indent="0">
              <a:buNone/>
            </a:pPr>
            <a:r>
              <a:rPr lang="en-US" dirty="0"/>
              <a:t>Drug Regulation History:  </a:t>
            </a:r>
            <a:r>
              <a:rPr lang="en-US" dirty="0">
                <a:hlinkClick r:id="rId3"/>
              </a:rPr>
              <a:t>https://www.fda.gov/AboutFDA/History/ProductRegulation/ucm593465.htm</a:t>
            </a:r>
            <a:endParaRPr lang="en-US" i="1" dirty="0"/>
          </a:p>
        </p:txBody>
      </p:sp>
    </p:spTree>
    <p:extLst>
      <p:ext uri="{BB962C8B-B14F-4D97-AF65-F5344CB8AC3E}">
        <p14:creationId xmlns:p14="http://schemas.microsoft.com/office/powerpoint/2010/main" val="235458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07405"/>
            <a:ext cx="8743384" cy="734250"/>
          </a:xfrm>
        </p:spPr>
        <p:txBody>
          <a:bodyPr>
            <a:noAutofit/>
          </a:bodyPr>
          <a:lstStyle/>
          <a:p>
            <a:pPr algn="l"/>
            <a:r>
              <a:rPr lang="en-US" sz="4000" b="1" dirty="0">
                <a:solidFill>
                  <a:schemeClr val="accent1"/>
                </a:solidFill>
              </a:rPr>
              <a:t>Adequate and Well-Controlled Study</a:t>
            </a:r>
          </a:p>
        </p:txBody>
      </p:sp>
      <p:sp>
        <p:nvSpPr>
          <p:cNvPr id="3" name="Content Placeholder 2"/>
          <p:cNvSpPr>
            <a:spLocks noGrp="1"/>
          </p:cNvSpPr>
          <p:nvPr>
            <p:ph idx="1"/>
          </p:nvPr>
        </p:nvSpPr>
        <p:spPr>
          <a:xfrm>
            <a:off x="541133" y="1554649"/>
            <a:ext cx="8509103" cy="4286043"/>
          </a:xfrm>
        </p:spPr>
        <p:txBody>
          <a:bodyPr>
            <a:normAutofit fontScale="85000" lnSpcReduction="20000"/>
          </a:bodyPr>
          <a:lstStyle/>
          <a:p>
            <a:r>
              <a:rPr lang="en-US" dirty="0"/>
              <a:t>Clear objectives, summary of methods and results</a:t>
            </a:r>
          </a:p>
          <a:p>
            <a:r>
              <a:rPr lang="en-US" dirty="0"/>
              <a:t>Design permits a valid comparison with a control (concurrent  and historical controls)</a:t>
            </a:r>
          </a:p>
          <a:p>
            <a:r>
              <a:rPr lang="en-US" dirty="0"/>
              <a:t>Adequate selection of patients</a:t>
            </a:r>
          </a:p>
          <a:p>
            <a:r>
              <a:rPr lang="en-US" dirty="0"/>
              <a:t>Assigning patients to treatment and control groups minimizes bias </a:t>
            </a:r>
          </a:p>
          <a:p>
            <a:r>
              <a:rPr lang="en-US" dirty="0"/>
              <a:t>Adequate measures to minimize biases on subjects, observers, and analysts </a:t>
            </a:r>
          </a:p>
          <a:p>
            <a:r>
              <a:rPr lang="en-US" dirty="0"/>
              <a:t>Well-defined and reliable assessment of subjects’ responses</a:t>
            </a:r>
          </a:p>
          <a:p>
            <a:r>
              <a:rPr lang="en-US" dirty="0"/>
              <a:t>Adequate analysis to assess drug results</a:t>
            </a:r>
          </a:p>
          <a:p>
            <a:endParaRPr lang="en-US" dirty="0"/>
          </a:p>
        </p:txBody>
      </p:sp>
      <p:sp>
        <p:nvSpPr>
          <p:cNvPr id="4" name="Rectangle 3"/>
          <p:cNvSpPr/>
          <p:nvPr/>
        </p:nvSpPr>
        <p:spPr>
          <a:xfrm>
            <a:off x="5744855" y="6184723"/>
            <a:ext cx="2730491" cy="369332"/>
          </a:xfrm>
          <a:prstGeom prst="rect">
            <a:avLst/>
          </a:prstGeom>
        </p:spPr>
        <p:txBody>
          <a:bodyPr wrap="none">
            <a:spAutoFit/>
          </a:bodyPr>
          <a:lstStyle/>
          <a:p>
            <a:r>
              <a:rPr lang="en-US" dirty="0"/>
              <a:t>Regulations 21CFR314.126 </a:t>
            </a:r>
          </a:p>
        </p:txBody>
      </p:sp>
      <p:sp>
        <p:nvSpPr>
          <p:cNvPr id="5" name="TextBox 4">
            <a:extLst>
              <a:ext uri="{FF2B5EF4-FFF2-40B4-BE49-F238E27FC236}">
                <a16:creationId xmlns:a16="http://schemas.microsoft.com/office/drawing/2014/main" id="{791A25E9-07F6-48CF-BED6-351761FDE6F1}"/>
              </a:ext>
            </a:extLst>
          </p:cNvPr>
          <p:cNvSpPr txBox="1"/>
          <p:nvPr/>
        </p:nvSpPr>
        <p:spPr>
          <a:xfrm>
            <a:off x="6136915" y="1291187"/>
            <a:ext cx="2971800" cy="830997"/>
          </a:xfrm>
          <a:prstGeom prst="rect">
            <a:avLst/>
          </a:prstGeom>
          <a:solidFill>
            <a:schemeClr val="bg1"/>
          </a:solidFill>
          <a:ln>
            <a:solidFill>
              <a:schemeClr val="tx1"/>
            </a:solidFill>
          </a:ln>
        </p:spPr>
        <p:txBody>
          <a:bodyPr wrap="square" rtlCol="0">
            <a:spAutoFit/>
          </a:bodyPr>
          <a:lstStyle/>
          <a:p>
            <a:r>
              <a:rPr lang="en-US" sz="2400" dirty="0">
                <a:solidFill>
                  <a:schemeClr val="accent1"/>
                </a:solidFill>
              </a:rPr>
              <a:t>Reserved for special circumstances</a:t>
            </a:r>
          </a:p>
        </p:txBody>
      </p:sp>
      <p:sp>
        <p:nvSpPr>
          <p:cNvPr id="6" name="TextBox 5">
            <a:extLst>
              <a:ext uri="{FF2B5EF4-FFF2-40B4-BE49-F238E27FC236}">
                <a16:creationId xmlns:a16="http://schemas.microsoft.com/office/drawing/2014/main" id="{E8307DB3-48D8-4F92-9278-48C5FAB6759B}"/>
              </a:ext>
            </a:extLst>
          </p:cNvPr>
          <p:cNvSpPr txBox="1"/>
          <p:nvPr/>
        </p:nvSpPr>
        <p:spPr>
          <a:xfrm>
            <a:off x="6351742" y="2366755"/>
            <a:ext cx="2483667" cy="830997"/>
          </a:xfrm>
          <a:prstGeom prst="rect">
            <a:avLst/>
          </a:prstGeom>
          <a:solidFill>
            <a:schemeClr val="bg1"/>
          </a:solidFill>
          <a:ln>
            <a:solidFill>
              <a:schemeClr val="tx1"/>
            </a:solidFill>
          </a:ln>
        </p:spPr>
        <p:txBody>
          <a:bodyPr wrap="square" rtlCol="0">
            <a:spAutoFit/>
          </a:bodyPr>
          <a:lstStyle/>
          <a:p>
            <a:r>
              <a:rPr lang="en-US" sz="2400" dirty="0">
                <a:solidFill>
                  <a:schemeClr val="accent1"/>
                </a:solidFill>
              </a:rPr>
              <a:t>Ordinarily randomization</a:t>
            </a:r>
          </a:p>
        </p:txBody>
      </p:sp>
      <p:sp>
        <p:nvSpPr>
          <p:cNvPr id="7" name="TextBox 6">
            <a:extLst>
              <a:ext uri="{FF2B5EF4-FFF2-40B4-BE49-F238E27FC236}">
                <a16:creationId xmlns:a16="http://schemas.microsoft.com/office/drawing/2014/main" id="{F1ABBB35-73B7-4DCD-9F8B-35E03A5E178E}"/>
              </a:ext>
            </a:extLst>
          </p:cNvPr>
          <p:cNvSpPr txBox="1"/>
          <p:nvPr/>
        </p:nvSpPr>
        <p:spPr>
          <a:xfrm>
            <a:off x="7139423" y="2950377"/>
            <a:ext cx="1995052" cy="461665"/>
          </a:xfrm>
          <a:prstGeom prst="rect">
            <a:avLst/>
          </a:prstGeom>
          <a:solidFill>
            <a:schemeClr val="bg1"/>
          </a:solidFill>
          <a:ln>
            <a:solidFill>
              <a:schemeClr val="tx1"/>
            </a:solidFill>
          </a:ln>
        </p:spPr>
        <p:txBody>
          <a:bodyPr wrap="square" rtlCol="0">
            <a:spAutoFit/>
          </a:bodyPr>
          <a:lstStyle/>
          <a:p>
            <a:r>
              <a:rPr lang="en-US" sz="2400" dirty="0">
                <a:solidFill>
                  <a:schemeClr val="accent1"/>
                </a:solidFill>
              </a:rPr>
              <a:t>Blinding</a:t>
            </a:r>
          </a:p>
        </p:txBody>
      </p:sp>
      <p:cxnSp>
        <p:nvCxnSpPr>
          <p:cNvPr id="8" name="Straight Arrow Connector 7">
            <a:extLst>
              <a:ext uri="{FF2B5EF4-FFF2-40B4-BE49-F238E27FC236}">
                <a16:creationId xmlns:a16="http://schemas.microsoft.com/office/drawing/2014/main" id="{6458CBC3-9290-4761-8712-4C5D55D0D381}"/>
              </a:ext>
            </a:extLst>
          </p:cNvPr>
          <p:cNvCxnSpPr>
            <a:cxnSpLocks/>
            <a:stCxn id="5" idx="1"/>
          </p:cNvCxnSpPr>
          <p:nvPr/>
        </p:nvCxnSpPr>
        <p:spPr>
          <a:xfrm flipH="1">
            <a:off x="4605185" y="1706686"/>
            <a:ext cx="1531730" cy="727506"/>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F13E96DB-E71C-4AA5-A9E9-D87571E6BE6B}"/>
              </a:ext>
            </a:extLst>
          </p:cNvPr>
          <p:cNvCxnSpPr>
            <a:cxnSpLocks/>
          </p:cNvCxnSpPr>
          <p:nvPr/>
        </p:nvCxnSpPr>
        <p:spPr>
          <a:xfrm flipH="1">
            <a:off x="4169252" y="2820629"/>
            <a:ext cx="2182490" cy="360581"/>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F15D8099-1F5E-4AD5-A5C4-0CB89352653E}"/>
              </a:ext>
            </a:extLst>
          </p:cNvPr>
          <p:cNvCxnSpPr>
            <a:cxnSpLocks/>
            <a:stCxn id="7" idx="1"/>
          </p:cNvCxnSpPr>
          <p:nvPr/>
        </p:nvCxnSpPr>
        <p:spPr>
          <a:xfrm flipH="1">
            <a:off x="5260497" y="3181210"/>
            <a:ext cx="1878926" cy="698445"/>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179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28600"/>
            <a:ext cx="8077200" cy="926020"/>
          </a:xfrm>
        </p:spPr>
        <p:txBody>
          <a:bodyPr>
            <a:normAutofit/>
          </a:bodyPr>
          <a:lstStyle/>
          <a:p>
            <a:r>
              <a:rPr lang="en-US" sz="4000" b="1" dirty="0">
                <a:solidFill>
                  <a:schemeClr val="accent1"/>
                </a:solidFill>
              </a:rPr>
              <a:t> 21st Century Cures Act (2016)</a:t>
            </a:r>
          </a:p>
        </p:txBody>
      </p:sp>
      <p:sp>
        <p:nvSpPr>
          <p:cNvPr id="3" name="Content Placeholder 2"/>
          <p:cNvSpPr>
            <a:spLocks noGrp="1"/>
          </p:cNvSpPr>
          <p:nvPr>
            <p:ph idx="1"/>
          </p:nvPr>
        </p:nvSpPr>
        <p:spPr>
          <a:xfrm>
            <a:off x="323850" y="1600200"/>
            <a:ext cx="8509103" cy="4695618"/>
          </a:xfrm>
        </p:spPr>
        <p:txBody>
          <a:bodyPr>
            <a:normAutofit/>
          </a:bodyPr>
          <a:lstStyle/>
          <a:p>
            <a:pPr marL="0" indent="0">
              <a:buNone/>
            </a:pPr>
            <a:r>
              <a:rPr lang="en-US" dirty="0"/>
              <a:t>establish a program to evaluate the potential use of real world evidence-</a:t>
            </a:r>
          </a:p>
          <a:p>
            <a:pPr lvl="1"/>
            <a:r>
              <a:rPr lang="en-US" dirty="0"/>
              <a:t>to help to support the approval of a new indication for a drug approved under section 355(c) of this title; and</a:t>
            </a:r>
          </a:p>
          <a:p>
            <a:pPr lvl="1"/>
            <a:r>
              <a:rPr lang="en-US" dirty="0"/>
              <a:t>to help to support or satisfy </a:t>
            </a:r>
            <a:r>
              <a:rPr lang="en-US" dirty="0" err="1"/>
              <a:t>postapproval</a:t>
            </a:r>
            <a:r>
              <a:rPr lang="en-US" dirty="0"/>
              <a:t> study requirements.</a:t>
            </a:r>
          </a:p>
        </p:txBody>
      </p:sp>
      <p:sp>
        <p:nvSpPr>
          <p:cNvPr id="4" name="TextBox 3"/>
          <p:cNvSpPr txBox="1"/>
          <p:nvPr/>
        </p:nvSpPr>
        <p:spPr>
          <a:xfrm>
            <a:off x="685800" y="6324600"/>
            <a:ext cx="7162800" cy="523220"/>
          </a:xfrm>
          <a:prstGeom prst="rect">
            <a:avLst/>
          </a:prstGeom>
          <a:noFill/>
        </p:spPr>
        <p:txBody>
          <a:bodyPr wrap="square" rtlCol="0">
            <a:spAutoFit/>
          </a:bodyPr>
          <a:lstStyle/>
          <a:p>
            <a:pPr algn="l"/>
            <a:r>
              <a:rPr lang="en-US" sz="1400" i="1" dirty="0"/>
              <a:t>SEC. 505F. UTILIZING REAL WORLD EVIDENCE. Amended by Food and Drug Administration Reauthorization Act 2017</a:t>
            </a:r>
          </a:p>
        </p:txBody>
      </p:sp>
      <p:sp>
        <p:nvSpPr>
          <p:cNvPr id="9" name="TextBox 8"/>
          <p:cNvSpPr txBox="1"/>
          <p:nvPr/>
        </p:nvSpPr>
        <p:spPr>
          <a:xfrm>
            <a:off x="2628900" y="2747680"/>
            <a:ext cx="5067299" cy="954107"/>
          </a:xfrm>
          <a:prstGeom prst="rect">
            <a:avLst/>
          </a:prstGeom>
          <a:solidFill>
            <a:schemeClr val="bg1"/>
          </a:solidFill>
          <a:ln w="12700">
            <a:solidFill>
              <a:schemeClr val="accent1"/>
            </a:solidFill>
          </a:ln>
        </p:spPr>
        <p:txBody>
          <a:bodyPr wrap="square" rtlCol="0">
            <a:spAutoFit/>
          </a:bodyPr>
          <a:lstStyle/>
          <a:p>
            <a:r>
              <a:rPr lang="en-US" sz="2800" b="1" dirty="0">
                <a:solidFill>
                  <a:schemeClr val="accent1"/>
                </a:solidFill>
              </a:rPr>
              <a:t>No change </a:t>
            </a:r>
            <a:r>
              <a:rPr lang="en-US" sz="2800" b="1">
                <a:solidFill>
                  <a:schemeClr val="accent1"/>
                </a:solidFill>
              </a:rPr>
              <a:t>in </a:t>
            </a:r>
            <a:br>
              <a:rPr lang="en-US" sz="2800" b="1">
                <a:solidFill>
                  <a:schemeClr val="accent1"/>
                </a:solidFill>
              </a:rPr>
            </a:br>
            <a:r>
              <a:rPr lang="en-US" sz="2800" b="1">
                <a:solidFill>
                  <a:schemeClr val="accent1"/>
                </a:solidFill>
              </a:rPr>
              <a:t>evidentiary </a:t>
            </a:r>
            <a:r>
              <a:rPr lang="en-US" sz="2800" b="1" dirty="0">
                <a:solidFill>
                  <a:schemeClr val="accent1"/>
                </a:solidFill>
              </a:rPr>
              <a:t>standard</a:t>
            </a:r>
          </a:p>
        </p:txBody>
      </p:sp>
    </p:spTree>
    <p:extLst>
      <p:ext uri="{BB962C8B-B14F-4D97-AF65-F5344CB8AC3E}">
        <p14:creationId xmlns:p14="http://schemas.microsoft.com/office/powerpoint/2010/main" val="182059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F537DD46-3F19-44E9-8D16-3FFBB6CF8FA1}"/>
              </a:ext>
            </a:extLst>
          </p:cNvPr>
          <p:cNvSpPr>
            <a:spLocks noGrp="1"/>
          </p:cNvSpPr>
          <p:nvPr>
            <p:ph sz="half" idx="2"/>
          </p:nvPr>
        </p:nvSpPr>
        <p:spPr>
          <a:xfrm>
            <a:off x="4764760" y="758422"/>
            <a:ext cx="4191000" cy="5818262"/>
          </a:xfrm>
        </p:spPr>
        <p:txBody>
          <a:bodyPr>
            <a:normAutofit/>
          </a:bodyPr>
          <a:lstStyle/>
          <a:p>
            <a:pPr>
              <a:spcBef>
                <a:spcPts val="1200"/>
              </a:spcBef>
              <a:spcAft>
                <a:spcPts val="600"/>
              </a:spcAft>
            </a:pPr>
            <a:r>
              <a:rPr lang="en-US" sz="2400" b="1" dirty="0"/>
              <a:t>Intended for drug and biological products</a:t>
            </a:r>
          </a:p>
          <a:p>
            <a:pPr>
              <a:spcBef>
                <a:spcPts val="1200"/>
              </a:spcBef>
              <a:spcAft>
                <a:spcPts val="600"/>
              </a:spcAft>
            </a:pPr>
            <a:r>
              <a:rPr lang="en-US" sz="2400" b="1" dirty="0"/>
              <a:t>Outlines FDA’s plan to implement the RWE program</a:t>
            </a:r>
          </a:p>
          <a:p>
            <a:pPr>
              <a:spcBef>
                <a:spcPts val="1200"/>
              </a:spcBef>
            </a:pPr>
            <a:r>
              <a:rPr lang="en-US" sz="2400" b="1" dirty="0"/>
              <a:t>Multifaceted program</a:t>
            </a:r>
          </a:p>
          <a:p>
            <a:pPr lvl="1"/>
            <a:r>
              <a:rPr lang="en-US" b="1" dirty="0"/>
              <a:t>Internal processes </a:t>
            </a:r>
          </a:p>
          <a:p>
            <a:pPr lvl="1"/>
            <a:r>
              <a:rPr lang="en-US" b="1" dirty="0"/>
              <a:t>Guidance development</a:t>
            </a:r>
          </a:p>
          <a:p>
            <a:pPr lvl="1"/>
            <a:r>
              <a:rPr lang="en-US" b="1" dirty="0"/>
              <a:t>Stakeholder engagement</a:t>
            </a:r>
          </a:p>
          <a:p>
            <a:pPr lvl="1">
              <a:spcAft>
                <a:spcPts val="600"/>
              </a:spcAft>
            </a:pPr>
            <a:r>
              <a:rPr lang="en-US" b="1" dirty="0"/>
              <a:t>Demonstration projects</a:t>
            </a:r>
          </a:p>
        </p:txBody>
      </p:sp>
      <p:pic>
        <p:nvPicPr>
          <p:cNvPr id="6" name="Content Placeholder 6">
            <a:hlinkClick r:id="rId3"/>
            <a:extLst>
              <a:ext uri="{FF2B5EF4-FFF2-40B4-BE49-F238E27FC236}">
                <a16:creationId xmlns:a16="http://schemas.microsoft.com/office/drawing/2014/main" id="{58BD3B03-CFC0-4BB6-8F7A-06B0482B6FF3}"/>
              </a:ext>
            </a:extLst>
          </p:cNvPr>
          <p:cNvPicPr>
            <a:picLocks noChangeAspect="1"/>
          </p:cNvPicPr>
          <p:nvPr/>
        </p:nvPicPr>
        <p:blipFill>
          <a:blip r:embed="rId4"/>
          <a:stretch>
            <a:fillRect/>
          </a:stretch>
        </p:blipFill>
        <p:spPr>
          <a:xfrm>
            <a:off x="257970" y="241697"/>
            <a:ext cx="4380705" cy="6386787"/>
          </a:xfrm>
          <a:prstGeom prst="rect">
            <a:avLst/>
          </a:prstGeom>
        </p:spPr>
      </p:pic>
      <p:sp>
        <p:nvSpPr>
          <p:cNvPr id="2" name="TextBox 1">
            <a:extLst>
              <a:ext uri="{FF2B5EF4-FFF2-40B4-BE49-F238E27FC236}">
                <a16:creationId xmlns:a16="http://schemas.microsoft.com/office/drawing/2014/main" id="{5D6C22E7-FCE7-4A26-B2E7-F44C8AFA2738}"/>
              </a:ext>
            </a:extLst>
          </p:cNvPr>
          <p:cNvSpPr txBox="1"/>
          <p:nvPr/>
        </p:nvSpPr>
        <p:spPr>
          <a:xfrm>
            <a:off x="131885" y="6576684"/>
            <a:ext cx="7625934" cy="307777"/>
          </a:xfrm>
          <a:prstGeom prst="rect">
            <a:avLst/>
          </a:prstGeom>
          <a:noFill/>
        </p:spPr>
        <p:txBody>
          <a:bodyPr wrap="none" rtlCol="0">
            <a:spAutoFit/>
          </a:bodyPr>
          <a:lstStyle/>
          <a:p>
            <a:r>
              <a:rPr lang="en-US" sz="1400" dirty="0">
                <a:solidFill>
                  <a:srgbClr val="007CBA"/>
                </a:solidFill>
              </a:rPr>
              <a:t>https://www.fda.gov/downloads/ScienceResearch/SpecialTopics/RealWorldEvidence/UCM627769.pdf</a:t>
            </a:r>
          </a:p>
        </p:txBody>
      </p:sp>
    </p:spTree>
    <p:extLst>
      <p:ext uri="{BB962C8B-B14F-4D97-AF65-F5344CB8AC3E}">
        <p14:creationId xmlns:p14="http://schemas.microsoft.com/office/powerpoint/2010/main" val="1524086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988" y="155885"/>
            <a:ext cx="7729611" cy="945889"/>
          </a:xfrm>
        </p:spPr>
        <p:txBody>
          <a:bodyPr vert="horz" lIns="91440" tIns="45720" rIns="91440" bIns="45720" rtlCol="0" anchor="ctr">
            <a:noAutofit/>
          </a:bodyPr>
          <a:lstStyle/>
          <a:p>
            <a:r>
              <a:rPr lang="en-US" altLang="en-US" sz="3600" b="1" dirty="0">
                <a:solidFill>
                  <a:schemeClr val="accent1"/>
                </a:solidFill>
              </a:rPr>
              <a:t>Framework for Evaluating RWD/RWE for Use in Regulatory Decisions</a:t>
            </a:r>
            <a:endParaRPr lang="en-US" sz="3600" b="1" dirty="0">
              <a:solidFill>
                <a:schemeClr val="accent1"/>
              </a:solidFill>
            </a:endParaRPr>
          </a:p>
        </p:txBody>
      </p:sp>
      <p:pic>
        <p:nvPicPr>
          <p:cNvPr id="6" name="Picture 5">
            <a:extLst>
              <a:ext uri="{FF2B5EF4-FFF2-40B4-BE49-F238E27FC236}">
                <a16:creationId xmlns:a16="http://schemas.microsoft.com/office/drawing/2014/main" id="{F6F2434A-7A22-494E-AA63-0AD4336F0DD0}"/>
              </a:ext>
            </a:extLst>
          </p:cNvPr>
          <p:cNvPicPr>
            <a:picLocks noChangeAspect="1"/>
          </p:cNvPicPr>
          <p:nvPr/>
        </p:nvPicPr>
        <p:blipFill>
          <a:blip r:embed="rId3"/>
          <a:stretch>
            <a:fillRect/>
          </a:stretch>
        </p:blipFill>
        <p:spPr>
          <a:xfrm>
            <a:off x="1981200" y="1524000"/>
            <a:ext cx="5181600" cy="5136672"/>
          </a:xfrm>
          <a:prstGeom prst="rect">
            <a:avLst/>
          </a:prstGeom>
        </p:spPr>
      </p:pic>
    </p:spTree>
    <p:extLst>
      <p:ext uri="{BB962C8B-B14F-4D97-AF65-F5344CB8AC3E}">
        <p14:creationId xmlns:p14="http://schemas.microsoft.com/office/powerpoint/2010/main" val="1725813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21F54B-5261-4C34-93C3-BEE057C6DE5F}"/>
              </a:ext>
            </a:extLst>
          </p:cNvPr>
          <p:cNvSpPr>
            <a:spLocks noGrp="1"/>
          </p:cNvSpPr>
          <p:nvPr>
            <p:ph type="title"/>
          </p:nvPr>
        </p:nvSpPr>
        <p:spPr>
          <a:xfrm>
            <a:off x="1752600" y="228600"/>
            <a:ext cx="6459810" cy="926020"/>
          </a:xfrm>
        </p:spPr>
        <p:txBody>
          <a:bodyPr/>
          <a:lstStyle/>
          <a:p>
            <a:r>
              <a:rPr lang="en-US" b="1" dirty="0">
                <a:solidFill>
                  <a:schemeClr val="accent1"/>
                </a:solidFill>
              </a:rPr>
              <a:t>RWD Fitness for Use</a:t>
            </a:r>
            <a:endParaRPr lang="en-US" dirty="0">
              <a:solidFill>
                <a:schemeClr val="accent1"/>
              </a:solidFill>
            </a:endParaRPr>
          </a:p>
        </p:txBody>
      </p:sp>
      <p:sp>
        <p:nvSpPr>
          <p:cNvPr id="6" name="Content Placeholder 5">
            <a:extLst>
              <a:ext uri="{FF2B5EF4-FFF2-40B4-BE49-F238E27FC236}">
                <a16:creationId xmlns:a16="http://schemas.microsoft.com/office/drawing/2014/main" id="{BA0AEE46-2B7E-44F5-9FA3-9D7B36F5F8BD}"/>
              </a:ext>
            </a:extLst>
          </p:cNvPr>
          <p:cNvSpPr>
            <a:spLocks noGrp="1"/>
          </p:cNvSpPr>
          <p:nvPr>
            <p:ph idx="1"/>
          </p:nvPr>
        </p:nvSpPr>
        <p:spPr>
          <a:xfrm>
            <a:off x="323850" y="1785249"/>
            <a:ext cx="8509103" cy="4510570"/>
          </a:xfrm>
        </p:spPr>
        <p:txBody>
          <a:bodyPr/>
          <a:lstStyle/>
          <a:p>
            <a:r>
              <a:rPr lang="en-US" dirty="0"/>
              <a:t>Data uses</a:t>
            </a:r>
          </a:p>
          <a:p>
            <a:pPr lvl="1"/>
            <a:r>
              <a:rPr lang="en-US" dirty="0"/>
              <a:t>Population selection</a:t>
            </a:r>
          </a:p>
          <a:p>
            <a:pPr lvl="1"/>
            <a:r>
              <a:rPr lang="en-US" dirty="0"/>
              <a:t>Outcome ascertainment</a:t>
            </a:r>
          </a:p>
          <a:p>
            <a:pPr lvl="1"/>
            <a:r>
              <a:rPr lang="en-US" dirty="0"/>
              <a:t>Safety and study monitoring</a:t>
            </a:r>
          </a:p>
          <a:p>
            <a:r>
              <a:rPr lang="en-US" dirty="0"/>
              <a:t>Data reliability, validity, relevance</a:t>
            </a:r>
          </a:p>
          <a:p>
            <a:r>
              <a:rPr lang="en-US" dirty="0"/>
              <a:t>Multiple data sources may be needed</a:t>
            </a:r>
          </a:p>
          <a:p>
            <a:endParaRPr lang="en-US" dirty="0"/>
          </a:p>
        </p:txBody>
      </p:sp>
      <p:pic>
        <p:nvPicPr>
          <p:cNvPr id="7" name="Picture 6">
            <a:extLst>
              <a:ext uri="{FF2B5EF4-FFF2-40B4-BE49-F238E27FC236}">
                <a16:creationId xmlns:a16="http://schemas.microsoft.com/office/drawing/2014/main" id="{776CE27C-216C-42DC-8773-3B1A9F20AD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20" y="-1"/>
            <a:ext cx="1828800" cy="1785250"/>
          </a:xfrm>
          <a:prstGeom prst="rect">
            <a:avLst/>
          </a:prstGeom>
        </p:spPr>
      </p:pic>
    </p:spTree>
    <p:extLst>
      <p:ext uri="{BB962C8B-B14F-4D97-AF65-F5344CB8AC3E}">
        <p14:creationId xmlns:p14="http://schemas.microsoft.com/office/powerpoint/2010/main" val="3861928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3135E-6B5C-4DD9-BE48-43BF04A4F4F6}"/>
              </a:ext>
            </a:extLst>
          </p:cNvPr>
          <p:cNvSpPr>
            <a:spLocks noGrp="1"/>
          </p:cNvSpPr>
          <p:nvPr>
            <p:ph type="title"/>
          </p:nvPr>
        </p:nvSpPr>
        <p:spPr>
          <a:xfrm>
            <a:off x="1752600" y="228600"/>
            <a:ext cx="6459810" cy="926020"/>
          </a:xfrm>
        </p:spPr>
        <p:txBody>
          <a:bodyPr/>
          <a:lstStyle/>
          <a:p>
            <a:r>
              <a:rPr lang="en-US" b="1" dirty="0">
                <a:solidFill>
                  <a:schemeClr val="accent1"/>
                </a:solidFill>
              </a:rPr>
              <a:t>RWE Study Design</a:t>
            </a:r>
            <a:endParaRPr lang="en-US" dirty="0">
              <a:solidFill>
                <a:schemeClr val="accent1"/>
              </a:solidFill>
            </a:endParaRPr>
          </a:p>
        </p:txBody>
      </p:sp>
      <p:sp>
        <p:nvSpPr>
          <p:cNvPr id="3" name="Content Placeholder 2">
            <a:extLst>
              <a:ext uri="{FF2B5EF4-FFF2-40B4-BE49-F238E27FC236}">
                <a16:creationId xmlns:a16="http://schemas.microsoft.com/office/drawing/2014/main" id="{3BF18279-B695-47AA-B503-0BDE3415AA57}"/>
              </a:ext>
            </a:extLst>
          </p:cNvPr>
          <p:cNvSpPr>
            <a:spLocks noGrp="1"/>
          </p:cNvSpPr>
          <p:nvPr>
            <p:ph idx="1"/>
          </p:nvPr>
        </p:nvSpPr>
        <p:spPr>
          <a:xfrm>
            <a:off x="323850" y="1825797"/>
            <a:ext cx="8509103" cy="4470021"/>
          </a:xfrm>
        </p:spPr>
        <p:txBody>
          <a:bodyPr>
            <a:normAutofit/>
          </a:bodyPr>
          <a:lstStyle/>
          <a:p>
            <a:r>
              <a:rPr lang="en-US" dirty="0"/>
              <a:t>Population selection</a:t>
            </a:r>
          </a:p>
          <a:p>
            <a:r>
              <a:rPr lang="en-US" dirty="0"/>
              <a:t>Comparator groups</a:t>
            </a:r>
          </a:p>
          <a:p>
            <a:r>
              <a:rPr lang="en-US" dirty="0"/>
              <a:t>Outcome ascertainment, blinding</a:t>
            </a:r>
          </a:p>
          <a:p>
            <a:r>
              <a:rPr lang="en-US" dirty="0"/>
              <a:t>Exposures patterns, dropouts</a:t>
            </a:r>
          </a:p>
          <a:p>
            <a:r>
              <a:rPr lang="en-US" dirty="0"/>
              <a:t>Treatment definition (estimand)</a:t>
            </a:r>
          </a:p>
          <a:p>
            <a:r>
              <a:rPr lang="en-US" dirty="0"/>
              <a:t>Hypothesis (</a:t>
            </a:r>
            <a:r>
              <a:rPr lang="en-US" dirty="0" err="1"/>
              <a:t>eg</a:t>
            </a:r>
            <a:r>
              <a:rPr lang="en-US" dirty="0"/>
              <a:t>, non-inferiority)</a:t>
            </a:r>
          </a:p>
          <a:p>
            <a:endParaRPr lang="en-US" dirty="0"/>
          </a:p>
          <a:p>
            <a:endParaRPr lang="en-US" dirty="0"/>
          </a:p>
        </p:txBody>
      </p:sp>
      <p:pic>
        <p:nvPicPr>
          <p:cNvPr id="4" name="Picture 3">
            <a:extLst>
              <a:ext uri="{FF2B5EF4-FFF2-40B4-BE49-F238E27FC236}">
                <a16:creationId xmlns:a16="http://schemas.microsoft.com/office/drawing/2014/main" id="{3875A0B3-F5CF-40B5-BF17-F188E0B21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83" y="17144"/>
            <a:ext cx="1889760" cy="1808654"/>
          </a:xfrm>
          <a:prstGeom prst="rect">
            <a:avLst/>
          </a:prstGeom>
        </p:spPr>
      </p:pic>
    </p:spTree>
    <p:extLst>
      <p:ext uri="{BB962C8B-B14F-4D97-AF65-F5344CB8AC3E}">
        <p14:creationId xmlns:p14="http://schemas.microsoft.com/office/powerpoint/2010/main" val="4254309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A4BED0-12DA-48BB-B72F-207725404CDA}"/>
              </a:ext>
            </a:extLst>
          </p:cNvPr>
          <p:cNvSpPr>
            <a:spLocks noGrp="1"/>
          </p:cNvSpPr>
          <p:nvPr>
            <p:ph type="title"/>
          </p:nvPr>
        </p:nvSpPr>
        <p:spPr>
          <a:xfrm>
            <a:off x="1752600" y="228600"/>
            <a:ext cx="6248400" cy="926020"/>
          </a:xfrm>
        </p:spPr>
        <p:txBody>
          <a:bodyPr>
            <a:normAutofit fontScale="90000"/>
          </a:bodyPr>
          <a:lstStyle/>
          <a:p>
            <a:r>
              <a:rPr lang="en-US" b="1" dirty="0">
                <a:solidFill>
                  <a:schemeClr val="accent1"/>
                </a:solidFill>
              </a:rPr>
              <a:t>Regulatory Considerations</a:t>
            </a:r>
          </a:p>
        </p:txBody>
      </p:sp>
      <p:sp>
        <p:nvSpPr>
          <p:cNvPr id="5" name="Content Placeholder 4">
            <a:extLst>
              <a:ext uri="{FF2B5EF4-FFF2-40B4-BE49-F238E27FC236}">
                <a16:creationId xmlns:a16="http://schemas.microsoft.com/office/drawing/2014/main" id="{1BFC23DA-1ACF-40F0-B68F-9CEB1BD89E48}"/>
              </a:ext>
            </a:extLst>
          </p:cNvPr>
          <p:cNvSpPr>
            <a:spLocks noGrp="1"/>
          </p:cNvSpPr>
          <p:nvPr>
            <p:ph idx="1"/>
          </p:nvPr>
        </p:nvSpPr>
        <p:spPr>
          <a:xfrm>
            <a:off x="317448" y="1829981"/>
            <a:ext cx="8509103" cy="4695618"/>
          </a:xfrm>
        </p:spPr>
        <p:txBody>
          <a:bodyPr/>
          <a:lstStyle/>
          <a:p>
            <a:r>
              <a:rPr lang="en-US" dirty="0"/>
              <a:t>Human subject protection</a:t>
            </a:r>
          </a:p>
          <a:p>
            <a:r>
              <a:rPr lang="en-US" dirty="0"/>
              <a:t>Data traceability, auditing, and record keeping</a:t>
            </a:r>
          </a:p>
          <a:p>
            <a:r>
              <a:rPr lang="en-US" dirty="0"/>
              <a:t>Safety reporting </a:t>
            </a:r>
          </a:p>
          <a:p>
            <a:r>
              <a:rPr lang="en-US" dirty="0"/>
              <a:t>Study integrity and responsibility </a:t>
            </a:r>
          </a:p>
        </p:txBody>
      </p:sp>
      <p:pic>
        <p:nvPicPr>
          <p:cNvPr id="6" name="Picture 5">
            <a:extLst>
              <a:ext uri="{FF2B5EF4-FFF2-40B4-BE49-F238E27FC236}">
                <a16:creationId xmlns:a16="http://schemas.microsoft.com/office/drawing/2014/main" id="{BA0F26FF-B674-4CE7-9E66-9DAB7C855C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47" y="6350"/>
            <a:ext cx="1805162" cy="1797049"/>
          </a:xfrm>
          <a:prstGeom prst="rect">
            <a:avLst/>
          </a:prstGeom>
        </p:spPr>
      </p:pic>
    </p:spTree>
    <p:extLst>
      <p:ext uri="{BB962C8B-B14F-4D97-AF65-F5344CB8AC3E}">
        <p14:creationId xmlns:p14="http://schemas.microsoft.com/office/powerpoint/2010/main" val="3873353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EBA4DF-D2C7-4773-B22C-CC2EC39FC8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7" y="6350"/>
            <a:ext cx="1805162" cy="1797049"/>
          </a:xfrm>
          <a:prstGeom prst="rect">
            <a:avLst/>
          </a:prstGeom>
        </p:spPr>
      </p:pic>
      <p:sp>
        <p:nvSpPr>
          <p:cNvPr id="5" name="Title 2"/>
          <p:cNvSpPr>
            <a:spLocks noGrp="1"/>
          </p:cNvSpPr>
          <p:nvPr>
            <p:ph type="title"/>
          </p:nvPr>
        </p:nvSpPr>
        <p:spPr>
          <a:xfrm>
            <a:off x="1285875" y="238126"/>
            <a:ext cx="6753226" cy="768286"/>
          </a:xfrm>
        </p:spPr>
        <p:txBody>
          <a:bodyPr>
            <a:noAutofit/>
          </a:bodyPr>
          <a:lstStyle/>
          <a:p>
            <a:pPr eaLnBrk="1" hangingPunct="1">
              <a:defRPr/>
            </a:pPr>
            <a:r>
              <a:rPr lang="en-US" altLang="en-US" sz="3600" b="1" dirty="0">
                <a:solidFill>
                  <a:schemeClr val="accent1"/>
                </a:solidFill>
              </a:rPr>
              <a:t>Foundation for Use of </a:t>
            </a:r>
            <a:br>
              <a:rPr lang="en-US" altLang="en-US" sz="3600" b="1" dirty="0">
                <a:solidFill>
                  <a:schemeClr val="accent1"/>
                </a:solidFill>
              </a:rPr>
            </a:br>
            <a:r>
              <a:rPr lang="en-US" altLang="en-US" sz="3600" b="1" dirty="0">
                <a:solidFill>
                  <a:schemeClr val="accent1"/>
                </a:solidFill>
              </a:rPr>
              <a:t>Electronic Source Data  </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029" y="1961895"/>
            <a:ext cx="2704103" cy="3489699"/>
          </a:xfrm>
          <a:prstGeom prst="rect">
            <a:avLst/>
          </a:prstGeom>
          <a:ln>
            <a:solidFill>
              <a:schemeClr val="bg1">
                <a:lumMod val="50000"/>
              </a:schemeClr>
            </a:solidFill>
          </a:ln>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75789" y="2932740"/>
            <a:ext cx="2704103" cy="3474338"/>
          </a:xfrm>
          <a:prstGeom prst="rect">
            <a:avLst/>
          </a:prstGeom>
          <a:ln>
            <a:solidFill>
              <a:schemeClr val="bg1">
                <a:lumMod val="50000"/>
              </a:schemeClr>
            </a:solidFill>
          </a:ln>
        </p:spPr>
      </p:pic>
      <p:pic>
        <p:nvPicPr>
          <p:cNvPr id="6" name="Picture 5">
            <a:extLst>
              <a:ext uri="{FF2B5EF4-FFF2-40B4-BE49-F238E27FC236}">
                <a16:creationId xmlns:a16="http://schemas.microsoft.com/office/drawing/2014/main" id="{47ABF7F6-2476-4DC8-9187-0392689817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00629" y="1665716"/>
            <a:ext cx="2704103" cy="3526568"/>
          </a:xfrm>
          <a:prstGeom prst="rect">
            <a:avLst/>
          </a:prstGeom>
          <a:ln>
            <a:solidFill>
              <a:schemeClr val="tx1"/>
            </a:solidFill>
          </a:ln>
        </p:spPr>
      </p:pic>
      <p:pic>
        <p:nvPicPr>
          <p:cNvPr id="3" name="Picture 2">
            <a:extLst>
              <a:ext uri="{FF2B5EF4-FFF2-40B4-BE49-F238E27FC236}">
                <a16:creationId xmlns:a16="http://schemas.microsoft.com/office/drawing/2014/main" id="{FFE3FA33-D155-4F95-B133-242CC9730B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81389" y="2803348"/>
            <a:ext cx="2895423" cy="3733121"/>
          </a:xfrm>
          <a:prstGeom prst="rect">
            <a:avLst/>
          </a:prstGeom>
          <a:ln>
            <a:solidFill>
              <a:schemeClr val="tx1"/>
            </a:solidFill>
          </a:ln>
        </p:spPr>
      </p:pic>
    </p:spTree>
    <p:extLst>
      <p:ext uri="{BB962C8B-B14F-4D97-AF65-F5344CB8AC3E}">
        <p14:creationId xmlns:p14="http://schemas.microsoft.com/office/powerpoint/2010/main" val="3371703158"/>
      </p:ext>
    </p:extLst>
  </p:cSld>
  <p:clrMapOvr>
    <a:masterClrMapping/>
  </p:clrMapOvr>
  <mc:AlternateContent xmlns:mc="http://schemas.openxmlformats.org/markup-compatibility/2006" xmlns:p14="http://schemas.microsoft.com/office/powerpoint/2010/main">
    <mc:Choice Requires="p14">
      <p:transition spd="slow" p14:dur="2000" advTm="8568"/>
    </mc:Choice>
    <mc:Fallback xmlns="">
      <p:transition spd="slow" advTm="856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2564C8-5057-4041-ABB9-2927DA25A8C7}"/>
              </a:ext>
            </a:extLst>
          </p:cNvPr>
          <p:cNvPicPr>
            <a:picLocks noChangeAspect="1"/>
          </p:cNvPicPr>
          <p:nvPr/>
        </p:nvPicPr>
        <p:blipFill>
          <a:blip r:embed="rId3"/>
          <a:stretch>
            <a:fillRect/>
          </a:stretch>
        </p:blipFill>
        <p:spPr>
          <a:xfrm>
            <a:off x="1371600" y="3429000"/>
            <a:ext cx="7622276" cy="3237050"/>
          </a:xfrm>
          <a:prstGeom prst="rect">
            <a:avLst/>
          </a:prstGeom>
        </p:spPr>
      </p:pic>
      <p:pic>
        <p:nvPicPr>
          <p:cNvPr id="2" name="Picture 1">
            <a:extLst>
              <a:ext uri="{FF2B5EF4-FFF2-40B4-BE49-F238E27FC236}">
                <a16:creationId xmlns:a16="http://schemas.microsoft.com/office/drawing/2014/main" id="{B5963D94-B815-4C23-A7D0-624797FD01EA}"/>
              </a:ext>
            </a:extLst>
          </p:cNvPr>
          <p:cNvPicPr>
            <a:picLocks noChangeAspect="1"/>
          </p:cNvPicPr>
          <p:nvPr/>
        </p:nvPicPr>
        <p:blipFill>
          <a:blip r:embed="rId4"/>
          <a:stretch>
            <a:fillRect/>
          </a:stretch>
        </p:blipFill>
        <p:spPr>
          <a:xfrm>
            <a:off x="245249" y="228600"/>
            <a:ext cx="5308471" cy="3708338"/>
          </a:xfrm>
          <a:prstGeom prst="rect">
            <a:avLst/>
          </a:prstGeom>
        </p:spPr>
      </p:pic>
    </p:spTree>
    <p:extLst>
      <p:ext uri="{BB962C8B-B14F-4D97-AF65-F5344CB8AC3E}">
        <p14:creationId xmlns:p14="http://schemas.microsoft.com/office/powerpoint/2010/main" val="3291288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r>
              <a:rPr lang="en-US" dirty="0"/>
              <a:t>This talk reflects the views of </a:t>
            </a:r>
            <a:r>
              <a:rPr lang="en-US"/>
              <a:t>the author and </a:t>
            </a:r>
            <a:r>
              <a:rPr lang="en-US" dirty="0"/>
              <a:t>should not be construed to represent FDA’s views </a:t>
            </a:r>
            <a:r>
              <a:rPr lang="en-US"/>
              <a:t>or policies.</a:t>
            </a:r>
            <a:endParaRPr lang="en-US" dirty="0"/>
          </a:p>
        </p:txBody>
      </p:sp>
    </p:spTree>
    <p:extLst>
      <p:ext uri="{BB962C8B-B14F-4D97-AF65-F5344CB8AC3E}">
        <p14:creationId xmlns:p14="http://schemas.microsoft.com/office/powerpoint/2010/main" val="1971458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F9849-E33D-4455-B08D-4328163B080E}"/>
              </a:ext>
            </a:extLst>
          </p:cNvPr>
          <p:cNvSpPr>
            <a:spLocks noGrp="1"/>
          </p:cNvSpPr>
          <p:nvPr>
            <p:ph type="title"/>
          </p:nvPr>
        </p:nvSpPr>
        <p:spPr/>
        <p:txBody>
          <a:bodyPr/>
          <a:lstStyle/>
          <a:p>
            <a:r>
              <a:rPr lang="en-US" b="1" dirty="0">
                <a:solidFill>
                  <a:schemeClr val="accent1"/>
                </a:solidFill>
              </a:rPr>
              <a:t>Final Thoughts</a:t>
            </a:r>
          </a:p>
        </p:txBody>
      </p:sp>
      <p:sp>
        <p:nvSpPr>
          <p:cNvPr id="3" name="Content Placeholder 2">
            <a:extLst>
              <a:ext uri="{FF2B5EF4-FFF2-40B4-BE49-F238E27FC236}">
                <a16:creationId xmlns:a16="http://schemas.microsoft.com/office/drawing/2014/main" id="{3EA30300-5792-41A7-8F0F-11E361D80297}"/>
              </a:ext>
            </a:extLst>
          </p:cNvPr>
          <p:cNvSpPr>
            <a:spLocks noGrp="1"/>
          </p:cNvSpPr>
          <p:nvPr>
            <p:ph idx="1"/>
          </p:nvPr>
        </p:nvSpPr>
        <p:spPr/>
        <p:txBody>
          <a:bodyPr/>
          <a:lstStyle/>
          <a:p>
            <a:r>
              <a:rPr lang="en-US" dirty="0"/>
              <a:t>EHR use is not synonymous with pragmatic </a:t>
            </a:r>
          </a:p>
          <a:p>
            <a:r>
              <a:rPr lang="en-US" dirty="0"/>
              <a:t>Data fitness, study design, and regulatory issues should be considered</a:t>
            </a:r>
          </a:p>
          <a:p>
            <a:r>
              <a:rPr lang="en-US" dirty="0"/>
              <a:t>Multiple sources of data may be needed</a:t>
            </a:r>
          </a:p>
          <a:p>
            <a:r>
              <a:rPr lang="en-US" dirty="0"/>
              <a:t>How and when EHR/RWD/RWE may provide strong evidence is under development </a:t>
            </a:r>
          </a:p>
          <a:p>
            <a:endParaRPr lang="en-US" dirty="0"/>
          </a:p>
        </p:txBody>
      </p:sp>
    </p:spTree>
    <p:extLst>
      <p:ext uri="{BB962C8B-B14F-4D97-AF65-F5344CB8AC3E}">
        <p14:creationId xmlns:p14="http://schemas.microsoft.com/office/powerpoint/2010/main" val="3572592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835CF-47C4-4838-BEA0-A312BE0A5BB9}"/>
              </a:ext>
            </a:extLst>
          </p:cNvPr>
          <p:cNvSpPr>
            <a:spLocks noGrp="1"/>
          </p:cNvSpPr>
          <p:nvPr>
            <p:ph type="title"/>
          </p:nvPr>
        </p:nvSpPr>
        <p:spPr/>
        <p:txBody>
          <a:bodyPr/>
          <a:lstStyle/>
          <a:p>
            <a:r>
              <a:rPr lang="en-US" b="1" dirty="0">
                <a:solidFill>
                  <a:schemeClr val="accent1"/>
                </a:solidFill>
              </a:rPr>
              <a:t>Acknowledgements</a:t>
            </a:r>
          </a:p>
        </p:txBody>
      </p:sp>
      <p:sp>
        <p:nvSpPr>
          <p:cNvPr id="3" name="Content Placeholder 2">
            <a:extLst>
              <a:ext uri="{FF2B5EF4-FFF2-40B4-BE49-F238E27FC236}">
                <a16:creationId xmlns:a16="http://schemas.microsoft.com/office/drawing/2014/main" id="{28E7F675-7641-493E-9F46-E996355624C2}"/>
              </a:ext>
            </a:extLst>
          </p:cNvPr>
          <p:cNvSpPr>
            <a:spLocks noGrp="1"/>
          </p:cNvSpPr>
          <p:nvPr>
            <p:ph idx="1"/>
          </p:nvPr>
        </p:nvSpPr>
        <p:spPr/>
        <p:txBody>
          <a:bodyPr/>
          <a:lstStyle/>
          <a:p>
            <a:pPr marL="0" indent="0">
              <a:buNone/>
            </a:pPr>
            <a:r>
              <a:rPr lang="en-US" dirty="0"/>
              <a:t>Jacqueline Corrigan-Curay</a:t>
            </a:r>
          </a:p>
          <a:p>
            <a:pPr marL="0" indent="0">
              <a:buNone/>
            </a:pPr>
            <a:r>
              <a:rPr lang="en-US" dirty="0"/>
              <a:t>Robert Temple</a:t>
            </a:r>
          </a:p>
        </p:txBody>
      </p:sp>
    </p:spTree>
    <p:extLst>
      <p:ext uri="{BB962C8B-B14F-4D97-AF65-F5344CB8AC3E}">
        <p14:creationId xmlns:p14="http://schemas.microsoft.com/office/powerpoint/2010/main" val="1199910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5715000"/>
            <a:ext cx="7772400" cy="914400"/>
          </a:xfrm>
        </p:spPr>
        <p:txBody>
          <a:bodyPr>
            <a:normAutofit fontScale="90000"/>
          </a:bodyPr>
          <a:lstStyle/>
          <a:p>
            <a:r>
              <a:rPr lang="en-US" dirty="0"/>
              <a:t>Thank you</a:t>
            </a:r>
            <a:br>
              <a:rPr lang="en-US" dirty="0"/>
            </a:br>
            <a:r>
              <a:rPr lang="en-US" dirty="0"/>
              <a:t>mark.levenson@fda.hhs.gov</a:t>
            </a:r>
          </a:p>
        </p:txBody>
      </p:sp>
      <p:pic>
        <p:nvPicPr>
          <p:cNvPr id="2050" name="Picture 2" descr="White Oak Building 1 Exterior November 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550" y="1066800"/>
            <a:ext cx="6032500" cy="4528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014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b="1" dirty="0">
                <a:solidFill>
                  <a:schemeClr val="accent1"/>
                </a:solidFill>
              </a:rPr>
              <a:t>FDA Definitions</a:t>
            </a:r>
            <a:endParaRPr lang="en-US" b="1" dirty="0">
              <a:solidFill>
                <a:schemeClr val="accent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15272729"/>
              </p:ext>
            </p:extLst>
          </p:nvPr>
        </p:nvGraphicFramePr>
        <p:xfrm>
          <a:off x="323850" y="1600200"/>
          <a:ext cx="8509000" cy="4695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9827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46" y="213036"/>
            <a:ext cx="7924246" cy="889828"/>
          </a:xfrm>
        </p:spPr>
        <p:txBody>
          <a:bodyPr vert="horz" lIns="91440" tIns="45720" rIns="91440" bIns="45720" rtlCol="0" anchor="ctr">
            <a:noAutofit/>
          </a:bodyPr>
          <a:lstStyle/>
          <a:p>
            <a:r>
              <a:rPr lang="en-US" sz="3600" b="1" dirty="0">
                <a:solidFill>
                  <a:schemeClr val="accent1"/>
                </a:solidFill>
              </a:rPr>
              <a:t>Spectrum of Potential Uses of </a:t>
            </a:r>
            <a:br>
              <a:rPr lang="en-US" sz="3600" b="1" dirty="0">
                <a:solidFill>
                  <a:schemeClr val="accent1"/>
                </a:solidFill>
              </a:rPr>
            </a:br>
            <a:r>
              <a:rPr lang="en-US" sz="3600" b="1" dirty="0">
                <a:solidFill>
                  <a:schemeClr val="accent1"/>
                </a:solidFill>
              </a:rPr>
              <a:t>Real-World Data</a:t>
            </a:r>
          </a:p>
        </p:txBody>
      </p:sp>
      <p:pic>
        <p:nvPicPr>
          <p:cNvPr id="24" name="Picture 23">
            <a:extLst>
              <a:ext uri="{FF2B5EF4-FFF2-40B4-BE49-F238E27FC236}">
                <a16:creationId xmlns:a16="http://schemas.microsoft.com/office/drawing/2014/main" id="{EF1FAD7D-A1D3-416F-BA9C-8FFAF101A9F3}"/>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30346" y="1926251"/>
            <a:ext cx="8592569" cy="4718713"/>
          </a:xfrm>
          <a:prstGeom prst="rect">
            <a:avLst/>
          </a:prstGeom>
        </p:spPr>
      </p:pic>
    </p:spTree>
    <p:extLst>
      <p:ext uri="{BB962C8B-B14F-4D97-AF65-F5344CB8AC3E}">
        <p14:creationId xmlns:p14="http://schemas.microsoft.com/office/powerpoint/2010/main" val="2230417417"/>
      </p:ext>
    </p:extLst>
  </p:cSld>
  <p:clrMapOvr>
    <a:masterClrMapping/>
  </p:clrMapOvr>
  <mc:AlternateContent xmlns:mc="http://schemas.openxmlformats.org/markup-compatibility/2006" xmlns:p14="http://schemas.microsoft.com/office/powerpoint/2010/main">
    <mc:Choice Requires="p14">
      <p:transition spd="slow" p14:dur="2000" advTm="92391"/>
    </mc:Choice>
    <mc:Fallback xmlns="">
      <p:transition spd="slow" advTm="9239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304800"/>
            <a:ext cx="7474527" cy="869373"/>
          </a:xfrm>
        </p:spPr>
        <p:txBody>
          <a:bodyPr>
            <a:normAutofit/>
          </a:bodyPr>
          <a:lstStyle/>
          <a:p>
            <a:pPr>
              <a:defRPr/>
            </a:pPr>
            <a:r>
              <a:rPr kumimoji="1" lang="en-US" altLang="ja-JP" sz="3600" b="1" dirty="0">
                <a:solidFill>
                  <a:schemeClr val="accent1"/>
                </a:solidFill>
              </a:rPr>
              <a:t>RWD/RWE:  What Are the Goals?</a:t>
            </a:r>
            <a:endParaRPr lang="en-US" altLang="en-US" sz="3600" b="1" dirty="0">
              <a:solidFill>
                <a:schemeClr val="accent1"/>
              </a:solidFill>
              <a:latin typeface="+mn-lt"/>
            </a:endParaRPr>
          </a:p>
        </p:txBody>
      </p:sp>
      <p:sp>
        <p:nvSpPr>
          <p:cNvPr id="40963" name="Rectangle 3"/>
          <p:cNvSpPr>
            <a:spLocks noGrp="1" noChangeArrowheads="1"/>
          </p:cNvSpPr>
          <p:nvPr>
            <p:ph type="body" idx="1"/>
          </p:nvPr>
        </p:nvSpPr>
        <p:spPr>
          <a:xfrm>
            <a:off x="609598" y="1623527"/>
            <a:ext cx="7900555" cy="4633737"/>
          </a:xfrm>
        </p:spPr>
        <p:txBody>
          <a:bodyPr>
            <a:normAutofit fontScale="85000" lnSpcReduction="20000"/>
          </a:bodyPr>
          <a:lstStyle/>
          <a:p>
            <a:pPr marL="0" indent="0">
              <a:buNone/>
            </a:pPr>
            <a:r>
              <a:rPr kumimoji="1" lang="en-US" altLang="ja-JP" dirty="0"/>
              <a:t>Traditional RCTs typically </a:t>
            </a:r>
          </a:p>
          <a:p>
            <a:r>
              <a:rPr kumimoji="1" lang="en-US" altLang="ja-JP" dirty="0"/>
              <a:t>Use select groups of patients</a:t>
            </a:r>
          </a:p>
          <a:p>
            <a:r>
              <a:rPr kumimoji="1" lang="en-US" altLang="ja-JP" dirty="0"/>
              <a:t>Involve special infrastructure and data collection</a:t>
            </a:r>
          </a:p>
          <a:p>
            <a:r>
              <a:rPr kumimoji="1" lang="en-US" altLang="ja-JP" dirty="0"/>
              <a:t>Maximized sensitivity</a:t>
            </a:r>
          </a:p>
          <a:p>
            <a:endParaRPr kumimoji="1" lang="en-US" altLang="ja-JP" dirty="0"/>
          </a:p>
          <a:p>
            <a:pPr marL="0" indent="0">
              <a:buNone/>
            </a:pPr>
            <a:r>
              <a:rPr kumimoji="1" lang="en-US" altLang="ja-JP" dirty="0"/>
              <a:t>RWD/RWE Goals</a:t>
            </a:r>
          </a:p>
          <a:p>
            <a:r>
              <a:rPr kumimoji="1" lang="en-US" altLang="ja-JP" dirty="0"/>
              <a:t>Reflect the diversity of patients and actual health-care practices</a:t>
            </a:r>
          </a:p>
          <a:p>
            <a:r>
              <a:rPr kumimoji="1" lang="en-US" altLang="ja-JP" dirty="0"/>
              <a:t>Improve efficiency by making use of existing data and infrastructure</a:t>
            </a:r>
          </a:p>
          <a:p>
            <a:r>
              <a:rPr kumimoji="1" lang="en-US" altLang="ja-JP" dirty="0"/>
              <a:t>Maintain evidentiary standards</a:t>
            </a:r>
          </a:p>
        </p:txBody>
      </p:sp>
    </p:spTree>
    <p:extLst>
      <p:ext uri="{BB962C8B-B14F-4D97-AF65-F5344CB8AC3E}">
        <p14:creationId xmlns:p14="http://schemas.microsoft.com/office/powerpoint/2010/main" val="1956010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72000" y="0"/>
            <a:ext cx="7257600" cy="6096000"/>
          </a:xfrm>
          <a:prstGeom prst="rect">
            <a:avLst/>
          </a:prstGeom>
        </p:spPr>
      </p:pic>
      <p:sp>
        <p:nvSpPr>
          <p:cNvPr id="3" name="TextBox 2"/>
          <p:cNvSpPr txBox="1"/>
          <p:nvPr/>
        </p:nvSpPr>
        <p:spPr>
          <a:xfrm>
            <a:off x="990600" y="6248400"/>
            <a:ext cx="6019800" cy="369332"/>
          </a:xfrm>
          <a:prstGeom prst="rect">
            <a:avLst/>
          </a:prstGeom>
          <a:noFill/>
        </p:spPr>
        <p:txBody>
          <a:bodyPr wrap="square" rtlCol="0">
            <a:spAutoFit/>
          </a:bodyPr>
          <a:lstStyle/>
          <a:p>
            <a:pPr algn="l"/>
            <a:r>
              <a:rPr lang="en-US" dirty="0"/>
              <a:t>PRECIS-2 Tool: Loudon et al., BMJ 2015</a:t>
            </a:r>
          </a:p>
        </p:txBody>
      </p:sp>
    </p:spTree>
    <p:extLst>
      <p:ext uri="{BB962C8B-B14F-4D97-AF65-F5344CB8AC3E}">
        <p14:creationId xmlns:p14="http://schemas.microsoft.com/office/powerpoint/2010/main" val="158197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6B4060-8BF5-44D8-B0E0-D0A89CE33C50}"/>
              </a:ext>
            </a:extLst>
          </p:cNvPr>
          <p:cNvPicPr>
            <a:picLocks noChangeAspect="1"/>
          </p:cNvPicPr>
          <p:nvPr/>
        </p:nvPicPr>
        <p:blipFill>
          <a:blip r:embed="rId2"/>
          <a:stretch>
            <a:fillRect/>
          </a:stretch>
        </p:blipFill>
        <p:spPr>
          <a:xfrm>
            <a:off x="0" y="22308"/>
            <a:ext cx="9144000" cy="6813383"/>
          </a:xfrm>
          <a:prstGeom prst="rect">
            <a:avLst/>
          </a:prstGeom>
        </p:spPr>
      </p:pic>
    </p:spTree>
    <p:extLst>
      <p:ext uri="{BB962C8B-B14F-4D97-AF65-F5344CB8AC3E}">
        <p14:creationId xmlns:p14="http://schemas.microsoft.com/office/powerpoint/2010/main" val="941295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F392D2-5798-4312-926D-E2C07022A9B1}"/>
              </a:ext>
            </a:extLst>
          </p:cNvPr>
          <p:cNvPicPr>
            <a:picLocks noChangeAspect="1"/>
          </p:cNvPicPr>
          <p:nvPr/>
        </p:nvPicPr>
        <p:blipFill>
          <a:blip r:embed="rId2"/>
          <a:stretch>
            <a:fillRect/>
          </a:stretch>
        </p:blipFill>
        <p:spPr>
          <a:xfrm>
            <a:off x="281306" y="704205"/>
            <a:ext cx="8581388" cy="5449590"/>
          </a:xfrm>
          <a:prstGeom prst="rect">
            <a:avLst/>
          </a:prstGeom>
        </p:spPr>
      </p:pic>
    </p:spTree>
    <p:extLst>
      <p:ext uri="{BB962C8B-B14F-4D97-AF65-F5344CB8AC3E}">
        <p14:creationId xmlns:p14="http://schemas.microsoft.com/office/powerpoint/2010/main" val="3222939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F7A08-9F48-4526-B0E1-A014008E7A0B}"/>
              </a:ext>
            </a:extLst>
          </p:cNvPr>
          <p:cNvSpPr>
            <a:spLocks noGrp="1"/>
          </p:cNvSpPr>
          <p:nvPr>
            <p:ph type="title"/>
          </p:nvPr>
        </p:nvSpPr>
        <p:spPr/>
        <p:txBody>
          <a:bodyPr/>
          <a:lstStyle/>
          <a:p>
            <a:r>
              <a:rPr lang="en-US" b="1" dirty="0">
                <a:solidFill>
                  <a:schemeClr val="accent1"/>
                </a:solidFill>
              </a:rPr>
              <a:t>RWE Give and Take</a:t>
            </a:r>
          </a:p>
        </p:txBody>
      </p:sp>
      <p:grpSp>
        <p:nvGrpSpPr>
          <p:cNvPr id="7" name="Group 6">
            <a:extLst>
              <a:ext uri="{FF2B5EF4-FFF2-40B4-BE49-F238E27FC236}">
                <a16:creationId xmlns:a16="http://schemas.microsoft.com/office/drawing/2014/main" id="{577ACD0D-22A2-469F-BA94-2301F2C3768B}"/>
              </a:ext>
            </a:extLst>
          </p:cNvPr>
          <p:cNvGrpSpPr/>
          <p:nvPr/>
        </p:nvGrpSpPr>
        <p:grpSpPr>
          <a:xfrm>
            <a:off x="1447800" y="2590800"/>
            <a:ext cx="5943600" cy="2590801"/>
            <a:chOff x="2465228" y="4239715"/>
            <a:chExt cx="4226242" cy="2056309"/>
          </a:xfrm>
        </p:grpSpPr>
        <p:sp>
          <p:nvSpPr>
            <p:cNvPr id="10" name="Isosceles Triangle 9">
              <a:extLst>
                <a:ext uri="{FF2B5EF4-FFF2-40B4-BE49-F238E27FC236}">
                  <a16:creationId xmlns:a16="http://schemas.microsoft.com/office/drawing/2014/main" id="{5D389409-B8CE-4F6D-9186-C3EBB69FE196}"/>
                </a:ext>
              </a:extLst>
            </p:cNvPr>
            <p:cNvSpPr/>
            <p:nvPr/>
          </p:nvSpPr>
          <p:spPr>
            <a:xfrm>
              <a:off x="4226163" y="5591651"/>
              <a:ext cx="704373" cy="704373"/>
            </a:xfrm>
            <a:prstGeom prst="triangl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Rectangle 10">
              <a:extLst>
                <a:ext uri="{FF2B5EF4-FFF2-40B4-BE49-F238E27FC236}">
                  <a16:creationId xmlns:a16="http://schemas.microsoft.com/office/drawing/2014/main" id="{7184600A-FF3B-4C34-A687-79E1A4EE2847}"/>
                </a:ext>
              </a:extLst>
            </p:cNvPr>
            <p:cNvSpPr/>
            <p:nvPr/>
          </p:nvSpPr>
          <p:spPr>
            <a:xfrm>
              <a:off x="2465228" y="5296753"/>
              <a:ext cx="4226242" cy="285506"/>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61FF2861-86F5-43A0-8FB1-C99A382CDA4F}"/>
                </a:ext>
              </a:extLst>
            </p:cNvPr>
            <p:cNvSpPr/>
            <p:nvPr/>
          </p:nvSpPr>
          <p:spPr>
            <a:xfrm>
              <a:off x="2512187" y="4239715"/>
              <a:ext cx="1690497" cy="1023226"/>
            </a:xfrm>
            <a:custGeom>
              <a:avLst/>
              <a:gdLst>
                <a:gd name="connsiteX0" fmla="*/ 0 w 1690497"/>
                <a:gd name="connsiteY0" fmla="*/ 281755 h 2516962"/>
                <a:gd name="connsiteX1" fmla="*/ 281755 w 1690497"/>
                <a:gd name="connsiteY1" fmla="*/ 0 h 2516962"/>
                <a:gd name="connsiteX2" fmla="*/ 1408742 w 1690497"/>
                <a:gd name="connsiteY2" fmla="*/ 0 h 2516962"/>
                <a:gd name="connsiteX3" fmla="*/ 1690497 w 1690497"/>
                <a:gd name="connsiteY3" fmla="*/ 281755 h 2516962"/>
                <a:gd name="connsiteX4" fmla="*/ 1690497 w 1690497"/>
                <a:gd name="connsiteY4" fmla="*/ 2235207 h 2516962"/>
                <a:gd name="connsiteX5" fmla="*/ 1408742 w 1690497"/>
                <a:gd name="connsiteY5" fmla="*/ 2516962 h 2516962"/>
                <a:gd name="connsiteX6" fmla="*/ 281755 w 1690497"/>
                <a:gd name="connsiteY6" fmla="*/ 2516962 h 2516962"/>
                <a:gd name="connsiteX7" fmla="*/ 0 w 1690497"/>
                <a:gd name="connsiteY7" fmla="*/ 2235207 h 2516962"/>
                <a:gd name="connsiteX8" fmla="*/ 0 w 1690497"/>
                <a:gd name="connsiteY8" fmla="*/ 281755 h 251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497" h="2516962">
                  <a:moveTo>
                    <a:pt x="0" y="281755"/>
                  </a:moveTo>
                  <a:cubicBezTo>
                    <a:pt x="0" y="126146"/>
                    <a:pt x="126146" y="0"/>
                    <a:pt x="281755" y="0"/>
                  </a:cubicBezTo>
                  <a:lnTo>
                    <a:pt x="1408742" y="0"/>
                  </a:lnTo>
                  <a:cubicBezTo>
                    <a:pt x="1564351" y="0"/>
                    <a:pt x="1690497" y="126146"/>
                    <a:pt x="1690497" y="281755"/>
                  </a:cubicBezTo>
                  <a:lnTo>
                    <a:pt x="1690497" y="2235207"/>
                  </a:lnTo>
                  <a:cubicBezTo>
                    <a:pt x="1690497" y="2390816"/>
                    <a:pt x="1564351" y="2516962"/>
                    <a:pt x="1408742" y="2516962"/>
                  </a:cubicBezTo>
                  <a:lnTo>
                    <a:pt x="281755" y="2516962"/>
                  </a:lnTo>
                  <a:cubicBezTo>
                    <a:pt x="126146" y="2516962"/>
                    <a:pt x="0" y="2390816"/>
                    <a:pt x="0" y="2235207"/>
                  </a:cubicBezTo>
                  <a:lnTo>
                    <a:pt x="0" y="28175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3963" tIns="173963" rIns="173963" bIns="173963" numCol="1" spcCol="1270" anchor="ctr" anchorCtr="0">
              <a:noAutofit/>
            </a:bodyPr>
            <a:lstStyle/>
            <a:p>
              <a:pPr marL="0" lvl="0" indent="0" algn="ctr" defTabSz="1066800">
                <a:lnSpc>
                  <a:spcPct val="90000"/>
                </a:lnSpc>
                <a:spcBef>
                  <a:spcPct val="0"/>
                </a:spcBef>
                <a:spcAft>
                  <a:spcPct val="35000"/>
                </a:spcAft>
                <a:buNone/>
              </a:pPr>
              <a:r>
                <a:rPr lang="en-US" sz="2400" kern="1200" dirty="0"/>
                <a:t>Real Patients and Healthcare</a:t>
              </a:r>
            </a:p>
          </p:txBody>
        </p:sp>
        <p:sp>
          <p:nvSpPr>
            <p:cNvPr id="13" name="Freeform: Shape 12">
              <a:extLst>
                <a:ext uri="{FF2B5EF4-FFF2-40B4-BE49-F238E27FC236}">
                  <a16:creationId xmlns:a16="http://schemas.microsoft.com/office/drawing/2014/main" id="{D30D12B1-4787-4674-9125-086B808D74C5}"/>
                </a:ext>
              </a:extLst>
            </p:cNvPr>
            <p:cNvSpPr/>
            <p:nvPr/>
          </p:nvSpPr>
          <p:spPr>
            <a:xfrm>
              <a:off x="4954016" y="4239715"/>
              <a:ext cx="1690497" cy="1023228"/>
            </a:xfrm>
            <a:custGeom>
              <a:avLst/>
              <a:gdLst>
                <a:gd name="connsiteX0" fmla="*/ 0 w 1690497"/>
                <a:gd name="connsiteY0" fmla="*/ 281755 h 2516962"/>
                <a:gd name="connsiteX1" fmla="*/ 281755 w 1690497"/>
                <a:gd name="connsiteY1" fmla="*/ 0 h 2516962"/>
                <a:gd name="connsiteX2" fmla="*/ 1408742 w 1690497"/>
                <a:gd name="connsiteY2" fmla="*/ 0 h 2516962"/>
                <a:gd name="connsiteX3" fmla="*/ 1690497 w 1690497"/>
                <a:gd name="connsiteY3" fmla="*/ 281755 h 2516962"/>
                <a:gd name="connsiteX4" fmla="*/ 1690497 w 1690497"/>
                <a:gd name="connsiteY4" fmla="*/ 2235207 h 2516962"/>
                <a:gd name="connsiteX5" fmla="*/ 1408742 w 1690497"/>
                <a:gd name="connsiteY5" fmla="*/ 2516962 h 2516962"/>
                <a:gd name="connsiteX6" fmla="*/ 281755 w 1690497"/>
                <a:gd name="connsiteY6" fmla="*/ 2516962 h 2516962"/>
                <a:gd name="connsiteX7" fmla="*/ 0 w 1690497"/>
                <a:gd name="connsiteY7" fmla="*/ 2235207 h 2516962"/>
                <a:gd name="connsiteX8" fmla="*/ 0 w 1690497"/>
                <a:gd name="connsiteY8" fmla="*/ 281755 h 251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497" h="2516962">
                  <a:moveTo>
                    <a:pt x="0" y="281755"/>
                  </a:moveTo>
                  <a:cubicBezTo>
                    <a:pt x="0" y="126146"/>
                    <a:pt x="126146" y="0"/>
                    <a:pt x="281755" y="0"/>
                  </a:cubicBezTo>
                  <a:lnTo>
                    <a:pt x="1408742" y="0"/>
                  </a:lnTo>
                  <a:cubicBezTo>
                    <a:pt x="1564351" y="0"/>
                    <a:pt x="1690497" y="126146"/>
                    <a:pt x="1690497" y="281755"/>
                  </a:cubicBezTo>
                  <a:lnTo>
                    <a:pt x="1690497" y="2235207"/>
                  </a:lnTo>
                  <a:cubicBezTo>
                    <a:pt x="1690497" y="2390816"/>
                    <a:pt x="1564351" y="2516962"/>
                    <a:pt x="1408742" y="2516962"/>
                  </a:cubicBezTo>
                  <a:lnTo>
                    <a:pt x="281755" y="2516962"/>
                  </a:lnTo>
                  <a:cubicBezTo>
                    <a:pt x="126146" y="2516962"/>
                    <a:pt x="0" y="2390816"/>
                    <a:pt x="0" y="2235207"/>
                  </a:cubicBezTo>
                  <a:lnTo>
                    <a:pt x="0" y="28175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3963" tIns="173963" rIns="173963" bIns="173963" numCol="1" spcCol="1270" anchor="ctr" anchorCtr="0">
              <a:noAutofit/>
            </a:bodyPr>
            <a:lstStyle/>
            <a:p>
              <a:pPr marL="0" lvl="0" indent="0" algn="ctr" defTabSz="1066800">
                <a:lnSpc>
                  <a:spcPct val="90000"/>
                </a:lnSpc>
                <a:spcBef>
                  <a:spcPct val="0"/>
                </a:spcBef>
                <a:spcAft>
                  <a:spcPct val="35000"/>
                </a:spcAft>
                <a:buNone/>
              </a:pPr>
              <a:r>
                <a:rPr lang="en-US" sz="2400" kern="1200" dirty="0"/>
                <a:t>Efficiency</a:t>
              </a:r>
            </a:p>
          </p:txBody>
        </p:sp>
      </p:grpSp>
    </p:spTree>
    <p:extLst>
      <p:ext uri="{BB962C8B-B14F-4D97-AF65-F5344CB8AC3E}">
        <p14:creationId xmlns:p14="http://schemas.microsoft.com/office/powerpoint/2010/main" val="974042539"/>
      </p:ext>
    </p:extLst>
  </p:cSld>
  <p:clrMapOvr>
    <a:masterClrMapping/>
  </p:clrMapOvr>
</p:sld>
</file>

<file path=ppt/theme/theme1.xml><?xml version="1.0" encoding="utf-8"?>
<a:theme xmlns:a="http://schemas.openxmlformats.org/drawingml/2006/main" name="New FDA Wave">
  <a:themeElements>
    <a:clrScheme name="New FDA Wav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New FDA Wav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New FDA Wav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FDA Wav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FDA Wav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FDA Wav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FDA Wav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FDA Wav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FDA Wav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FDA Wav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FDA Wav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FDA Wav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FDA Wav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FDA Wav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DA_PP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FDA Wave</Template>
  <TotalTime>25766</TotalTime>
  <Words>629</Words>
  <Application>Microsoft Office PowerPoint</Application>
  <PresentationFormat>On-screen Show (4:3)</PresentationFormat>
  <Paragraphs>103</Paragraphs>
  <Slides>22</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ＭＳ Ｐゴシック</vt:lpstr>
      <vt:lpstr>Arial</vt:lpstr>
      <vt:lpstr>Calibri</vt:lpstr>
      <vt:lpstr>Helvetica</vt:lpstr>
      <vt:lpstr>New FDA Wave</vt:lpstr>
      <vt:lpstr>FDA_PP_Final</vt:lpstr>
      <vt:lpstr>Regulatory Perspective of the Use of EHRs in RCTs</vt:lpstr>
      <vt:lpstr>Disclaimer</vt:lpstr>
      <vt:lpstr>FDA Definitions</vt:lpstr>
      <vt:lpstr>Spectrum of Potential Uses of  Real-World Data</vt:lpstr>
      <vt:lpstr>RWD/RWE:  What Are the Goals?</vt:lpstr>
      <vt:lpstr>PowerPoint Presentation</vt:lpstr>
      <vt:lpstr>PowerPoint Presentation</vt:lpstr>
      <vt:lpstr>PowerPoint Presentation</vt:lpstr>
      <vt:lpstr>RWE Give and Take</vt:lpstr>
      <vt:lpstr>Substantial Evidence Efficacy</vt:lpstr>
      <vt:lpstr>Adequate and Well-Controlled Study</vt:lpstr>
      <vt:lpstr> 21st Century Cures Act (2016)</vt:lpstr>
      <vt:lpstr>PowerPoint Presentation</vt:lpstr>
      <vt:lpstr>Framework for Evaluating RWD/RWE for Use in Regulatory Decisions</vt:lpstr>
      <vt:lpstr>RWD Fitness for Use</vt:lpstr>
      <vt:lpstr>RWE Study Design</vt:lpstr>
      <vt:lpstr>Regulatory Considerations</vt:lpstr>
      <vt:lpstr>Foundation for Use of  Electronic Source Data  </vt:lpstr>
      <vt:lpstr>PowerPoint Presentation</vt:lpstr>
      <vt:lpstr>Final Thoughts</vt:lpstr>
      <vt:lpstr>Acknowledgements</vt:lpstr>
      <vt:lpstr>Thank you mark.levenson@fda.hhs.gov</vt:lpstr>
    </vt:vector>
  </TitlesOfParts>
  <Company>US FDA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Considerations</dc:title>
  <dc:creator>juji</dc:creator>
  <cp:lastModifiedBy>Mark Levenson</cp:lastModifiedBy>
  <cp:revision>1363</cp:revision>
  <cp:lastPrinted>2017-11-27T20:06:07Z</cp:lastPrinted>
  <dcterms:created xsi:type="dcterms:W3CDTF">2011-11-30T20:51:48Z</dcterms:created>
  <dcterms:modified xsi:type="dcterms:W3CDTF">2019-04-08T15:50:27Z</dcterms:modified>
</cp:coreProperties>
</file>