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  <p:sldMasterId id="2147483984" r:id="rId2"/>
    <p:sldMasterId id="2147484006" r:id="rId3"/>
    <p:sldMasterId id="2147484018" r:id="rId4"/>
  </p:sldMasterIdLst>
  <p:notesMasterIdLst>
    <p:notesMasterId r:id="rId28"/>
  </p:notesMasterIdLst>
  <p:handoutMasterIdLst>
    <p:handoutMasterId r:id="rId29"/>
  </p:handoutMasterIdLst>
  <p:sldIdLst>
    <p:sldId id="818" r:id="rId5"/>
    <p:sldId id="827" r:id="rId6"/>
    <p:sldId id="833" r:id="rId7"/>
    <p:sldId id="824" r:id="rId8"/>
    <p:sldId id="864" r:id="rId9"/>
    <p:sldId id="835" r:id="rId10"/>
    <p:sldId id="859" r:id="rId11"/>
    <p:sldId id="829" r:id="rId12"/>
    <p:sldId id="858" r:id="rId13"/>
    <p:sldId id="856" r:id="rId14"/>
    <p:sldId id="857" r:id="rId15"/>
    <p:sldId id="865" r:id="rId16"/>
    <p:sldId id="866" r:id="rId17"/>
    <p:sldId id="838" r:id="rId18"/>
    <p:sldId id="846" r:id="rId19"/>
    <p:sldId id="847" r:id="rId20"/>
    <p:sldId id="839" r:id="rId21"/>
    <p:sldId id="840" r:id="rId22"/>
    <p:sldId id="862" r:id="rId23"/>
    <p:sldId id="863" r:id="rId24"/>
    <p:sldId id="845" r:id="rId25"/>
    <p:sldId id="860" r:id="rId26"/>
    <p:sldId id="425" r:id="rId27"/>
  </p:sldIdLst>
  <p:sldSz cx="9144000" cy="6858000" type="screen4x3"/>
  <p:notesSz cx="7019925" cy="9305925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Brown" initials="JSB" lastIdx="2" clrIdx="0"/>
  <p:cmAuthor id="1" name="mrett" initials="m" lastIdx="1" clrIdx="1"/>
  <p:cmAuthor id="2" name="Dublin, Sascha" initials="DS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51D"/>
    <a:srgbClr val="15ABA4"/>
    <a:srgbClr val="43823E"/>
    <a:srgbClr val="9E5BA5"/>
    <a:srgbClr val="7E5CA4"/>
    <a:srgbClr val="44448A"/>
    <a:srgbClr val="239D2F"/>
    <a:srgbClr val="00CC66"/>
    <a:srgbClr val="FF8F8F"/>
    <a:srgbClr val="F3F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7" autoAdjust="0"/>
    <p:restoredTop sz="87353" autoAdjust="0"/>
  </p:normalViewPr>
  <p:slideViewPr>
    <p:cSldViewPr>
      <p:cViewPr varScale="1">
        <p:scale>
          <a:sx n="78" d="100"/>
          <a:sy n="78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1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ocoros\AppData\Local\Microsoft\Windows\Temporary%20Internet%20Files\Content.Outlook\CYGEBUBY\ICPE%20grap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2FS009\TIDE\TIDE%20Projects\FDA_Sentinel\07.%20Projects%20and%20Task%20Orders\Sentinel%20Y2%20Core%20Activities%20(S03)\IMPACT-AF\Presentations\NIHCollabGrand%20Rounds_Jan2018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2FS009\TIDE\TIDE%20Projects\FDA_Sentinel\07.%20Projects%20and%20Task%20Orders\Sentinel%20Y2%20Core%20Activities%20(S03)\IMPACT-AF\Presentations\NIHCollabGrand%20Rounds_Jan2018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2FS009\TIDE\TIDE%20Projects\FDA_Sentinel\07.%20Projects%20and%20Task%20Orders\Sentinel%20Y2%20Core%20Activities%20(S03)\IMPACT-AF\Presentations\NIHCollabGrand%20Rounds_Jan2018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93963254593167E-2"/>
          <c:y val="5.1400554097404488E-2"/>
          <c:w val="0.8831504811898514"/>
          <c:h val="0.83686533974919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CHA2DS2-VASc score ≥2 (N=38,759)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41-4E5F-9EE0-F4121F8A79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41-4E5F-9EE0-F4121F8A79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41-4E5F-9EE0-F4121F8A79D8}"/>
                </c:ext>
              </c:extLst>
            </c:dLbl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OAC initation</c:v>
                </c:pt>
                <c:pt idx="1">
                  <c:v>TIA or stroke</c:v>
                </c:pt>
                <c:pt idx="2">
                  <c:v>Bleeding event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0.33197450914626281</c:v>
                </c:pt>
                <c:pt idx="1">
                  <c:v>0.15266131737144922</c:v>
                </c:pt>
                <c:pt idx="2">
                  <c:v>8.9501793131917751E-2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41-4E5F-9EE0-F4121F8A7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CHA2DS2-VASc score &lt;2 (N=6,027)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41-4E5F-9EE0-F4121F8A79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41-4E5F-9EE0-F4121F8A79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41-4E5F-9EE0-F4121F8A7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OAC initation</c:v>
                </c:pt>
                <c:pt idx="1">
                  <c:v>TIA or stroke</c:v>
                </c:pt>
                <c:pt idx="2">
                  <c:v>Bleeding event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0.23992035838725734</c:v>
                </c:pt>
                <c:pt idx="1">
                  <c:v>1.8085282893645263E-2</c:v>
                </c:pt>
                <c:pt idx="2">
                  <c:v>3.1690725070516013E-2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41-4E5F-9EE0-F4121F8A79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603456"/>
        <c:axId val="131576192"/>
      </c:barChart>
      <c:catAx>
        <c:axId val="10960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1576192"/>
        <c:crosses val="autoZero"/>
        <c:auto val="1"/>
        <c:lblAlgn val="ctr"/>
        <c:lblOffset val="100"/>
        <c:noMultiLvlLbl val="0"/>
      </c:catAx>
      <c:valAx>
        <c:axId val="1315761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60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888884514435691"/>
          <c:y val="1.8134781763390683E-2"/>
          <c:w val="0.39166666666666666"/>
          <c:h val="0.326431306742394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Age and</a:t>
            </a:r>
            <a:r>
              <a:rPr lang="en-US" sz="2000" b="1" baseline="0" dirty="0">
                <a:solidFill>
                  <a:schemeClr val="tx1"/>
                </a:solidFill>
              </a:rPr>
              <a:t> Sex Distribution by Group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241588703435203"/>
          <c:y val="2.0623887950647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77644156050244"/>
          <c:y val="0.10467650835700711"/>
          <c:w val="0.81828421067014911"/>
          <c:h val="0.706684452953739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30-64 yrs</c:v>
                </c:pt>
              </c:strCache>
            </c:strRef>
          </c:tx>
          <c:spPr>
            <a:solidFill>
              <a:schemeClr val="accent4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Sheet1!$B$3:$B$7</c:f>
              <c:numCache>
                <c:formatCode>#,##0</c:formatCode>
                <c:ptCount val="5"/>
                <c:pt idx="0">
                  <c:v>10090</c:v>
                </c:pt>
                <c:pt idx="1">
                  <c:v>10085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A-4B5F-B20A-13237CFF226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65-69 yrs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Sheet1!$C$3:$C$7</c:f>
              <c:numCache>
                <c:formatCode>#,##0</c:formatCode>
                <c:ptCount val="5"/>
                <c:pt idx="0">
                  <c:v>14512</c:v>
                </c:pt>
                <c:pt idx="1">
                  <c:v>14424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A-4B5F-B20A-13237CFF226F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70-74 yrs</c:v>
                </c:pt>
              </c:strCache>
            </c:strRef>
          </c:tx>
          <c:spPr>
            <a:solidFill>
              <a:schemeClr val="accent4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Sheet1!$D$3:$D$7</c:f>
              <c:numCache>
                <c:formatCode>#,##0</c:formatCode>
                <c:ptCount val="5"/>
                <c:pt idx="0">
                  <c:v>22890</c:v>
                </c:pt>
                <c:pt idx="1">
                  <c:v>22948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A-4B5F-B20A-13237CFF226F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75-79 yrs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Sheet1!$E$3:$E$7</c:f>
              <c:numCache>
                <c:formatCode>#,##0</c:formatCode>
                <c:ptCount val="5"/>
                <c:pt idx="0">
                  <c:v>25819</c:v>
                </c:pt>
                <c:pt idx="1">
                  <c:v>25817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A-4B5F-B20A-13237CFF226F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80+ yrs</c:v>
                </c:pt>
              </c:strCache>
            </c:strRef>
          </c:tx>
          <c:spPr>
            <a:solidFill>
              <a:schemeClr val="accent4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Sheet1!$F$3:$F$7</c:f>
              <c:numCache>
                <c:formatCode>#,##0</c:formatCode>
                <c:ptCount val="5"/>
                <c:pt idx="0">
                  <c:v>47211</c:v>
                </c:pt>
                <c:pt idx="1">
                  <c:v>47248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7A-4B5F-B20A-13237CFF226F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7A-4B5F-B20A-13237CFF22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A7A-4B5F-B20A-13237CFF22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3" formatCode="#,##0">
                  <c:v>56415</c:v>
                </c:pt>
                <c:pt idx="4" formatCode="#,##0">
                  <c:v>56085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7A-4B5F-B20A-13237CFF226F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Early intervention,
prior to assessing treatment </c:v>
                </c:pt>
                <c:pt idx="1">
                  <c:v>Delayed intervention,
prior to assessing treatment  </c:v>
                </c:pt>
                <c:pt idx="3">
                  <c:v>Early intervention,
prior to assessing treatment </c:v>
                </c:pt>
                <c:pt idx="4">
                  <c:v>Delayed intervention,
prior to assessing treatment  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3" formatCode="#,##0">
                  <c:v>64107</c:v>
                </c:pt>
                <c:pt idx="4" formatCode="#,##0">
                  <c:v>64437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7A-4B5F-B20A-13237CFF2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2464312"/>
        <c:axId val="392464640"/>
      </c:barChart>
      <c:catAx>
        <c:axId val="392464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  </a:t>
                </a:r>
                <a:r>
                  <a:rPr lang="en-US" sz="1600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Age			</a:t>
                </a:r>
                <a:r>
                  <a:rPr lang="en-US" sz="1600" baseline="0" dirty="0">
                    <a:solidFill>
                      <a:schemeClr val="tx1"/>
                    </a:solidFill>
                  </a:rPr>
                  <a:t>                               </a:t>
                </a:r>
                <a:r>
                  <a:rPr lang="en-US" sz="1600" dirty="0">
                    <a:solidFill>
                      <a:schemeClr val="tx1"/>
                    </a:solidFill>
                  </a:rPr>
                  <a:t>Sex</a:t>
                </a:r>
              </a:p>
            </c:rich>
          </c:tx>
          <c:layout>
            <c:manualLayout>
              <c:xMode val="edge"/>
              <c:yMode val="edge"/>
              <c:x val="0.2469938556051714"/>
              <c:y val="0.93828829923240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64640"/>
        <c:crosses val="autoZero"/>
        <c:auto val="1"/>
        <c:lblAlgn val="ctr"/>
        <c:lblOffset val="100"/>
        <c:noMultiLvlLbl val="0"/>
      </c:catAx>
      <c:valAx>
        <c:axId val="392464640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Patients</a:t>
                </a:r>
              </a:p>
            </c:rich>
          </c:tx>
          <c:layout>
            <c:manualLayout>
              <c:xMode val="edge"/>
              <c:yMode val="edge"/>
              <c:x val="9.303306227076754E-3"/>
              <c:y val="0.37673489612425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Members in Early Intervention Arm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9490740740740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F-4B7F-A8CC-81823A56B71F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F-4B7F-A8CC-81823A56B71F}"/>
              </c:ext>
            </c:extLst>
          </c:dPt>
          <c:dLbls>
            <c:dLbl>
              <c:idx val="0"/>
              <c:layout>
                <c:manualLayout>
                  <c:x val="-0.21137260620200252"/>
                  <c:y val="0.10091051568194263"/>
                </c:manualLayout>
              </c:layout>
              <c:tx>
                <c:rich>
                  <a:bodyPr/>
                  <a:lstStyle/>
                  <a:p>
                    <a:fld id="{D7C49E98-25E9-4C6C-A6EE-2AF977588C77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n = </a:t>
                    </a:r>
                    <a:fld id="{4A345B8D-1505-4290-B95C-4F9A8778CEF3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4F-4B7F-A8CC-81823A56B7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F222F3-AC9B-4872-B0B9-A808B480B43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    n = </a:t>
                    </a:r>
                    <a:fld id="{59E728A3-51B3-4932-8F34-E79FC92BFE5A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4F-4B7F-A8CC-81823A56B71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'Sheet1 (2)'!$A$29:$A$30</c:f>
              <c:strCache>
                <c:ptCount val="2"/>
                <c:pt idx="0">
                  <c:v>Not on treatment</c:v>
                </c:pt>
                <c:pt idx="1">
                  <c:v>On treatment</c:v>
                </c:pt>
              </c:strCache>
            </c:strRef>
          </c:cat>
          <c:val>
            <c:numRef>
              <c:f>'Sheet1 (2)'!$B$29:$B$30</c:f>
              <c:numCache>
                <c:formatCode>#,##0</c:formatCode>
                <c:ptCount val="2"/>
                <c:pt idx="0">
                  <c:v>43826</c:v>
                </c:pt>
                <c:pt idx="1">
                  <c:v>76696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F-4B7F-A8CC-81823A56B71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rgbClr val="000000"/>
                </a:solidFill>
              </a:rPr>
              <a:t>Early Intervention</a:t>
            </a:r>
            <a:r>
              <a:rPr lang="en-US" sz="2800" baseline="0">
                <a:solidFill>
                  <a:srgbClr val="000000"/>
                </a:solidFill>
              </a:rPr>
              <a:t> Launch</a:t>
            </a:r>
            <a:endParaRPr lang="en-US" sz="280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26757052628176"/>
          <c:y val="0.13698979518343232"/>
          <c:w val="0.80342617108620717"/>
          <c:h val="0.67578772874997273"/>
        </c:manualLayout>
      </c:layout>
      <c:lineChart>
        <c:grouping val="standard"/>
        <c:varyColors val="0"/>
        <c:ser>
          <c:idx val="0"/>
          <c:order val="0"/>
          <c:tx>
            <c:strRef>
              <c:f>'early intervention'!$G$19</c:f>
              <c:strCache>
                <c:ptCount val="1"/>
                <c:pt idx="0">
                  <c:v>Patients contacted via mailing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'early intervention'!$F$20:$F$42</c:f>
              <c:numCache>
                <c:formatCode>m/d/yyyy</c:formatCode>
                <c:ptCount val="23"/>
                <c:pt idx="0">
                  <c:v>43014</c:v>
                </c:pt>
                <c:pt idx="1">
                  <c:v>43019</c:v>
                </c:pt>
                <c:pt idx="2">
                  <c:v>43048</c:v>
                </c:pt>
                <c:pt idx="3">
                  <c:v>43049</c:v>
                </c:pt>
                <c:pt idx="4">
                  <c:v>43097</c:v>
                </c:pt>
                <c:pt idx="5">
                  <c:v>43098</c:v>
                </c:pt>
                <c:pt idx="6">
                  <c:v>43111</c:v>
                </c:pt>
                <c:pt idx="7">
                  <c:v>43129</c:v>
                </c:pt>
                <c:pt idx="8">
                  <c:v>43137</c:v>
                </c:pt>
                <c:pt idx="9">
                  <c:v>43158</c:v>
                </c:pt>
                <c:pt idx="10">
                  <c:v>43181</c:v>
                </c:pt>
                <c:pt idx="11">
                  <c:v>43003</c:v>
                </c:pt>
                <c:pt idx="12">
                  <c:v>43014</c:v>
                </c:pt>
                <c:pt idx="13">
                  <c:v>43019</c:v>
                </c:pt>
                <c:pt idx="14">
                  <c:v>43048</c:v>
                </c:pt>
                <c:pt idx="15">
                  <c:v>43049</c:v>
                </c:pt>
                <c:pt idx="16">
                  <c:v>43097</c:v>
                </c:pt>
                <c:pt idx="17">
                  <c:v>43098</c:v>
                </c:pt>
                <c:pt idx="18">
                  <c:v>43111</c:v>
                </c:pt>
                <c:pt idx="19">
                  <c:v>43129</c:v>
                </c:pt>
                <c:pt idx="20">
                  <c:v>43137</c:v>
                </c:pt>
                <c:pt idx="21">
                  <c:v>43158</c:v>
                </c:pt>
                <c:pt idx="22">
                  <c:v>43181</c:v>
                </c:pt>
              </c:numCache>
            </c:numRef>
          </c:cat>
          <c:val>
            <c:numRef>
              <c:f>'early intervention'!$G$20:$G$42</c:f>
              <c:numCache>
                <c:formatCode>_(* #,##0_);_(* \(#,##0\);_(* "-"??_);_(@_)</c:formatCode>
                <c:ptCount val="23"/>
                <c:pt idx="0">
                  <c:v>1600</c:v>
                </c:pt>
                <c:pt idx="1">
                  <c:v>1700</c:v>
                </c:pt>
                <c:pt idx="2">
                  <c:v>8379</c:v>
                </c:pt>
                <c:pt idx="3">
                  <c:v>8810</c:v>
                </c:pt>
                <c:pt idx="4">
                  <c:v>9278</c:v>
                </c:pt>
                <c:pt idx="5">
                  <c:v>25044</c:v>
                </c:pt>
                <c:pt idx="6">
                  <c:v>25150</c:v>
                </c:pt>
                <c:pt idx="7">
                  <c:v>26888</c:v>
                </c:pt>
                <c:pt idx="8">
                  <c:v>38136</c:v>
                </c:pt>
                <c:pt idx="9">
                  <c:v>38928</c:v>
                </c:pt>
                <c:pt idx="10">
                  <c:v>38959</c:v>
                </c:pt>
                <c:pt idx="11">
                  <c:v>1600</c:v>
                </c:pt>
                <c:pt idx="12">
                  <c:v>1700</c:v>
                </c:pt>
                <c:pt idx="13">
                  <c:v>8379</c:v>
                </c:pt>
                <c:pt idx="14">
                  <c:v>8810</c:v>
                </c:pt>
                <c:pt idx="15">
                  <c:v>9278</c:v>
                </c:pt>
                <c:pt idx="16">
                  <c:v>25044</c:v>
                </c:pt>
                <c:pt idx="17">
                  <c:v>25150</c:v>
                </c:pt>
                <c:pt idx="18">
                  <c:v>26888</c:v>
                </c:pt>
                <c:pt idx="19">
                  <c:v>38136</c:v>
                </c:pt>
                <c:pt idx="20">
                  <c:v>38928</c:v>
                </c:pt>
                <c:pt idx="21">
                  <c:v>38959</c:v>
                </c:pt>
                <c:pt idx="22">
                  <c:v>39230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E0-4D9F-AEDF-0DEFCE401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011712"/>
        <c:axId val="350010400"/>
      </c:lineChart>
      <c:dateAx>
        <c:axId val="350011712"/>
        <c:scaling>
          <c:orientation val="minMax"/>
          <c:max val="43185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010400"/>
        <c:crosses val="autoZero"/>
        <c:auto val="1"/>
        <c:lblOffset val="100"/>
        <c:baseTimeUnit val="days"/>
        <c:majorUnit val="14"/>
        <c:majorTimeUnit val="days"/>
      </c:dateAx>
      <c:valAx>
        <c:axId val="350010400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000000"/>
                    </a:solidFill>
                  </a:rPr>
                  <a:t>Patients</a:t>
                </a:r>
                <a:r>
                  <a:rPr lang="en-US" sz="1800" baseline="0">
                    <a:solidFill>
                      <a:srgbClr val="000000"/>
                    </a:solidFill>
                  </a:rPr>
                  <a:t> Contacted via Mailing</a:t>
                </a:r>
                <a:endParaRPr lang="en-US" sz="1800">
                  <a:solidFill>
                    <a:srgbClr val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0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0.84721</cdr:x>
      <cdr:y>0.16787</cdr:y>
    </cdr:from>
    <cdr:to>
      <cdr:x>0.99647</cdr:x>
      <cdr:y>0.26697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1CE10A0-0F1B-4B8B-979E-3C12A9760A5C}"/>
            </a:ext>
          </a:extLst>
        </cdr:cNvPr>
        <cdr:cNvSpPr txBox="1"/>
      </cdr:nvSpPr>
      <cdr:spPr>
        <a:xfrm xmlns:a="http://schemas.openxmlformats.org/drawingml/2006/main">
          <a:off x="7544806" y="990600"/>
          <a:ext cx="1329210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>
              <a:solidFill>
                <a:srgbClr val="C00000"/>
              </a:solidFill>
            </a:rPr>
            <a:t>39,230</a:t>
          </a:r>
          <a:endParaRPr lang="en-US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3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723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3" y="8838723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b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/>
            </a:lvl1pPr>
          </a:lstStyle>
          <a:p>
            <a:pPr>
              <a:defRPr/>
            </a:pPr>
            <a:fld id="{F54BB50F-D106-4B74-9AB5-58518A4AF6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16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3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8" y="4420951"/>
            <a:ext cx="5614669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723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3" y="8838723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0" tIns="46640" rIns="93280" bIns="46640" numCol="1" anchor="b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/>
            </a:lvl1pPr>
          </a:lstStyle>
          <a:p>
            <a:pPr>
              <a:defRPr/>
            </a:pPr>
            <a:fld id="{A4F0D477-B2FC-4641-A517-CCFA15DD90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02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805CD-19AC-9848-8A7A-3AEF883BB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34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&lt;50% female, Most &gt;=75 </a:t>
            </a:r>
            <a:r>
              <a:rPr lang="en-US" dirty="0" err="1"/>
              <a:t>yrs</a:t>
            </a:r>
            <a:r>
              <a:rPr lang="en-US" dirty="0"/>
              <a:t> of age, mean CHADS score of 5</a:t>
            </a:r>
          </a:p>
          <a:p>
            <a:endParaRPr lang="en-US" dirty="0"/>
          </a:p>
          <a:p>
            <a:r>
              <a:rPr lang="en-US" dirty="0"/>
              <a:t>Age is on ETL end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805CD-19AC-9848-8A7A-3AEF883BB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3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805CD-19AC-9848-8A7A-3AEF883BB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4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44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7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805CD-19AC-9848-8A7A-3AEF883BB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26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816E-C6DC-400F-9C63-0D18BAED1E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9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8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9BB4A-AB05-4E26-B7C1-577AA198EFF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4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4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CHADSVASc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risk score calculate to calculate stroke risk for patients with atrial fibrillation, used by physicians to determine whether patient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should be on anticoagulant.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Recommendation is that score &gt;=2 are on OAC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5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0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2816E-C6DC-400F-9C63-0D18BAED1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0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5">
            <a:extLst>
              <a:ext uri="{FF2B5EF4-FFF2-40B4-BE49-F238E27FC236}">
                <a16:creationId xmlns:a16="http://schemas.microsoft.com/office/drawing/2014/main" id="{256A0544-83E6-49C4-BE81-0767659B4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0AA0C-412C-47A3-8CC9-24F00565FD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379BF539-3E94-4C5A-BED6-6EC35818C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963DFE01-5386-42EA-95BB-A38ABAC59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waiver of consent: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involves no more than minimal risk to subjects;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waiver or alteration will not adversely affect the rights and welfare of the subjects;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could not practicably be carried out without the waver of alteration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At 12 </a:t>
            </a:r>
            <a:r>
              <a:rPr lang="en-US" dirty="0" err="1">
                <a:cs typeface="+mn-cs"/>
              </a:rPr>
              <a:t>mo</a:t>
            </a:r>
            <a:r>
              <a:rPr lang="en-US" dirty="0">
                <a:cs typeface="+mn-cs"/>
              </a:rPr>
              <a:t> we access pharmacy records for delayed – and if still eligible and untreated, mail their providers letter</a:t>
            </a:r>
          </a:p>
          <a:p>
            <a:pPr>
              <a:defRPr/>
            </a:pPr>
            <a:r>
              <a:rPr lang="en-US" dirty="0">
                <a:cs typeface="+mn-cs"/>
              </a:rPr>
              <a:t>Assess primary and secondary outcomes at 12 </a:t>
            </a:r>
            <a:r>
              <a:rPr lang="en-US" dirty="0" err="1">
                <a:cs typeface="+mn-cs"/>
              </a:rPr>
              <a:t>mo</a:t>
            </a:r>
            <a:r>
              <a:rPr lang="en-US" dirty="0">
                <a:cs typeface="+mn-cs"/>
              </a:rPr>
              <a:t> (several months delay for claims to settle)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2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CEB57-DEB4-41FC-B531-6A12187B3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8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E27A4-7DF4-47A0-B013-76932CD13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1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8363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8363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40232C-D684-4455-AB40-7DC4C5A9F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65" y="2274447"/>
            <a:ext cx="6924965" cy="1470025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18" y="3835355"/>
            <a:ext cx="6395224" cy="1124776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baseline="0">
                <a:solidFill>
                  <a:srgbClr val="CC1E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06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95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5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97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95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52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043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043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15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84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84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415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10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96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6972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8189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364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2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A74002-E66C-459D-B197-310B2EC15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18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CEB57-DEB4-41FC-B531-6A12187B3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6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A74002-E66C-459D-B197-310B2EC15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93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0E40F8-8AE3-43C8-B8BE-46E7483FE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39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16B9A3-53A2-460B-9F8D-8C59AED7F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48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C1DB2A-E4E3-460C-A6B8-3E4B9CF6D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6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B6874F-08BF-45EF-9635-200687AA8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53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CFA9F4-70FA-4A85-9914-70DC47270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427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CEB64E-A4DD-43A3-946F-EA7A2F2EC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28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7136C9-8E12-429B-8A68-448A0E0AC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4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E27A4-7DF4-47A0-B013-76932CD13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64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0E40F8-8AE3-43C8-B8BE-46E7483FE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8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8363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8363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40232C-D684-4455-AB40-7DC4C5A9F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940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55776" y="3807052"/>
            <a:ext cx="40324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979712" y="2180456"/>
            <a:ext cx="5256584" cy="600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sz="1800" b="1" dirty="0">
                <a:latin typeface="Calibri Light" panose="020F0302020204030204" pitchFamily="34" charset="0"/>
              </a:rPr>
              <a:t>CANADIAN NETWORK FOR OBSERVATIONAL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1800" b="1" dirty="0">
                <a:latin typeface="Calibri Light" panose="020F0302020204030204" pitchFamily="34" charset="0"/>
              </a:rPr>
              <a:t>DRUG EFFECT STUDIES (CNODES)</a:t>
            </a:r>
            <a:endParaRPr lang="en-CA" sz="18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792088"/>
          </a:xfrm>
        </p:spPr>
        <p:txBody>
          <a:bodyPr/>
          <a:lstStyle>
            <a:lvl1pPr algn="ctr">
              <a:defRPr sz="4400" b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504056"/>
          </a:xfrm>
        </p:spPr>
        <p:txBody>
          <a:bodyPr anchor="ctr" anchorCtr="0"/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660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64807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764704"/>
            <a:ext cx="7775575" cy="359792"/>
          </a:xfrm>
        </p:spPr>
        <p:txBody>
          <a:bodyPr/>
          <a:lstStyle>
            <a:lvl1pPr marL="0" indent="0" algn="l">
              <a:buNone/>
              <a:defRPr sz="2800" i="1">
                <a:solidFill>
                  <a:srgbClr val="C81410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subtext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17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latin typeface="Calibri Light" panose="020F0302020204030204" pitchFamily="34" charset="0"/>
              </a:defRPr>
            </a:lvl1pPr>
            <a:lvl2pPr>
              <a:defRPr lang="en-US" sz="2800" dirty="0" smtClean="0">
                <a:latin typeface="Calibri Light" panose="020F0302020204030204" pitchFamily="34" charset="0"/>
              </a:defRPr>
            </a:lvl2pPr>
            <a:lvl3pPr>
              <a:defRPr lang="en-US" dirty="0" smtClean="0">
                <a:latin typeface="Calibri Light" panose="020F0302020204030204" pitchFamily="34" charset="0"/>
              </a:defRPr>
            </a:lvl3pPr>
            <a:lvl4pPr>
              <a:defRPr lang="en-US" dirty="0" smtClean="0">
                <a:latin typeface="Calibri Light" panose="020F0302020204030204" pitchFamily="34" charset="0"/>
              </a:defRPr>
            </a:lvl4pPr>
            <a:lvl5pPr>
              <a:defRPr lang="en-US" dirty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684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792088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776864" cy="504056"/>
          </a:xfrm>
        </p:spPr>
        <p:txBody>
          <a:bodyPr anchor="ctr" anchorCtr="0"/>
          <a:lstStyle>
            <a:lvl1pPr marL="0" indent="0" algn="l">
              <a:buNone/>
              <a:defRPr sz="2800" i="1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cih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20044"/>
            <a:ext cx="1547664" cy="1049316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77272"/>
            <a:ext cx="3978339" cy="72008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683568" y="4077072"/>
            <a:ext cx="77768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1410"/>
              </a:buClr>
              <a:buFont typeface="Arial" panose="020B0604020202020204" pitchFamily="34" charset="0"/>
              <a:buNone/>
              <a:defRPr sz="2800" i="1">
                <a:solidFill>
                  <a:srgbClr val="C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1410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1410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1410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1410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i="0" kern="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754452" y="3830896"/>
            <a:ext cx="4896544" cy="214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597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3810000" cy="4611216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b="0" dirty="0" smtClean="0"/>
            </a:lvl1pPr>
            <a:lvl2pPr>
              <a:defRPr lang="en-US" sz="2400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US" sz="2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3810000" cy="4611216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b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2400" dirty="0" smtClean="0">
                <a:latin typeface="Calibri Light" panose="020F0302020204030204" pitchFamily="34" charset="0"/>
              </a:defRPr>
            </a:lvl2pPr>
            <a:lvl3pPr>
              <a:defRPr lang="en-US" sz="2400" dirty="0" smtClean="0">
                <a:latin typeface="Calibri Light" panose="020F0302020204030204" pitchFamily="34" charset="0"/>
              </a:defRPr>
            </a:lvl3pPr>
            <a:lvl4pPr>
              <a:defRPr lang="en-US" sz="2400" dirty="0" smtClean="0">
                <a:latin typeface="Calibri Light" panose="020F0302020204030204" pitchFamily="34" charset="0"/>
              </a:defRPr>
            </a:lvl4pPr>
            <a:lvl5pPr>
              <a:defRPr lang="en-US" sz="2400" dirty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425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58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936104"/>
          </a:xfrm>
        </p:spPr>
        <p:txBody>
          <a:bodyPr anchor="b"/>
          <a:lstStyle>
            <a:lvl1pPr algn="l">
              <a:defRPr sz="2000" b="0">
                <a:solidFill>
                  <a:srgbClr val="C8141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</p:spPr>
        <p:txBody>
          <a:bodyPr/>
          <a:lstStyle>
            <a:lvl1pPr marL="342900" indent="-342900">
              <a:buClr>
                <a:srgbClr val="C81410"/>
              </a:buClr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C81410"/>
              </a:buClr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C81410"/>
              </a:buClr>
              <a:buFont typeface="Arial" panose="020B0604020202020204" pitchFamily="34" charset="0"/>
              <a:buChar char="•"/>
              <a:defRPr sz="2800"/>
            </a:lvl3pPr>
            <a:lvl4pPr marL="1600200" indent="-228600">
              <a:buClr>
                <a:srgbClr val="C81410"/>
              </a:buClr>
              <a:buFont typeface="Arial" panose="020B0604020202020204" pitchFamily="34" charset="0"/>
              <a:buChar char="•"/>
              <a:defRPr sz="2800"/>
            </a:lvl4pPr>
            <a:lvl5pPr marL="2057400" indent="-228600">
              <a:buClr>
                <a:srgbClr val="C81410"/>
              </a:buClr>
              <a:buFont typeface="Arial" panose="020B0604020202020204" pitchFamily="34" charset="0"/>
              <a:buChar char="•"/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91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04665"/>
            <a:ext cx="8208912" cy="4322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20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382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8" y="2924944"/>
            <a:ext cx="4067944" cy="7362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713" y="1052736"/>
            <a:ext cx="5400675" cy="864096"/>
          </a:xfrm>
        </p:spPr>
        <p:txBody>
          <a:bodyPr/>
          <a:lstStyle>
            <a:lvl1pPr marL="0" indent="0" algn="ctr">
              <a:buNone/>
              <a:defRPr sz="5400" i="1">
                <a:solidFill>
                  <a:srgbClr val="C000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1988841"/>
            <a:ext cx="5400675" cy="648072"/>
          </a:xfr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www.cnodes.ca</a:t>
            </a:r>
          </a:p>
        </p:txBody>
      </p:sp>
      <p:pic>
        <p:nvPicPr>
          <p:cNvPr id="5" name="Picture 4" descr="cih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20044"/>
            <a:ext cx="1547664" cy="10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2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16B9A3-53A2-460B-9F8D-8C59AED7F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C1DB2A-E4E3-460C-A6B8-3E4B9CF6D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4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B6874F-08BF-45EF-9635-200687AA8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7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CFA9F4-70FA-4A85-9914-70DC47270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9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CEB64E-A4DD-43A3-946F-EA7A2F2EC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4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7136C9-8E12-429B-8A68-448A0E0AC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5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683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897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589713"/>
            <a:ext cx="3276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897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401DC8-88AC-49A3-A430-9087B8C2B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4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6558"/>
            <a:ext cx="8229600" cy="691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96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CC1E40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683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897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589713"/>
            <a:ext cx="3276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897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401DC8-88AC-49A3-A430-9087B8C2B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1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Cambr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16632"/>
            <a:ext cx="77724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0768"/>
            <a:ext cx="7772400" cy="47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logo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237312"/>
            <a:ext cx="2627783" cy="4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1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0" i="1">
          <a:solidFill>
            <a:srgbClr val="C00000"/>
          </a:solidFill>
          <a:latin typeface="Franklin Gothic Demi" panose="020B0703020102020204" pitchFamily="34" charset="0"/>
          <a:ea typeface="+mj-ea"/>
          <a:cs typeface="Franklin Gothic Demi" panose="020B07030201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81410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81410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81410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1410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81410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tinelinitiative.org/FDA-catalyst/projects/implementation-randomized-controlled-trial-improve-treatment-oral-anticoagulants-patien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65" y="923983"/>
            <a:ext cx="8060397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IMPACT-</a:t>
            </a:r>
            <a:r>
              <a:rPr lang="en-US" dirty="0" err="1"/>
              <a:t>AFib</a:t>
            </a:r>
            <a:r>
              <a:rPr lang="en-US" dirty="0"/>
              <a:t>: An 80,000 Person Randomized Trial Using the </a:t>
            </a:r>
            <a:br>
              <a:rPr lang="en-US" dirty="0"/>
            </a:br>
            <a:r>
              <a:rPr lang="en-US" dirty="0"/>
              <a:t>FDA Sentinel System Platform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2D81F6-6367-4DC6-8A64-3E7DE1FD2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818" y="3835354"/>
            <a:ext cx="7508382" cy="1470025"/>
          </a:xfrm>
        </p:spPr>
        <p:txBody>
          <a:bodyPr>
            <a:normAutofit/>
          </a:bodyPr>
          <a:lstStyle/>
          <a:p>
            <a:r>
              <a:rPr lang="en-US" dirty="0"/>
              <a:t>Richard Platt, MD, MSc</a:t>
            </a:r>
          </a:p>
          <a:p>
            <a:r>
              <a:rPr lang="en-US" dirty="0"/>
              <a:t>Harvard Medical School and Harvard Pilgrim Health Care</a:t>
            </a:r>
          </a:p>
          <a:p>
            <a:r>
              <a:rPr lang="en-US" dirty="0"/>
              <a:t>April 17, 2019</a:t>
            </a:r>
          </a:p>
        </p:txBody>
      </p:sp>
    </p:spTree>
    <p:extLst>
      <p:ext uri="{BB962C8B-B14F-4D97-AF65-F5344CB8AC3E}">
        <p14:creationId xmlns:p14="http://schemas.microsoft.com/office/powerpoint/2010/main" val="306424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results from five Data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44,786</a:t>
            </a:r>
            <a:r>
              <a:rPr lang="en-US" dirty="0"/>
              <a:t> individuals identified with AF with </a:t>
            </a:r>
            <a:br>
              <a:rPr lang="en-US" dirty="0"/>
            </a:br>
            <a:r>
              <a:rPr lang="en-US" dirty="0"/>
              <a:t>no evidence of current or recent oral anti-coagulant use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38,759</a:t>
            </a:r>
            <a:r>
              <a:rPr lang="en-US" dirty="0"/>
              <a:t> (87%) eligible for anticoagulant treatment</a:t>
            </a:r>
          </a:p>
          <a:p>
            <a:r>
              <a:rPr lang="en-US" dirty="0"/>
              <a:t>Among those, by end of follow up:</a:t>
            </a:r>
          </a:p>
          <a:p>
            <a:pPr lvl="1"/>
            <a:r>
              <a:rPr lang="en-US" dirty="0"/>
              <a:t>12,867 (33%) had </a:t>
            </a:r>
            <a:r>
              <a:rPr lang="en-US" dirty="0">
                <a:latin typeface="Calibri" pitchFamily="34" charset="0"/>
              </a:rPr>
              <a:t>evidence of anticoagulant dispensing</a:t>
            </a:r>
            <a:endParaRPr lang="en-US" dirty="0"/>
          </a:p>
          <a:p>
            <a:pPr lvl="1"/>
            <a:r>
              <a:rPr lang="en-US" dirty="0">
                <a:latin typeface="Calibri" pitchFamily="34" charset="0"/>
              </a:rPr>
              <a:t>5,917 (</a:t>
            </a:r>
            <a:r>
              <a:rPr lang="en-US" dirty="0"/>
              <a:t>15%) had a documented TIA or stroke</a:t>
            </a:r>
          </a:p>
          <a:p>
            <a:pPr lvl="1"/>
            <a:r>
              <a:rPr lang="en-US" dirty="0">
                <a:latin typeface="Calibri" pitchFamily="34" charset="0"/>
              </a:rPr>
              <a:t>3,469 (</a:t>
            </a:r>
            <a:r>
              <a:rPr lang="en-US" dirty="0"/>
              <a:t>9%) had a documented bleeding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3"/>
    </mc:Choice>
    <mc:Fallback xmlns="">
      <p:transition spd="slow" advTm="401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353"/>
            <a:ext cx="8229600" cy="69107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Proportion of AFib members at five Data Partners</a:t>
            </a:r>
            <a:br>
              <a:rPr lang="en-US" sz="2800" dirty="0"/>
            </a:br>
            <a:r>
              <a:rPr lang="en-US" sz="2800" dirty="0"/>
              <a:t>with an event at end of follow up</a:t>
            </a:r>
          </a:p>
        </p:txBody>
      </p:sp>
      <p:sp>
        <p:nvSpPr>
          <p:cNvPr id="3" name="Oval 2"/>
          <p:cNvSpPr/>
          <p:nvPr/>
        </p:nvSpPr>
        <p:spPr>
          <a:xfrm>
            <a:off x="3276600" y="2955401"/>
            <a:ext cx="2286000" cy="36576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1340731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0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1283-743F-414D-8C70-EAFA5EC0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for increasing anti-coagulant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F1EC-06A3-4541-8D19-89319EA9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/>
              <a:t>Primary Endpoint</a:t>
            </a:r>
            <a:r>
              <a:rPr lang="en-US" dirty="0"/>
              <a:t>: </a:t>
            </a:r>
            <a:r>
              <a:rPr lang="en-US" u="sng" dirty="0"/>
              <a:t>&gt;</a:t>
            </a:r>
            <a:r>
              <a:rPr lang="en-US" dirty="0"/>
              <a:t> 1 oral anti-coagulant prescription fill through date on which at least 80% of study participants have </a:t>
            </a:r>
            <a:r>
              <a:rPr lang="en-US" u="sng" dirty="0"/>
              <a:t>&gt;</a:t>
            </a:r>
            <a:r>
              <a:rPr lang="en-US" dirty="0"/>
              <a:t>12 months of follow-up time </a:t>
            </a:r>
          </a:p>
          <a:p>
            <a:pPr>
              <a:lnSpc>
                <a:spcPct val="120000"/>
              </a:lnSpc>
            </a:pPr>
            <a:r>
              <a:rPr lang="en-US" dirty="0"/>
              <a:t>33% initiation rate in the delayed intervention arm over the first year of the study </a:t>
            </a:r>
          </a:p>
          <a:p>
            <a:pPr>
              <a:lnSpc>
                <a:spcPct val="120000"/>
              </a:lnSpc>
            </a:pPr>
            <a:r>
              <a:rPr lang="en-US" dirty="0"/>
              <a:t>38% initiation rate in the early intervention arm (a 5% absolute improvement) </a:t>
            </a:r>
          </a:p>
          <a:p>
            <a:pPr>
              <a:lnSpc>
                <a:spcPct val="120000"/>
              </a:lnSpc>
            </a:pPr>
            <a:r>
              <a:rPr lang="en-US" dirty="0"/>
              <a:t>1-year attrition rate: 30% dropout or lost-to-follow-up</a:t>
            </a:r>
          </a:p>
          <a:p>
            <a:pPr>
              <a:lnSpc>
                <a:spcPct val="120000"/>
              </a:lnSpc>
            </a:pPr>
            <a:r>
              <a:rPr lang="en-US" dirty="0"/>
              <a:t>Two-sided type I error of 0.05</a:t>
            </a:r>
          </a:p>
          <a:p>
            <a:pPr>
              <a:lnSpc>
                <a:spcPct val="120000"/>
              </a:lnSpc>
            </a:pPr>
            <a:r>
              <a:rPr lang="en-US" dirty="0"/>
              <a:t>10,000 patients yields more than 99% power to detect a 5% absolute difference</a:t>
            </a:r>
          </a:p>
        </p:txBody>
      </p:sp>
    </p:spTree>
    <p:extLst>
      <p:ext uri="{BB962C8B-B14F-4D97-AF65-F5344CB8AC3E}">
        <p14:creationId xmlns:p14="http://schemas.microsoft.com/office/powerpoint/2010/main" val="282483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0999-7957-4FF0-BB13-1526482C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for decreasing stroke or 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CAE2-27E0-4701-8DD5-8EBA6AAC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610600" cy="4800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Assume: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80,000 patients, 80% followed for at least 12 months.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1-year stroke or TIA rate: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18% among patients not treated with anti-coagulant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7% among patients treated with </a:t>
            </a:r>
            <a:r>
              <a:rPr lang="en-US" sz="2800" u="sng" dirty="0"/>
              <a:t>&gt;</a:t>
            </a:r>
            <a:r>
              <a:rPr lang="en-US" sz="2800" dirty="0"/>
              <a:t>1 anti-coagulant fill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33% of delayed intervention patients have </a:t>
            </a:r>
            <a:r>
              <a:rPr lang="en-US" sz="2800" u="sng" dirty="0"/>
              <a:t>&gt;</a:t>
            </a:r>
            <a:r>
              <a:rPr lang="en-US" sz="2800" dirty="0"/>
              <a:t>1 fill of OAC → </a:t>
            </a:r>
            <a:br>
              <a:rPr lang="en-US" sz="2800" dirty="0"/>
            </a:br>
            <a:r>
              <a:rPr lang="en-US" sz="2800" dirty="0"/>
              <a:t>1 year stroke/TIA rate 14.4%</a:t>
            </a:r>
          </a:p>
          <a:p>
            <a:pPr>
              <a:lnSpc>
                <a:spcPct val="120000"/>
              </a:lnSpc>
            </a:pPr>
            <a:r>
              <a:rPr lang="en-US" u="sng" dirty="0"/>
              <a:t>46% power</a:t>
            </a:r>
            <a:r>
              <a:rPr lang="en-US" dirty="0"/>
              <a:t> if 38% of early intervention patients have </a:t>
            </a:r>
            <a:r>
              <a:rPr lang="en-US" u="sng" dirty="0"/>
              <a:t>&gt;</a:t>
            </a:r>
            <a:r>
              <a:rPr lang="en-US" dirty="0"/>
              <a:t>1 fill → </a:t>
            </a:r>
            <a:br>
              <a:rPr lang="en-US" dirty="0"/>
            </a:br>
            <a:r>
              <a:rPr lang="en-US" dirty="0"/>
              <a:t>1 year stroke/TIA rate 13.82%, i.e., absolute decrease of 0.55% </a:t>
            </a:r>
          </a:p>
          <a:p>
            <a:pPr>
              <a:lnSpc>
                <a:spcPct val="120000"/>
              </a:lnSpc>
            </a:pPr>
            <a:r>
              <a:rPr lang="en-US" u="sng" dirty="0"/>
              <a:t>80% power</a:t>
            </a:r>
            <a:r>
              <a:rPr lang="en-US" dirty="0"/>
              <a:t> if 40.5% of early intervention patients have </a:t>
            </a:r>
            <a:r>
              <a:rPr lang="en-US" u="sng" dirty="0"/>
              <a:t>&gt;</a:t>
            </a:r>
            <a:r>
              <a:rPr lang="en-US" dirty="0"/>
              <a:t>1 fill → </a:t>
            </a:r>
            <a:br>
              <a:rPr lang="en-US" dirty="0"/>
            </a:br>
            <a:r>
              <a:rPr lang="en-US" dirty="0"/>
              <a:t>1 year rate 13.54%, i.e., absolute decrease of 0.83%</a:t>
            </a:r>
          </a:p>
        </p:txBody>
      </p:sp>
    </p:spTree>
    <p:extLst>
      <p:ext uri="{BB962C8B-B14F-4D97-AF65-F5344CB8AC3E}">
        <p14:creationId xmlns:p14="http://schemas.microsoft.com/office/powerpoint/2010/main" val="61864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9">
            <a:extLst>
              <a:ext uri="{FF2B5EF4-FFF2-40B4-BE49-F238E27FC236}">
                <a16:creationId xmlns:a16="http://schemas.microsoft.com/office/drawing/2014/main" id="{A6C8784D-3940-48A8-AD8E-24C8BF66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805" y="74241"/>
            <a:ext cx="4211663" cy="7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32" tIns="44324" rIns="90232" bIns="44324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Patients with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AFib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CHADS-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VASc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≥2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RANDOMIZE</a:t>
            </a:r>
          </a:p>
        </p:txBody>
      </p:sp>
      <p:sp>
        <p:nvSpPr>
          <p:cNvPr id="176135" name="Rectangle 4">
            <a:extLst>
              <a:ext uri="{FF2B5EF4-FFF2-40B4-BE49-F238E27FC236}">
                <a16:creationId xmlns:a16="http://schemas.microsoft.com/office/drawing/2014/main" id="{E4EA0C4C-FC84-4DFE-8279-01E88295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971" y="1718798"/>
            <a:ext cx="2990320" cy="738782"/>
          </a:xfrm>
          <a:prstGeom prst="rect">
            <a:avLst/>
          </a:prstGeom>
          <a:noFill/>
          <a:ln w="12700">
            <a:solidFill>
              <a:srgbClr val="E97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Early Patient-level and Provider-level intervention</a:t>
            </a:r>
          </a:p>
        </p:txBody>
      </p:sp>
      <p:sp>
        <p:nvSpPr>
          <p:cNvPr id="176136" name="Rectangle 5">
            <a:extLst>
              <a:ext uri="{FF2B5EF4-FFF2-40B4-BE49-F238E27FC236}">
                <a16:creationId xmlns:a16="http://schemas.microsoft.com/office/drawing/2014/main" id="{B9E69F45-83E7-4F79-87FB-3AE90601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7" y="1682547"/>
            <a:ext cx="2814419" cy="7387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Usual Care and Delayed Provider intervention</a:t>
            </a:r>
          </a:p>
        </p:txBody>
      </p:sp>
      <p:cxnSp>
        <p:nvCxnSpPr>
          <p:cNvPr id="176137" name="Straight Arrow Connector 2">
            <a:extLst>
              <a:ext uri="{FF2B5EF4-FFF2-40B4-BE49-F238E27FC236}">
                <a16:creationId xmlns:a16="http://schemas.microsoft.com/office/drawing/2014/main" id="{5990F035-899D-4DC5-8206-05A8146E54F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96966" y="880026"/>
            <a:ext cx="1546801" cy="733876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138" name="Straight Arrow Connector 13">
            <a:extLst>
              <a:ext uri="{FF2B5EF4-FFF2-40B4-BE49-F238E27FC236}">
                <a16:creationId xmlns:a16="http://schemas.microsoft.com/office/drawing/2014/main" id="{E2251B98-CE85-427B-852D-B4995CB9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6748" y="851239"/>
            <a:ext cx="1474562" cy="789219"/>
          </a:xfrm>
          <a:prstGeom prst="straightConnector1">
            <a:avLst/>
          </a:prstGeom>
          <a:noFill/>
          <a:ln w="57150">
            <a:solidFill>
              <a:srgbClr val="E97C25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BC002-5B20-4FAF-8774-A81BD361A0C7}"/>
              </a:ext>
            </a:extLst>
          </p:cNvPr>
          <p:cNvCxnSpPr>
            <a:cxnSpLocks/>
          </p:cNvCxnSpPr>
          <p:nvPr/>
        </p:nvCxnSpPr>
        <p:spPr>
          <a:xfrm>
            <a:off x="244245" y="480148"/>
            <a:ext cx="0" cy="5471639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40" name="TextBox 9">
            <a:extLst>
              <a:ext uri="{FF2B5EF4-FFF2-40B4-BE49-F238E27FC236}">
                <a16:creationId xmlns:a16="http://schemas.microsoft.com/office/drawing/2014/main" id="{9EAB9C40-6C6A-4E09-94CC-474F47F5D32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17696" y="855378"/>
            <a:ext cx="1875065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Randomization</a:t>
            </a:r>
          </a:p>
        </p:txBody>
      </p:sp>
      <p:cxnSp>
        <p:nvCxnSpPr>
          <p:cNvPr id="176141" name="Straight Arrow Connector 13">
            <a:extLst>
              <a:ext uri="{FF2B5EF4-FFF2-40B4-BE49-F238E27FC236}">
                <a16:creationId xmlns:a16="http://schemas.microsoft.com/office/drawing/2014/main" id="{15DCA9F9-70E7-4091-9944-812FB1AE65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8131" y="2449945"/>
            <a:ext cx="0" cy="343222"/>
          </a:xfrm>
          <a:prstGeom prst="straightConnector1">
            <a:avLst/>
          </a:prstGeom>
          <a:noFill/>
          <a:ln w="57150">
            <a:solidFill>
              <a:srgbClr val="E97C25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42" name="Rectangle 4">
            <a:extLst>
              <a:ext uri="{FF2B5EF4-FFF2-40B4-BE49-F238E27FC236}">
                <a16:creationId xmlns:a16="http://schemas.microsoft.com/office/drawing/2014/main" id="{E564B6AA-3EEA-427F-A961-BE3DB9FE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655" y="2803860"/>
            <a:ext cx="2990320" cy="461463"/>
          </a:xfrm>
          <a:prstGeom prst="rect">
            <a:avLst/>
          </a:prstGeom>
          <a:noFill/>
          <a:ln w="12700">
            <a:solidFill>
              <a:srgbClr val="E97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Access Pharmacy Records</a:t>
            </a:r>
          </a:p>
        </p:txBody>
      </p:sp>
      <p:sp>
        <p:nvSpPr>
          <p:cNvPr id="176143" name="Rectangle 4">
            <a:extLst>
              <a:ext uri="{FF2B5EF4-FFF2-40B4-BE49-F238E27FC236}">
                <a16:creationId xmlns:a16="http://schemas.microsoft.com/office/drawing/2014/main" id="{99E61994-A03A-4F3A-A40F-AD2CE818B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744" y="4160535"/>
            <a:ext cx="2990320" cy="461463"/>
          </a:xfrm>
          <a:prstGeom prst="rect">
            <a:avLst/>
          </a:prstGeom>
          <a:noFill/>
          <a:ln w="12700">
            <a:solidFill>
              <a:srgbClr val="E97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 OAC in prior 12 months</a:t>
            </a:r>
          </a:p>
        </p:txBody>
      </p:sp>
      <p:sp>
        <p:nvSpPr>
          <p:cNvPr id="176144" name="Rectangle 5">
            <a:extLst>
              <a:ext uri="{FF2B5EF4-FFF2-40B4-BE49-F238E27FC236}">
                <a16:creationId xmlns:a16="http://schemas.microsoft.com/office/drawing/2014/main" id="{FF241378-0610-499C-8B50-52D992C7C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489" y="4160535"/>
            <a:ext cx="2822999" cy="461463"/>
          </a:xfrm>
          <a:prstGeom prst="rect">
            <a:avLst/>
          </a:prstGeom>
          <a:noFill/>
          <a:ln w="12700">
            <a:solidFill>
              <a:srgbClr val="C0D8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OAC in prior 12 months</a:t>
            </a:r>
          </a:p>
        </p:txBody>
      </p:sp>
      <p:cxnSp>
        <p:nvCxnSpPr>
          <p:cNvPr id="176145" name="Straight Arrow Connector 2">
            <a:extLst>
              <a:ext uri="{FF2B5EF4-FFF2-40B4-BE49-F238E27FC236}">
                <a16:creationId xmlns:a16="http://schemas.microsoft.com/office/drawing/2014/main" id="{8AC94230-F4AB-4F55-93FC-B05F965D82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6655" y="3386470"/>
            <a:ext cx="1410089" cy="654727"/>
          </a:xfrm>
          <a:prstGeom prst="straightConnector1">
            <a:avLst/>
          </a:prstGeom>
          <a:noFill/>
          <a:ln w="57150">
            <a:solidFill>
              <a:srgbClr val="C0D83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146" name="Straight Arrow Connector 13">
            <a:extLst>
              <a:ext uri="{FF2B5EF4-FFF2-40B4-BE49-F238E27FC236}">
                <a16:creationId xmlns:a16="http://schemas.microsoft.com/office/drawing/2014/main" id="{19F9EBF7-5AFB-4003-8CF0-15C3E4AEE5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9466" y="3372169"/>
            <a:ext cx="1179817" cy="698849"/>
          </a:xfrm>
          <a:prstGeom prst="straightConnector1">
            <a:avLst/>
          </a:prstGeom>
          <a:noFill/>
          <a:ln w="57150">
            <a:solidFill>
              <a:srgbClr val="E97C25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47" name="TextBox 9">
            <a:extLst>
              <a:ext uri="{FF2B5EF4-FFF2-40B4-BE49-F238E27FC236}">
                <a16:creationId xmlns:a16="http://schemas.microsoft.com/office/drawing/2014/main" id="{EAA12CAF-0F6A-4E77-A3C3-AFE9894A0CB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74726" y="3217948"/>
            <a:ext cx="2188420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Early Intervention</a:t>
            </a:r>
          </a:p>
        </p:txBody>
      </p:sp>
      <p:cxnSp>
        <p:nvCxnSpPr>
          <p:cNvPr id="176148" name="Straight Arrow Connector 2">
            <a:extLst>
              <a:ext uri="{FF2B5EF4-FFF2-40B4-BE49-F238E27FC236}">
                <a16:creationId xmlns:a16="http://schemas.microsoft.com/office/drawing/2014/main" id="{A6B937D1-BB25-4A38-88E3-9E37E31D59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0637" y="4621998"/>
            <a:ext cx="0" cy="346082"/>
          </a:xfrm>
          <a:prstGeom prst="straightConnector1">
            <a:avLst/>
          </a:prstGeom>
          <a:noFill/>
          <a:ln w="57150">
            <a:solidFill>
              <a:srgbClr val="C0D83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49" name="Rectangle 5">
            <a:extLst>
              <a:ext uri="{FF2B5EF4-FFF2-40B4-BE49-F238E27FC236}">
                <a16:creationId xmlns:a16="http://schemas.microsoft.com/office/drawing/2014/main" id="{51EC9B06-5010-435E-857B-334BCE3C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489" y="5030688"/>
            <a:ext cx="2822999" cy="461463"/>
          </a:xfrm>
          <a:prstGeom prst="rect">
            <a:avLst/>
          </a:prstGeom>
          <a:noFill/>
          <a:ln w="12700">
            <a:solidFill>
              <a:srgbClr val="C0D8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Excluded</a:t>
            </a:r>
          </a:p>
        </p:txBody>
      </p:sp>
      <p:cxnSp>
        <p:nvCxnSpPr>
          <p:cNvPr id="176150" name="Straight Arrow Connector 13">
            <a:extLst>
              <a:ext uri="{FF2B5EF4-FFF2-40B4-BE49-F238E27FC236}">
                <a16:creationId xmlns:a16="http://schemas.microsoft.com/office/drawing/2014/main" id="{9F5A436A-930C-45AA-96D3-9892ECB76F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9283" y="4633148"/>
            <a:ext cx="0" cy="343222"/>
          </a:xfrm>
          <a:prstGeom prst="straightConnector1">
            <a:avLst/>
          </a:prstGeom>
          <a:noFill/>
          <a:ln w="57150">
            <a:solidFill>
              <a:srgbClr val="E97C25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51" name="Rectangle 4">
            <a:extLst>
              <a:ext uri="{FF2B5EF4-FFF2-40B4-BE49-F238E27FC236}">
                <a16:creationId xmlns:a16="http://schemas.microsoft.com/office/drawing/2014/main" id="{4EBF8B8F-1BB9-4B70-B3BB-0C3F6432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188" y="5056614"/>
            <a:ext cx="2990320" cy="461463"/>
          </a:xfrm>
          <a:prstGeom prst="rect">
            <a:avLst/>
          </a:prstGeom>
          <a:noFill/>
          <a:ln w="12700">
            <a:solidFill>
              <a:srgbClr val="E97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81" tIns="91181" rIns="91181" bIns="9118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Intervention Mailed</a:t>
            </a:r>
          </a:p>
        </p:txBody>
      </p:sp>
      <p:sp>
        <p:nvSpPr>
          <p:cNvPr id="176152" name="TextBox 9">
            <a:extLst>
              <a:ext uri="{FF2B5EF4-FFF2-40B4-BE49-F238E27FC236}">
                <a16:creationId xmlns:a16="http://schemas.microsoft.com/office/drawing/2014/main" id="{93D1EFB6-7704-41C0-8BE1-B9509921FA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88180" y="5124543"/>
            <a:ext cx="1410001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6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12-months</a:t>
            </a:r>
          </a:p>
        </p:txBody>
      </p:sp>
      <p:cxnSp>
        <p:nvCxnSpPr>
          <p:cNvPr id="176160" name="Straight Arrow Connector 2">
            <a:extLst>
              <a:ext uri="{FF2B5EF4-FFF2-40B4-BE49-F238E27FC236}">
                <a16:creationId xmlns:a16="http://schemas.microsoft.com/office/drawing/2014/main" id="{3E7E56AC-BB7D-48A8-9C4B-0D22D3AE86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6938" y="2684638"/>
            <a:ext cx="0" cy="2864824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93868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2D6595-C467-44E1-8F6A-A5A08DADF2D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7681" y="190036"/>
          <a:ext cx="8708913" cy="56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141592-635B-4515-AFCA-AB8C744E875A}"/>
              </a:ext>
            </a:extLst>
          </p:cNvPr>
          <p:cNvSpPr txBox="1"/>
          <p:nvPr/>
        </p:nvSpPr>
        <p:spPr>
          <a:xfrm>
            <a:off x="3992138" y="5447326"/>
            <a:ext cx="2230242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 CHADS-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VASc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of 5</a:t>
            </a:r>
          </a:p>
        </p:txBody>
      </p:sp>
    </p:spTree>
    <p:extLst>
      <p:ext uri="{BB962C8B-B14F-4D97-AF65-F5344CB8AC3E}">
        <p14:creationId xmlns:p14="http://schemas.microsoft.com/office/powerpoint/2010/main" val="180708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B3A031-01B4-4E80-A5A5-20EBB07D5CC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71475"/>
          <a:ext cx="82296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E57308-D92A-492A-BFC7-0EB90590AFD5}"/>
              </a:ext>
            </a:extLst>
          </p:cNvPr>
          <p:cNvSpPr txBox="1"/>
          <p:nvPr/>
        </p:nvSpPr>
        <p:spPr>
          <a:xfrm>
            <a:off x="6035133" y="5115621"/>
            <a:ext cx="29527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36% were not on treatment at time of randomization</a:t>
            </a:r>
          </a:p>
        </p:txBody>
      </p:sp>
    </p:spTree>
    <p:extLst>
      <p:ext uri="{BB962C8B-B14F-4D97-AF65-F5344CB8AC3E}">
        <p14:creationId xmlns:p14="http://schemas.microsoft.com/office/powerpoint/2010/main" val="313892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D77DF59-C6EA-401C-AD56-ABE01CC8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34" y="1153961"/>
            <a:ext cx="7660108" cy="922807"/>
          </a:xfrm>
          <a:prstGeom prst="rect">
            <a:avLst/>
          </a:prstGeom>
          <a:noFill/>
          <a:ln w="127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81" tIns="91181" rIns="91181" bIns="91181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Primary outcome: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Proportion of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AFib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patients started on </a:t>
            </a:r>
            <a:r>
              <a:rPr lang="en-US" altLang="en-US" sz="2400" dirty="0">
                <a:solidFill>
                  <a:srgbClr val="000000"/>
                </a:solidFill>
              </a:rPr>
              <a:t>oral anti-coagulant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the 12-month trial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702E151-AB70-404F-99F6-85646FB4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34" y="2429288"/>
            <a:ext cx="7660108" cy="276946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81" tIns="91181" rIns="91181" bIns="91181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Secondary outcomes: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Proportion of days covered with OAC prescription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Number of patients on OAC at end of one year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Admissions for stroke or TIA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Admissions for stroke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Admissions for bleeding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Deaths (subset) </a:t>
            </a:r>
          </a:p>
        </p:txBody>
      </p:sp>
    </p:spTree>
    <p:extLst>
      <p:ext uri="{BB962C8B-B14F-4D97-AF65-F5344CB8AC3E}">
        <p14:creationId xmlns:p14="http://schemas.microsoft.com/office/powerpoint/2010/main" val="273358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295"/>
            <a:ext cx="8229600" cy="691079"/>
          </a:xfrm>
        </p:spPr>
        <p:txBody>
          <a:bodyPr/>
          <a:lstStyle/>
          <a:p>
            <a:r>
              <a:rPr lang="en-US" dirty="0"/>
              <a:t>Intervention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686"/>
            <a:ext cx="8229600" cy="480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Letter from health plan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brochure – information on AF and oral anti-coagulants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pocket card – designed to facilitate conversation between patient and provider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Letter from health plan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Provider enclosure – myths and facts on OACs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mailer – providers to share feedback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8B6C-47AD-430F-AA07-01568574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74D59-433A-4D3D-8159-97DC0E1FD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2134BBE-9573-47C2-9E76-27B50AAF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76" y="347321"/>
            <a:ext cx="4238924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E09F53AD-1BC8-4CF6-ACDC-DA83442B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5" y="347321"/>
            <a:ext cx="4238927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6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Atrial fibrillation, a common and important 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5 million people in the United States have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AFib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2% of people younger than age 65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9% of people aged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 years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fold increase in risk of stroke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15-20% of ischemic strokes are due to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AFib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Contributes to 130,000 deaths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$6 billion added annual cost ($8,700 per person with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AFib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1116" y="5677328"/>
            <a:ext cx="581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www.cdc.gov/dhdsp/data_statistics/fact_sheets/fs_atrial_fibrillation.htm</a:t>
            </a:r>
          </a:p>
        </p:txBody>
      </p:sp>
    </p:spTree>
    <p:extLst>
      <p:ext uri="{BB962C8B-B14F-4D97-AF65-F5344CB8AC3E}">
        <p14:creationId xmlns:p14="http://schemas.microsoft.com/office/powerpoint/2010/main" val="26674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0A00-CF5D-41C2-8C91-28892E03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2FE4-D87F-4C16-A3EB-EB1F59A3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2A40840F-0FFC-4A96-B633-32D20EFA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935"/>
            <a:ext cx="4238924" cy="5486400"/>
          </a:xfrm>
          <a:prstGeom prst="rect">
            <a:avLst/>
          </a:prstGeom>
          <a:noFill/>
          <a:ln>
            <a:solidFill>
              <a:srgbClr val="00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0FF041CE-2593-4DCD-B43D-C980F063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934"/>
            <a:ext cx="4238924" cy="5486400"/>
          </a:xfrm>
          <a:prstGeom prst="rect">
            <a:avLst/>
          </a:prstGeom>
          <a:noFill/>
          <a:ln>
            <a:solidFill>
              <a:srgbClr val="00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8D63-AC71-4BE0-B0CF-9D874CA54E13}"/>
              </a:ext>
            </a:extLst>
          </p:cNvPr>
          <p:cNvSpPr txBox="1"/>
          <p:nvPr/>
        </p:nvSpPr>
        <p:spPr>
          <a:xfrm>
            <a:off x="6781800" y="2450068"/>
            <a:ext cx="19077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PROVIDER LETTER</a:t>
            </a:r>
          </a:p>
        </p:txBody>
      </p:sp>
    </p:spTree>
    <p:extLst>
      <p:ext uri="{BB962C8B-B14F-4D97-AF65-F5344CB8AC3E}">
        <p14:creationId xmlns:p14="http://schemas.microsoft.com/office/powerpoint/2010/main" val="85580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ACB8-4454-4724-B390-E598BC612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45EFDD-3D0B-4C7F-850B-2F73B6049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958088"/>
              </p:ext>
            </p:extLst>
          </p:nvPr>
        </p:nvGraphicFramePr>
        <p:xfrm>
          <a:off x="76200" y="152400"/>
          <a:ext cx="8905439" cy="590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48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DA50-F6DE-4836-B58F-DF642C13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or thorny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D733-61DF-4163-8964-3B14E47C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Randomization of 240,000 individuals, rather than the 80,000 actually eligible population</a:t>
            </a:r>
          </a:p>
          <a:p>
            <a:r>
              <a:rPr lang="en-US" sz="2400" dirty="0"/>
              <a:t>Dynamic population, with changes in eligibility status occurring between randomization and intervention</a:t>
            </a:r>
          </a:p>
          <a:p>
            <a:r>
              <a:rPr lang="en-US" sz="2400" dirty="0"/>
              <a:t>20-40% of provider were facilities</a:t>
            </a:r>
          </a:p>
          <a:p>
            <a:pPr lvl="1"/>
            <a:r>
              <a:rPr lang="en-US" dirty="0"/>
              <a:t>Health plans’ fallback varied</a:t>
            </a:r>
          </a:p>
          <a:p>
            <a:r>
              <a:rPr lang="en-US" sz="2400" dirty="0"/>
              <a:t>No control for clustering of patients within physicians or practices</a:t>
            </a:r>
          </a:p>
          <a:p>
            <a:r>
              <a:rPr lang="en-US" sz="2400" dirty="0"/>
              <a:t>Need for proxy measure of exposure to warfarin: </a:t>
            </a:r>
            <a:br>
              <a:rPr lang="en-US" sz="2400" dirty="0"/>
            </a:br>
            <a:r>
              <a:rPr lang="en-US" sz="2400" dirty="0"/>
              <a:t>4 INR measurements increases # exposed ~10%</a:t>
            </a:r>
          </a:p>
          <a:p>
            <a:r>
              <a:rPr lang="en-US" sz="2400" dirty="0"/>
              <a:t>Substantial disenrollment or change in prescription drug coverage</a:t>
            </a:r>
          </a:p>
        </p:txBody>
      </p:sp>
    </p:spTree>
    <p:extLst>
      <p:ext uri="{BB962C8B-B14F-4D97-AF65-F5344CB8AC3E}">
        <p14:creationId xmlns:p14="http://schemas.microsoft.com/office/powerpoint/2010/main" val="118256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Aetna: Cheryl </a:t>
            </a:r>
            <a:r>
              <a:rPr lang="en-US" dirty="0" err="1"/>
              <a:t>Walraven</a:t>
            </a:r>
            <a:r>
              <a:rPr lang="en-US" dirty="0"/>
              <a:t>, Annemarie Kline, Daniel Knecht</a:t>
            </a:r>
          </a:p>
          <a:p>
            <a:r>
              <a:rPr lang="en-US" dirty="0"/>
              <a:t>Clinical Trials Transformation Initiative: Jennifer </a:t>
            </a:r>
            <a:r>
              <a:rPr lang="en-US" dirty="0" err="1"/>
              <a:t>Goldsack</a:t>
            </a:r>
            <a:endParaRPr lang="en-US" dirty="0"/>
          </a:p>
          <a:p>
            <a:r>
              <a:rPr lang="en-US" dirty="0"/>
              <a:t>Duke Clinical Research Institute: Christopher Granger, Hussein Al-</a:t>
            </a:r>
            <a:r>
              <a:rPr lang="en-US" dirty="0" err="1"/>
              <a:t>Khalidi</a:t>
            </a:r>
            <a:r>
              <a:rPr lang="en-US" dirty="0"/>
              <a:t>, </a:t>
            </a:r>
            <a:r>
              <a:rPr lang="en-US" dirty="0" err="1"/>
              <a:t>Wensheng</a:t>
            </a:r>
            <a:r>
              <a:rPr lang="en-US" dirty="0"/>
              <a:t> He, Emily O’Brien, Jennifer </a:t>
            </a:r>
            <a:r>
              <a:rPr lang="en-US" dirty="0" err="1"/>
              <a:t>Rymer</a:t>
            </a:r>
            <a:r>
              <a:rPr lang="en-US" dirty="0"/>
              <a:t>, Sana Al-Khatib</a:t>
            </a:r>
          </a:p>
          <a:p>
            <a:r>
              <a:rPr lang="en-US" dirty="0"/>
              <a:t>DPM/HPHCI: Richard Platt, Crystal Garcia, Robert </a:t>
            </a:r>
            <a:r>
              <a:rPr lang="en-US" dirty="0" err="1"/>
              <a:t>Jin</a:t>
            </a:r>
            <a:r>
              <a:rPr lang="en-US" dirty="0"/>
              <a:t>, Hana </a:t>
            </a:r>
            <a:r>
              <a:rPr lang="en-US" dirty="0" err="1"/>
              <a:t>Lipowicz</a:t>
            </a:r>
            <a:endParaRPr lang="en-US" dirty="0"/>
          </a:p>
          <a:p>
            <a:r>
              <a:rPr lang="en-US" dirty="0" err="1"/>
              <a:t>HealthCore</a:t>
            </a:r>
            <a:r>
              <a:rPr lang="en-US" dirty="0"/>
              <a:t>: Kevin Haynes, Lauren </a:t>
            </a:r>
            <a:r>
              <a:rPr lang="en-US" dirty="0" err="1"/>
              <a:t>Parlett</a:t>
            </a:r>
            <a:endParaRPr lang="en-US" dirty="0"/>
          </a:p>
          <a:p>
            <a:r>
              <a:rPr lang="en-US" dirty="0"/>
              <a:t>Humana: Vinit Nair, Thomas Harkins, </a:t>
            </a:r>
            <a:r>
              <a:rPr lang="en-US" dirty="0" err="1"/>
              <a:t>Yunping</a:t>
            </a:r>
            <a:r>
              <a:rPr lang="en-US" dirty="0"/>
              <a:t> Zhou</a:t>
            </a:r>
          </a:p>
          <a:p>
            <a:r>
              <a:rPr lang="en-US" dirty="0"/>
              <a:t>Optum: Nancy Lin</a:t>
            </a:r>
          </a:p>
          <a:p>
            <a:r>
              <a:rPr lang="en-US" dirty="0"/>
              <a:t>Patient Representative: </a:t>
            </a:r>
            <a:r>
              <a:rPr lang="en-US" dirty="0" err="1"/>
              <a:t>Debbe</a:t>
            </a:r>
            <a:r>
              <a:rPr lang="en-US" dirty="0"/>
              <a:t> McCall</a:t>
            </a:r>
          </a:p>
          <a:p>
            <a:r>
              <a:rPr lang="en-US" dirty="0"/>
              <a:t>U.S Food &amp; Drug Administration: Jacqueline Corrigan-</a:t>
            </a:r>
            <a:r>
              <a:rPr lang="en-US" dirty="0" err="1"/>
              <a:t>Curay</a:t>
            </a:r>
            <a:r>
              <a:rPr lang="en-US" dirty="0"/>
              <a:t>, Dianne </a:t>
            </a:r>
            <a:r>
              <a:rPr lang="en-US" dirty="0" err="1"/>
              <a:t>Paraoan</a:t>
            </a:r>
            <a:r>
              <a:rPr lang="en-US" dirty="0"/>
              <a:t>, David Martin, Melissa Robb, Patrick Archdeacon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3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IMPACT-</a:t>
            </a:r>
            <a:r>
              <a:rPr lang="en-US" dirty="0" err="1"/>
              <a:t>AFib</a:t>
            </a:r>
            <a:r>
              <a:rPr lang="en-US" dirty="0"/>
              <a:t>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Oral anti-coagulant underuse is a public health priority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 a priority of health plans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Mailed interventions are consistent with routine health plan interventions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population are identifiable and major outcomes measurable using Sentinel Distributed Database</a:t>
            </a:r>
          </a:p>
        </p:txBody>
      </p:sp>
    </p:spTree>
    <p:extLst>
      <p:ext uri="{BB962C8B-B14F-4D97-AF65-F5344CB8AC3E}">
        <p14:creationId xmlns:p14="http://schemas.microsoft.com/office/powerpoint/2010/main" val="410455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r>
              <a:rPr lang="en-US" dirty="0"/>
              <a:t>FDA-Catalyst: IMPACT-</a:t>
            </a:r>
            <a:r>
              <a:rPr lang="en-US" dirty="0" err="1"/>
              <a:t>AFib</a:t>
            </a:r>
            <a:r>
              <a:rPr lang="en-US" dirty="0"/>
              <a:t> randomized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plementation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randomized controlled trial to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treatment with oral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nti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oagulan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patients with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trial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rillation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mailer to health plan members with AFib, high risk for stroke and no oral anticoagulant treatment, and to their providers,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encourage consideration of OACs</a:t>
            </a:r>
          </a:p>
        </p:txBody>
      </p:sp>
    </p:spTree>
    <p:extLst>
      <p:ext uri="{BB962C8B-B14F-4D97-AF65-F5344CB8AC3E}">
        <p14:creationId xmlns:p14="http://schemas.microsoft.com/office/powerpoint/2010/main" val="8813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92"/>
    </mc:Choice>
    <mc:Fallback xmlns="">
      <p:transition spd="slow" advTm="340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70A8-967B-472A-962F-0BEC99A2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C745-BE53-45BB-8A75-BBC12DB48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3F584-DB16-42A2-8BB7-24CC4E747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3" y="726558"/>
            <a:ext cx="8292533" cy="40761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9FAAC-AE4C-41CB-BCB2-2601F44D1664}"/>
              </a:ext>
            </a:extLst>
          </p:cNvPr>
          <p:cNvSpPr txBox="1"/>
          <p:nvPr/>
        </p:nvSpPr>
        <p:spPr>
          <a:xfrm>
            <a:off x="76200" y="4916269"/>
            <a:ext cx="891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www.sentinelinitiative.org/FDA-catalyst/projects/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implementation-randomized-controlled-trial-improve-treatment-oral-anticoagulants-patients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3DEE3-4FF3-4147-BB8F-74F4614FE684}"/>
              </a:ext>
            </a:extLst>
          </p:cNvPr>
          <p:cNvSpPr txBox="1"/>
          <p:nvPr/>
        </p:nvSpPr>
        <p:spPr>
          <a:xfrm>
            <a:off x="152400" y="5638800"/>
            <a:ext cx="309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ClinicalTrials.gov NCT03259373</a:t>
            </a:r>
          </a:p>
        </p:txBody>
      </p:sp>
    </p:spTree>
    <p:extLst>
      <p:ext uri="{BB962C8B-B14F-4D97-AF65-F5344CB8AC3E}">
        <p14:creationId xmlns:p14="http://schemas.microsoft.com/office/powerpoint/2010/main" val="372343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077" y="4107637"/>
            <a:ext cx="7815" cy="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077" y="4107637"/>
            <a:ext cx="7815" cy="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077" y="4107637"/>
            <a:ext cx="7815" cy="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077" y="4107637"/>
            <a:ext cx="7815" cy="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077" y="4107637"/>
            <a:ext cx="7815" cy="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ifajsbody.ifamedia.netdna-cdn.com/wp-content/uploads/2012/01/ALL_Aetna-logo-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80624"/>
            <a:ext cx="1948495" cy="509303"/>
          </a:xfrm>
          <a:prstGeom prst="rect">
            <a:avLst/>
          </a:prstGeom>
          <a:noFill/>
        </p:spPr>
      </p:pic>
      <p:pic>
        <p:nvPicPr>
          <p:cNvPr id="21530" name="Picture 34" descr="optum_logo.jpg"/>
          <p:cNvPicPr>
            <a:picLocks noChangeAspect="1"/>
          </p:cNvPicPr>
          <p:nvPr/>
        </p:nvPicPr>
        <p:blipFill>
          <a:blip r:embed="rId5" cstate="print"/>
          <a:srcRect t="9319"/>
          <a:stretch>
            <a:fillRect/>
          </a:stretch>
        </p:blipFill>
        <p:spPr bwMode="auto">
          <a:xfrm>
            <a:off x="578027" y="5090327"/>
            <a:ext cx="2698573" cy="7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http://www.denniswatkins.net/wp-content/themes/denniswatkins/images/logos/hum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276224"/>
            <a:ext cx="2928257" cy="609600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09600" y="3304902"/>
            <a:ext cx="3058736" cy="895122"/>
            <a:chOff x="1524000" y="2362200"/>
            <a:chExt cx="2662639" cy="779207"/>
          </a:xfrm>
        </p:grpSpPr>
        <p:pic>
          <p:nvPicPr>
            <p:cNvPr id="21535" name="Picture 45" descr="HealthCore Logo - high res 4.10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290" t="9993" b="8073"/>
            <a:stretch>
              <a:fillRect/>
            </a:stretch>
          </p:blipFill>
          <p:spPr bwMode="auto">
            <a:xfrm>
              <a:off x="1524000" y="2362200"/>
              <a:ext cx="1563396" cy="77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24200" y="2590800"/>
              <a:ext cx="1062439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8" descr="https://www.metrohartford.com/sf-images/default-source/newsroom/harvard-pilgrim-health-care.jpg?sfvrsn=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2" y="2283109"/>
            <a:ext cx="3156758" cy="773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www.ctsi.duke.edu/sites/www.ctsi.duke.edu/files/images/_misc/CTTI_LOGO_v2_horz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38" y="4869784"/>
            <a:ext cx="2832651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newswise.com/images/institutions/logos/clinical_research_institute_blue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4526" r="7775" b="27900"/>
          <a:stretch/>
        </p:blipFill>
        <p:spPr bwMode="auto">
          <a:xfrm>
            <a:off x="4038600" y="1013757"/>
            <a:ext cx="4876800" cy="735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DA Logo Blue Lar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74742"/>
            <a:ext cx="3909060" cy="88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6501" y="319821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representative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58704"/>
            <a:ext cx="8686800" cy="1143000"/>
          </a:xfrm>
        </p:spPr>
        <p:txBody>
          <a:bodyPr/>
          <a:lstStyle/>
          <a:p>
            <a:r>
              <a:rPr lang="en-US" dirty="0"/>
              <a:t>IMPACT-</a:t>
            </a:r>
            <a:r>
              <a:rPr lang="en-US" dirty="0" err="1"/>
              <a:t>Afib</a:t>
            </a:r>
            <a:r>
              <a:rPr lang="en-US" dirty="0"/>
              <a:t> Workgroup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7084B-D74E-401E-93D8-A36D62B0F2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7682" y="1832534"/>
            <a:ext cx="4480394" cy="868580"/>
          </a:xfrm>
          <a:prstGeom prst="rect">
            <a:avLst/>
          </a:prstGeom>
        </p:spPr>
      </p:pic>
      <p:pic>
        <p:nvPicPr>
          <p:cNvPr id="1030" name="Picture 6" descr="Image result for debbe mccall">
            <a:extLst>
              <a:ext uri="{FF2B5EF4-FFF2-40B4-BE49-F238E27FC236}">
                <a16:creationId xmlns:a16="http://schemas.microsoft.com/office/drawing/2014/main" id="{60522134-C296-45E7-9205-BDC15190E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9277" r="23287" b="39199"/>
          <a:stretch/>
        </p:blipFill>
        <p:spPr bwMode="auto">
          <a:xfrm>
            <a:off x="4168211" y="2937187"/>
            <a:ext cx="7343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431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Trial cohort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963"/>
            <a:ext cx="8229600" cy="4876800"/>
          </a:xfrm>
        </p:spPr>
        <p:txBody>
          <a:bodyPr/>
          <a:lstStyle/>
          <a:p>
            <a:r>
              <a:rPr lang="en-US" sz="2400" dirty="0"/>
              <a:t>Adult ≥30 years old </a:t>
            </a:r>
          </a:p>
          <a:p>
            <a:pPr lvl="1"/>
            <a:r>
              <a:rPr lang="en-US" sz="2000" dirty="0"/>
              <a:t>Medical &amp; pharmacy coverage for ≥365 days</a:t>
            </a:r>
          </a:p>
          <a:p>
            <a:r>
              <a:rPr lang="en-US" sz="2400" dirty="0"/>
              <a:t>≥2 AFib diagnosis codes</a:t>
            </a:r>
          </a:p>
          <a:p>
            <a:r>
              <a:rPr lang="en-US" sz="2400" dirty="0"/>
              <a:t>No oral anti-coagulant dispensing (or ≥4 INR measurements) within the last year</a:t>
            </a:r>
          </a:p>
          <a:p>
            <a:r>
              <a:rPr lang="en-US" sz="2400" dirty="0"/>
              <a:t>High risk for stroke (CHA</a:t>
            </a:r>
            <a:r>
              <a:rPr lang="en-US" sz="2400" baseline="-25000" dirty="0"/>
              <a:t>2</a:t>
            </a:r>
            <a:r>
              <a:rPr lang="en-US" sz="2400" dirty="0"/>
              <a:t>DS</a:t>
            </a:r>
            <a:r>
              <a:rPr lang="en-US" sz="2400" baseline="-25000" dirty="0"/>
              <a:t>2</a:t>
            </a:r>
            <a:r>
              <a:rPr lang="en-US" sz="2400" dirty="0"/>
              <a:t>-VASc score </a:t>
            </a:r>
            <a:r>
              <a:rPr lang="en-US" sz="2400" u="sng" dirty="0"/>
              <a:t>&gt;</a:t>
            </a:r>
            <a:r>
              <a:rPr lang="en-US" sz="2400" dirty="0"/>
              <a:t>2)</a:t>
            </a:r>
          </a:p>
          <a:p>
            <a:r>
              <a:rPr lang="en-US" sz="2400" dirty="0"/>
              <a:t>Exclusions:</a:t>
            </a:r>
          </a:p>
          <a:p>
            <a:pPr lvl="1"/>
            <a:r>
              <a:rPr lang="en-US" sz="2000" dirty="0"/>
              <a:t>History of mechanical prosthetic valve, deep vein thrombosis, pulmonary embolism, intracranial bleed</a:t>
            </a:r>
          </a:p>
          <a:p>
            <a:pPr lvl="1"/>
            <a:r>
              <a:rPr lang="en-US" sz="2000" dirty="0"/>
              <a:t>Hospitalized bleed in last 6 months</a:t>
            </a:r>
          </a:p>
          <a:p>
            <a:pPr lvl="1"/>
            <a:r>
              <a:rPr lang="en-US" sz="2000" dirty="0"/>
              <a:t>Current pregnancy</a:t>
            </a:r>
          </a:p>
          <a:p>
            <a:pPr lvl="1"/>
            <a:r>
              <a:rPr lang="en-US" sz="2000" dirty="0"/>
              <a:t>Current P2Y12 inhibitor treatment, e.g., </a:t>
            </a:r>
            <a:r>
              <a:rPr lang="en-US" sz="2000" dirty="0" err="1"/>
              <a:t>clopidogrel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6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7"/>
    </mc:Choice>
    <mc:Fallback xmlns="">
      <p:transition spd="slow" advTm="207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52639" y="428090"/>
            <a:ext cx="58387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82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343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0040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7212" y="423899"/>
            <a:ext cx="9424987" cy="3157499"/>
            <a:chOff x="2806027" y="1948153"/>
            <a:chExt cx="7277863" cy="2971942"/>
          </a:xfrm>
        </p:grpSpPr>
        <p:cxnSp>
          <p:nvCxnSpPr>
            <p:cNvPr id="9" name="AutoShape 19"/>
            <p:cNvCxnSpPr>
              <a:cxnSpLocks noChangeShapeType="1"/>
            </p:cNvCxnSpPr>
            <p:nvPr/>
          </p:nvCxnSpPr>
          <p:spPr bwMode="auto">
            <a:xfrm flipV="1">
              <a:off x="2806027" y="3769387"/>
              <a:ext cx="5765704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8137093" y="3933023"/>
              <a:ext cx="869279" cy="3095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12/2014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AutoShape 23"/>
            <p:cNvCxnSpPr>
              <a:cxnSpLocks noChangeShapeType="1"/>
            </p:cNvCxnSpPr>
            <p:nvPr/>
          </p:nvCxnSpPr>
          <p:spPr bwMode="auto">
            <a:xfrm>
              <a:off x="3615652" y="3598731"/>
              <a:ext cx="0" cy="34131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5622711" y="3927077"/>
              <a:ext cx="903957" cy="3095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12/2013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3263690" y="3924303"/>
              <a:ext cx="748592" cy="3095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12/2012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AutoShape 26"/>
            <p:cNvCxnSpPr>
              <a:cxnSpLocks noChangeShapeType="1"/>
            </p:cNvCxnSpPr>
            <p:nvPr/>
          </p:nvCxnSpPr>
          <p:spPr bwMode="auto">
            <a:xfrm>
              <a:off x="5564850" y="3528092"/>
              <a:ext cx="0" cy="3413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5204350" y="2826995"/>
              <a:ext cx="720998" cy="693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AFib code 1 (index)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019078" y="3023014"/>
              <a:ext cx="735951" cy="497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AFib code 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7" name="AutoShape 30"/>
            <p:cNvCxnSpPr>
              <a:cxnSpLocks noChangeShapeType="1"/>
            </p:cNvCxnSpPr>
            <p:nvPr/>
          </p:nvCxnSpPr>
          <p:spPr bwMode="auto">
            <a:xfrm>
              <a:off x="8571733" y="3598731"/>
              <a:ext cx="0" cy="34131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1"/>
            <p:cNvCxnSpPr>
              <a:cxnSpLocks noChangeShapeType="1"/>
            </p:cNvCxnSpPr>
            <p:nvPr/>
          </p:nvCxnSpPr>
          <p:spPr bwMode="auto">
            <a:xfrm>
              <a:off x="6074691" y="3598730"/>
              <a:ext cx="0" cy="341313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4"/>
            <p:cNvCxnSpPr>
              <a:cxnSpLocks noChangeShapeType="1"/>
            </p:cNvCxnSpPr>
            <p:nvPr/>
          </p:nvCxnSpPr>
          <p:spPr bwMode="auto">
            <a:xfrm>
              <a:off x="3387054" y="3524119"/>
              <a:ext cx="0" cy="3413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38"/>
            <p:cNvSpPr>
              <a:spLocks/>
            </p:cNvSpPr>
            <p:nvPr/>
          </p:nvSpPr>
          <p:spPr bwMode="auto">
            <a:xfrm rot="16200000">
              <a:off x="4296566" y="3445392"/>
              <a:ext cx="358775" cy="2177796"/>
            </a:xfrm>
            <a:prstGeom prst="leftBrace">
              <a:avLst>
                <a:gd name="adj1" fmla="val 4837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164220" y="4702910"/>
              <a:ext cx="2683138" cy="21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</a:t>
              </a:r>
              <a:r>
                <a:rPr lang="en-US" altLang="en-US" i="1" dirty="0">
                  <a:solidFill>
                    <a:srgbClr val="000000"/>
                  </a:solidFill>
                  <a:latin typeface="Arial"/>
                </a:rPr>
                <a:t>oral anti-coagulant</a:t>
              </a: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treatment </a:t>
              </a:r>
              <a:b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(-365d)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AutoShape 40"/>
            <p:cNvSpPr>
              <a:spLocks/>
            </p:cNvSpPr>
            <p:nvPr/>
          </p:nvSpPr>
          <p:spPr bwMode="auto">
            <a:xfrm rot="5400000">
              <a:off x="7105213" y="1554626"/>
              <a:ext cx="473075" cy="2459957"/>
            </a:xfrm>
            <a:prstGeom prst="leftBrace">
              <a:avLst>
                <a:gd name="adj1" fmla="val 50531"/>
                <a:gd name="adj2" fmla="val 50000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4717613" y="1948153"/>
              <a:ext cx="5366277" cy="533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Look for oral anti-coagulant treatment, stroke/TIA, </a:t>
              </a:r>
              <a:b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bleeds (+365d)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1693" y="2852325"/>
            <a:ext cx="4325095" cy="432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patient with AFib codes in red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984703"/>
            <a:ext cx="8229600" cy="2644697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Follow-up period: 365 days after 2013 diagnosis or until an event or disenrollment</a:t>
            </a:r>
          </a:p>
          <a:p>
            <a:pPr lvl="0"/>
            <a:r>
              <a:rPr lang="en-US" sz="2000" dirty="0"/>
              <a:t>Event definitions:</a:t>
            </a:r>
          </a:p>
          <a:p>
            <a:pPr lvl="1"/>
            <a:r>
              <a:rPr lang="en-US" sz="1800" dirty="0"/>
              <a:t>Anticoagulant treatment (</a:t>
            </a:r>
            <a:r>
              <a:rPr lang="en-US" sz="1800" u="sng" dirty="0"/>
              <a:t>&gt;</a:t>
            </a:r>
            <a:r>
              <a:rPr lang="en-US" sz="1800" dirty="0"/>
              <a:t>1 NDC or </a:t>
            </a:r>
            <a:r>
              <a:rPr lang="en-US" sz="1800" u="sng" dirty="0"/>
              <a:t>&gt;</a:t>
            </a:r>
            <a:r>
              <a:rPr lang="en-US" sz="1800" dirty="0"/>
              <a:t>2 INR CPT codes)</a:t>
            </a:r>
          </a:p>
          <a:p>
            <a:pPr lvl="1"/>
            <a:r>
              <a:rPr lang="en-US" sz="1800" dirty="0"/>
              <a:t>Stroke or TIA (</a:t>
            </a:r>
            <a:r>
              <a:rPr lang="en-US" sz="1800" u="sng" dirty="0"/>
              <a:t>&gt;</a:t>
            </a:r>
            <a:r>
              <a:rPr lang="en-US" sz="1800" dirty="0"/>
              <a:t>1 ICD-9-CM code in any care setting)</a:t>
            </a:r>
          </a:p>
          <a:p>
            <a:pPr lvl="1"/>
            <a:r>
              <a:rPr lang="en-US" sz="1800" dirty="0"/>
              <a:t>Bleeding (</a:t>
            </a:r>
            <a:r>
              <a:rPr lang="en-US" sz="1800" u="sng" dirty="0"/>
              <a:t>&gt;</a:t>
            </a:r>
            <a:r>
              <a:rPr lang="en-US" sz="1800" dirty="0"/>
              <a:t>1 ICD-9-CM code in any care setting)</a:t>
            </a:r>
          </a:p>
        </p:txBody>
      </p:sp>
    </p:spTree>
    <p:extLst>
      <p:ext uri="{BB962C8B-B14F-4D97-AF65-F5344CB8AC3E}">
        <p14:creationId xmlns:p14="http://schemas.microsoft.com/office/powerpoint/2010/main" val="40212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85"/>
    </mc:Choice>
    <mc:Fallback xmlns="">
      <p:transition spd="slow" advTm="459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4"/>
  <p:tag name="ARTICULATE_PROJECT_OPEN" val="0"/>
</p:tagLst>
</file>

<file path=ppt/theme/theme1.xml><?xml version="1.0" encoding="utf-8"?>
<a:theme xmlns:a="http://schemas.openxmlformats.org/drawingml/2006/main" name="New FDA Wave">
  <a:themeElements>
    <a:clrScheme name="New FDA Wa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FDA Wave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w FDA 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trix_Template_Arial">
  <a:themeElements>
    <a:clrScheme name="Custom 2">
      <a:dk1>
        <a:srgbClr val="000000"/>
      </a:dk1>
      <a:lt1>
        <a:srgbClr val="FFFFFF"/>
      </a:lt1>
      <a:dk2>
        <a:srgbClr val="063E89"/>
      </a:dk2>
      <a:lt2>
        <a:srgbClr val="B2B2B2"/>
      </a:lt2>
      <a:accent1>
        <a:srgbClr val="A2AE40"/>
      </a:accent1>
      <a:accent2>
        <a:srgbClr val="F3BE55"/>
      </a:accent2>
      <a:accent3>
        <a:srgbClr val="ED701A"/>
      </a:accent3>
      <a:accent4>
        <a:srgbClr val="D1332B"/>
      </a:accent4>
      <a:accent5>
        <a:srgbClr val="4192BB"/>
      </a:accent5>
      <a:accent6>
        <a:srgbClr val="33333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ew FDA Wave">
  <a:themeElements>
    <a:clrScheme name="New FDA Wa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FDA Wave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w FDA 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FDA 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FDA 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NODES 2017 template">
  <a:themeElements>
    <a:clrScheme name="Custom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CB5D5D"/>
      </a:hlink>
      <a:folHlink>
        <a:srgbClr val="81000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55142</TotalTime>
  <Words>1079</Words>
  <Application>Microsoft Office PowerPoint</Application>
  <PresentationFormat>On-screen Show (4:3)</PresentationFormat>
  <Paragraphs>169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Franklin Gothic Demi</vt:lpstr>
      <vt:lpstr>Trebuchet MS</vt:lpstr>
      <vt:lpstr>Wingdings</vt:lpstr>
      <vt:lpstr>New FDA Wave</vt:lpstr>
      <vt:lpstr>Matrix_Template_Arial</vt:lpstr>
      <vt:lpstr>1_New FDA Wave</vt:lpstr>
      <vt:lpstr>CNODES 2017 template</vt:lpstr>
      <vt:lpstr>IMPACT-AFib: An 80,000 Person Randomized Trial Using the  FDA Sentinel System Platform </vt:lpstr>
      <vt:lpstr>Atrial fibrillation, a common and important problem</vt:lpstr>
      <vt:lpstr>Rationale for IMPACT-AFib trial</vt:lpstr>
      <vt:lpstr>FDA-Catalyst: IMPACT-AFib randomized trial</vt:lpstr>
      <vt:lpstr>PowerPoint Presentation</vt:lpstr>
      <vt:lpstr>IMPACT-Afib Workgroup</vt:lpstr>
      <vt:lpstr>Trial cohort eligibility</vt:lpstr>
      <vt:lpstr>PowerPoint Presentation</vt:lpstr>
      <vt:lpstr>PowerPoint Presentation</vt:lpstr>
      <vt:lpstr>Preliminary results from five Data Partners</vt:lpstr>
      <vt:lpstr>Proportion of AFib members at five Data Partners with an event at end of follow up</vt:lpstr>
      <vt:lpstr>Power for increasing anti-coagulant use</vt:lpstr>
      <vt:lpstr>Power for decreasing stroke or TIA</vt:lpstr>
      <vt:lpstr>PowerPoint Presentation</vt:lpstr>
      <vt:lpstr>PowerPoint Presentation</vt:lpstr>
      <vt:lpstr>PowerPoint Presentation</vt:lpstr>
      <vt:lpstr>PowerPoint Presentation</vt:lpstr>
      <vt:lpstr>Intervention Materials</vt:lpstr>
      <vt:lpstr>PowerPoint Presentation</vt:lpstr>
      <vt:lpstr>PowerPoint Presentation</vt:lpstr>
      <vt:lpstr>PowerPoint Presentation</vt:lpstr>
      <vt:lpstr>Novel or thorny issues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Nationals DRN</dc:title>
  <dc:creator>cathrynck</dc:creator>
  <cp:lastModifiedBy>Richard Platt</cp:lastModifiedBy>
  <cp:revision>2917</cp:revision>
  <cp:lastPrinted>2016-10-03T15:37:40Z</cp:lastPrinted>
  <dcterms:created xsi:type="dcterms:W3CDTF">2007-03-12T15:23:27Z</dcterms:created>
  <dcterms:modified xsi:type="dcterms:W3CDTF">2019-04-15T23:06:09Z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FF7069D9-9EC9-4EE9-A993-10651A662D2E</vt:lpwstr>
  </property>
  <property fmtid="{D5CDD505-2E9C-101B-9397-08002B2CF9AE}" pid="3" name="ArticulatePath">
    <vt:lpwstr>MS Master Slide - v4</vt:lpwstr>
  </property>
</Properties>
</file>